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23" r:id="rId2"/>
    <p:sldId id="335" r:id="rId3"/>
    <p:sldId id="365" r:id="rId4"/>
    <p:sldId id="369" r:id="rId5"/>
    <p:sldId id="371" r:id="rId6"/>
    <p:sldId id="337" r:id="rId7"/>
    <p:sldId id="310" r:id="rId8"/>
    <p:sldId id="360" r:id="rId9"/>
    <p:sldId id="373" r:id="rId10"/>
    <p:sldId id="361" r:id="rId11"/>
    <p:sldId id="354" r:id="rId12"/>
    <p:sldId id="355" r:id="rId13"/>
    <p:sldId id="362" r:id="rId14"/>
    <p:sldId id="351" r:id="rId15"/>
    <p:sldId id="363" r:id="rId16"/>
    <p:sldId id="366" r:id="rId17"/>
    <p:sldId id="352" r:id="rId18"/>
    <p:sldId id="356" r:id="rId19"/>
    <p:sldId id="353" r:id="rId20"/>
    <p:sldId id="357" r:id="rId21"/>
    <p:sldId id="367" r:id="rId22"/>
    <p:sldId id="372" r:id="rId23"/>
    <p:sldId id="269" r:id="rId24"/>
    <p:sldId id="273" r:id="rId25"/>
    <p:sldId id="271" r:id="rId26"/>
    <p:sldId id="272" r:id="rId27"/>
    <p:sldId id="270" r:id="rId28"/>
    <p:sldId id="261" r:id="rId29"/>
    <p:sldId id="263" r:id="rId30"/>
    <p:sldId id="262" r:id="rId31"/>
    <p:sldId id="266" r:id="rId32"/>
    <p:sldId id="265" r:id="rId33"/>
    <p:sldId id="279" r:id="rId34"/>
    <p:sldId id="278" r:id="rId35"/>
    <p:sldId id="280" r:id="rId36"/>
    <p:sldId id="282" r:id="rId37"/>
    <p:sldId id="276" r:id="rId38"/>
    <p:sldId id="275" r:id="rId39"/>
    <p:sldId id="277" r:id="rId40"/>
    <p:sldId id="281" r:id="rId41"/>
    <p:sldId id="364" r:id="rId42"/>
    <p:sldId id="256" r:id="rId43"/>
    <p:sldId id="260" r:id="rId44"/>
    <p:sldId id="257" r:id="rId45"/>
    <p:sldId id="258" r:id="rId46"/>
    <p:sldId id="25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4F220A-A090-3646-2F9E-0E6EF35E5DB9}" name="Ty Asfaw Fanta" initials="TF" userId="S::tasfaw@arlingtonva.us::647e0a5d-4eeb-4871-8dc4-41fa985b005f" providerId="AD"/>
  <p188:author id="{376AA472-9A7B-4F22-F80A-5BF58D38EA4A}" name="Aileen Winquist" initials="AW" userId="S::awinquist@arlingtonva.us::e7df6953-a161-43c4-8cd2-e3ed69724288" providerId="AD"/>
  <p188:author id="{498E2CE0-6E45-353A-0A37-43E6D96ABA74}" name="Christin Conaway Jolicoeur" initials="CJ" userId="S::cjolicoeur@arlingtonva.us::18cc39a3-97f5-4a59-9b2b-307b64bb4194" providerId="AD"/>
  <p188:author id="{8B458DF0-DBBE-BD3A-7D55-21AB6E70D1A8}" name="Vincent Verweij" initials="VV" userId="S::vverweij@arlingtonva.us::53606516-5738-4c6e-be91-2acce92ad57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6AE77-44CD-41A9-9CA7-CC1D36292893}" v="138" dt="2025-03-28T00:43:22.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leen Winquist" userId="e7df6953-a161-43c4-8cd2-e3ed69724288" providerId="ADAL" clId="{44A6AE77-44CD-41A9-9CA7-CC1D36292893}"/>
    <pc:docChg chg="undo custSel modSld">
      <pc:chgData name="Aileen Winquist" userId="e7df6953-a161-43c4-8cd2-e3ed69724288" providerId="ADAL" clId="{44A6AE77-44CD-41A9-9CA7-CC1D36292893}" dt="2025-03-28T00:43:22.245" v="210" actId="20577"/>
      <pc:docMkLst>
        <pc:docMk/>
      </pc:docMkLst>
      <pc:sldChg chg="mod modShow">
        <pc:chgData name="Aileen Winquist" userId="e7df6953-a161-43c4-8cd2-e3ed69724288" providerId="ADAL" clId="{44A6AE77-44CD-41A9-9CA7-CC1D36292893}" dt="2025-03-25T20:41:11.176" v="53" actId="729"/>
        <pc:sldMkLst>
          <pc:docMk/>
          <pc:sldMk cId="2349353901" sldId="269"/>
        </pc:sldMkLst>
      </pc:sldChg>
      <pc:sldChg chg="mod modShow">
        <pc:chgData name="Aileen Winquist" userId="e7df6953-a161-43c4-8cd2-e3ed69724288" providerId="ADAL" clId="{44A6AE77-44CD-41A9-9CA7-CC1D36292893}" dt="2025-03-25T20:41:48.009" v="55" actId="729"/>
        <pc:sldMkLst>
          <pc:docMk/>
          <pc:sldMk cId="3538996977" sldId="275"/>
        </pc:sldMkLst>
      </pc:sldChg>
      <pc:sldChg chg="mod modShow">
        <pc:chgData name="Aileen Winquist" userId="e7df6953-a161-43c4-8cd2-e3ed69724288" providerId="ADAL" clId="{44A6AE77-44CD-41A9-9CA7-CC1D36292893}" dt="2025-03-25T20:41:52.429" v="56" actId="729"/>
        <pc:sldMkLst>
          <pc:docMk/>
          <pc:sldMk cId="89722664" sldId="277"/>
        </pc:sldMkLst>
      </pc:sldChg>
      <pc:sldChg chg="mod modShow">
        <pc:chgData name="Aileen Winquist" userId="e7df6953-a161-43c4-8cd2-e3ed69724288" providerId="ADAL" clId="{44A6AE77-44CD-41A9-9CA7-CC1D36292893}" dt="2025-03-26T16:43:23.734" v="63" actId="729"/>
        <pc:sldMkLst>
          <pc:docMk/>
          <pc:sldMk cId="2508087348" sldId="278"/>
        </pc:sldMkLst>
      </pc:sldChg>
      <pc:sldChg chg="mod modShow">
        <pc:chgData name="Aileen Winquist" userId="e7df6953-a161-43c4-8cd2-e3ed69724288" providerId="ADAL" clId="{44A6AE77-44CD-41A9-9CA7-CC1D36292893}" dt="2025-03-26T16:43:20.287" v="62" actId="729"/>
        <pc:sldMkLst>
          <pc:docMk/>
          <pc:sldMk cId="615939301" sldId="279"/>
        </pc:sldMkLst>
      </pc:sldChg>
      <pc:sldChg chg="mod modShow">
        <pc:chgData name="Aileen Winquist" userId="e7df6953-a161-43c4-8cd2-e3ed69724288" providerId="ADAL" clId="{44A6AE77-44CD-41A9-9CA7-CC1D36292893}" dt="2025-03-26T16:43:29.626" v="64" actId="729"/>
        <pc:sldMkLst>
          <pc:docMk/>
          <pc:sldMk cId="1671157303" sldId="280"/>
        </pc:sldMkLst>
      </pc:sldChg>
      <pc:sldChg chg="mod modShow">
        <pc:chgData name="Aileen Winquist" userId="e7df6953-a161-43c4-8cd2-e3ed69724288" providerId="ADAL" clId="{44A6AE77-44CD-41A9-9CA7-CC1D36292893}" dt="2025-03-26T16:43:50.248" v="65" actId="729"/>
        <pc:sldMkLst>
          <pc:docMk/>
          <pc:sldMk cId="3879890354" sldId="281"/>
        </pc:sldMkLst>
      </pc:sldChg>
      <pc:sldChg chg="mod modShow">
        <pc:chgData name="Aileen Winquist" userId="e7df6953-a161-43c4-8cd2-e3ed69724288" providerId="ADAL" clId="{44A6AE77-44CD-41A9-9CA7-CC1D36292893}" dt="2025-03-25T20:41:44.437" v="54" actId="729"/>
        <pc:sldMkLst>
          <pc:docMk/>
          <pc:sldMk cId="2973742991" sldId="282"/>
        </pc:sldMkLst>
      </pc:sldChg>
      <pc:sldChg chg="modSp mod modNotesTx">
        <pc:chgData name="Aileen Winquist" userId="e7df6953-a161-43c4-8cd2-e3ed69724288" providerId="ADAL" clId="{44A6AE77-44CD-41A9-9CA7-CC1D36292893}" dt="2025-03-27T23:37:34.412" v="129" actId="20577"/>
        <pc:sldMkLst>
          <pc:docMk/>
          <pc:sldMk cId="2335008206" sldId="323"/>
        </pc:sldMkLst>
        <pc:spChg chg="mod">
          <ac:chgData name="Aileen Winquist" userId="e7df6953-a161-43c4-8cd2-e3ed69724288" providerId="ADAL" clId="{44A6AE77-44CD-41A9-9CA7-CC1D36292893}" dt="2025-03-25T17:44:48.205" v="49" actId="20577"/>
          <ac:spMkLst>
            <pc:docMk/>
            <pc:sldMk cId="2335008206" sldId="323"/>
            <ac:spMk id="3" creationId="{18DF07C6-67EF-40A5-A186-AE605EE43B41}"/>
          </ac:spMkLst>
        </pc:spChg>
      </pc:sldChg>
      <pc:sldChg chg="modSp mod">
        <pc:chgData name="Aileen Winquist" userId="e7df6953-a161-43c4-8cd2-e3ed69724288" providerId="ADAL" clId="{44A6AE77-44CD-41A9-9CA7-CC1D36292893}" dt="2025-03-26T16:50:48.984" v="73" actId="1076"/>
        <pc:sldMkLst>
          <pc:docMk/>
          <pc:sldMk cId="2428264505" sldId="335"/>
        </pc:sldMkLst>
        <pc:spChg chg="mod">
          <ac:chgData name="Aileen Winquist" userId="e7df6953-a161-43c4-8cd2-e3ed69724288" providerId="ADAL" clId="{44A6AE77-44CD-41A9-9CA7-CC1D36292893}" dt="2025-03-26T16:50:43.257" v="72" actId="1076"/>
          <ac:spMkLst>
            <pc:docMk/>
            <pc:sldMk cId="2428264505" sldId="335"/>
            <ac:spMk id="5" creationId="{830FBCEF-3907-66DD-B894-F88544C999CA}"/>
          </ac:spMkLst>
        </pc:spChg>
        <pc:spChg chg="mod">
          <ac:chgData name="Aileen Winquist" userId="e7df6953-a161-43c4-8cd2-e3ed69724288" providerId="ADAL" clId="{44A6AE77-44CD-41A9-9CA7-CC1D36292893}" dt="2025-03-26T16:50:48.984" v="73" actId="1076"/>
          <ac:spMkLst>
            <pc:docMk/>
            <pc:sldMk cId="2428264505" sldId="335"/>
            <ac:spMk id="12" creationId="{74A714BA-C0E1-4B58-B660-E78FDD4B0F22}"/>
          </ac:spMkLst>
        </pc:spChg>
      </pc:sldChg>
      <pc:sldChg chg="modSp mod">
        <pc:chgData name="Aileen Winquist" userId="e7df6953-a161-43c4-8cd2-e3ed69724288" providerId="ADAL" clId="{44A6AE77-44CD-41A9-9CA7-CC1D36292893}" dt="2025-03-28T00:43:22.245" v="210" actId="20577"/>
        <pc:sldMkLst>
          <pc:docMk/>
          <pc:sldMk cId="2264934398" sldId="337"/>
        </pc:sldMkLst>
        <pc:spChg chg="mod">
          <ac:chgData name="Aileen Winquist" userId="e7df6953-a161-43c4-8cd2-e3ed69724288" providerId="ADAL" clId="{44A6AE77-44CD-41A9-9CA7-CC1D36292893}" dt="2025-03-28T00:43:22.245" v="210" actId="20577"/>
          <ac:spMkLst>
            <pc:docMk/>
            <pc:sldMk cId="2264934398" sldId="337"/>
            <ac:spMk id="3" creationId="{129BCB4A-05B4-4581-B8CF-44BA07E75D69}"/>
          </ac:spMkLst>
        </pc:spChg>
      </pc:sldChg>
      <pc:sldChg chg="mod modShow">
        <pc:chgData name="Aileen Winquist" userId="e7df6953-a161-43c4-8cd2-e3ed69724288" providerId="ADAL" clId="{44A6AE77-44CD-41A9-9CA7-CC1D36292893}" dt="2025-03-25T20:40:17.013" v="52" actId="729"/>
        <pc:sldMkLst>
          <pc:docMk/>
          <pc:sldMk cId="1047150584" sldId="353"/>
        </pc:sldMkLst>
      </pc:sldChg>
      <pc:sldChg chg="mod modShow">
        <pc:chgData name="Aileen Winquist" userId="e7df6953-a161-43c4-8cd2-e3ed69724288" providerId="ADAL" clId="{44A6AE77-44CD-41A9-9CA7-CC1D36292893}" dt="2025-03-25T20:39:54.939" v="50" actId="729"/>
        <pc:sldMkLst>
          <pc:docMk/>
          <pc:sldMk cId="3805071712" sldId="354"/>
        </pc:sldMkLst>
      </pc:sldChg>
      <pc:sldChg chg="mod modShow">
        <pc:chgData name="Aileen Winquist" userId="e7df6953-a161-43c4-8cd2-e3ed69724288" providerId="ADAL" clId="{44A6AE77-44CD-41A9-9CA7-CC1D36292893}" dt="2025-03-25T20:39:58.238" v="51" actId="729"/>
        <pc:sldMkLst>
          <pc:docMk/>
          <pc:sldMk cId="2890485894" sldId="355"/>
        </pc:sldMkLst>
      </pc:sldChg>
      <pc:sldChg chg="mod modShow">
        <pc:chgData name="Aileen Winquist" userId="e7df6953-a161-43c4-8cd2-e3ed69724288" providerId="ADAL" clId="{44A6AE77-44CD-41A9-9CA7-CC1D36292893}" dt="2025-03-27T20:42:31.058" v="100" actId="729"/>
        <pc:sldMkLst>
          <pc:docMk/>
          <pc:sldMk cId="2753323722" sldId="356"/>
        </pc:sldMkLst>
      </pc:sldChg>
      <pc:sldChg chg="modNotesTx">
        <pc:chgData name="Aileen Winquist" userId="e7df6953-a161-43c4-8cd2-e3ed69724288" providerId="ADAL" clId="{44A6AE77-44CD-41A9-9CA7-CC1D36292893}" dt="2025-03-27T23:44:04.273" v="201" actId="20577"/>
        <pc:sldMkLst>
          <pc:docMk/>
          <pc:sldMk cId="3132678252" sldId="369"/>
        </pc:sldMkLst>
      </pc:sldChg>
      <pc:sldChg chg="modSp mod modCm">
        <pc:chgData name="Aileen Winquist" userId="e7df6953-a161-43c4-8cd2-e3ed69724288" providerId="ADAL" clId="{44A6AE77-44CD-41A9-9CA7-CC1D36292893}" dt="2025-03-27T20:41:46.436" v="99" actId="20577"/>
        <pc:sldMkLst>
          <pc:docMk/>
          <pc:sldMk cId="356278130" sldId="371"/>
        </pc:sldMkLst>
        <pc:spChg chg="mod">
          <ac:chgData name="Aileen Winquist" userId="e7df6953-a161-43c4-8cd2-e3ed69724288" providerId="ADAL" clId="{44A6AE77-44CD-41A9-9CA7-CC1D36292893}" dt="2025-03-27T20:41:46.436" v="99" actId="20577"/>
          <ac:spMkLst>
            <pc:docMk/>
            <pc:sldMk cId="356278130" sldId="371"/>
            <ac:spMk id="8" creationId="{03F3E73E-6D18-1081-8452-AFCC11DB5A55}"/>
          </ac:spMkLst>
        </pc:spChg>
        <pc:extLst>
          <p:ext xmlns:p="http://schemas.openxmlformats.org/presentationml/2006/main" uri="{D6D511B9-2390-475A-947B-AFAB55BFBCF1}">
            <pc226:cmChg xmlns:pc226="http://schemas.microsoft.com/office/powerpoint/2022/06/main/command" chg="mod">
              <pc226:chgData name="Aileen Winquist" userId="e7df6953-a161-43c4-8cd2-e3ed69724288" providerId="ADAL" clId="{44A6AE77-44CD-41A9-9CA7-CC1D36292893}" dt="2025-03-27T20:41:46.436" v="99" actId="20577"/>
              <pc2:cmMkLst xmlns:pc2="http://schemas.microsoft.com/office/powerpoint/2019/9/main/command">
                <pc:docMk/>
                <pc:sldMk cId="356278130" sldId="371"/>
                <pc2:cmMk id="{FE375A72-E389-49AB-B3DF-C13230A3D3EB}"/>
              </pc2:cmMkLst>
            </pc226:cmChg>
          </p:ext>
        </pc:ext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A08DC-84BA-43D6-B7FF-95271DCFFBC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C0F6955-BB8D-42A3-ACB0-84F95CF3DDF3}">
      <dgm:prSet phldr="0"/>
      <dgm:spPr/>
      <dgm:t>
        <a:bodyPr/>
        <a:lstStyle/>
        <a:p>
          <a:pPr rtl="0"/>
          <a:r>
            <a:rPr lang="en-US">
              <a:latin typeface="Calibri Light" panose="020F0302020204030204"/>
            </a:rPr>
            <a:t> Tree amendments focus on codifying tree protections in Resource Protection Areas</a:t>
          </a:r>
        </a:p>
      </dgm:t>
    </dgm:pt>
    <dgm:pt modelId="{C2F5200D-B908-4EFD-B20C-396386D416ED}" type="parTrans" cxnId="{D5442063-0DA0-4E42-A19C-72EC9CCC3CAC}">
      <dgm:prSet/>
      <dgm:spPr/>
      <dgm:t>
        <a:bodyPr/>
        <a:lstStyle/>
        <a:p>
          <a:endParaRPr lang="en-US"/>
        </a:p>
      </dgm:t>
    </dgm:pt>
    <dgm:pt modelId="{5F47785A-06BC-4134-9423-8BAE225FE6C6}" type="sibTrans" cxnId="{D5442063-0DA0-4E42-A19C-72EC9CCC3CAC}">
      <dgm:prSet/>
      <dgm:spPr/>
      <dgm:t>
        <a:bodyPr/>
        <a:lstStyle/>
        <a:p>
          <a:endParaRPr lang="en-US"/>
        </a:p>
      </dgm:t>
    </dgm:pt>
    <dgm:pt modelId="{908C0D92-7798-4C31-9212-9A6BDBEAC1CD}">
      <dgm:prSet phldr="0"/>
      <dgm:spPr/>
      <dgm:t>
        <a:bodyPr/>
        <a:lstStyle/>
        <a:p>
          <a:r>
            <a:rPr lang="en-US">
              <a:latin typeface="Calibri Light" panose="020F0302020204030204"/>
            </a:rPr>
            <a:t>Climate change amendments focus on coastal resilience and adaptation to climate change </a:t>
          </a:r>
          <a:endParaRPr lang="en-US"/>
        </a:p>
      </dgm:t>
    </dgm:pt>
    <dgm:pt modelId="{B1F1D6AC-1568-4A9E-A9F2-A42A0C2081B0}" type="parTrans" cxnId="{E45D4499-B9C8-4DF4-BB6C-D9A38305B129}">
      <dgm:prSet/>
      <dgm:spPr/>
      <dgm:t>
        <a:bodyPr/>
        <a:lstStyle/>
        <a:p>
          <a:endParaRPr lang="en-US"/>
        </a:p>
      </dgm:t>
    </dgm:pt>
    <dgm:pt modelId="{FBBA8EFE-DA9F-4EEB-99F4-FC55882237F1}" type="sibTrans" cxnId="{E45D4499-B9C8-4DF4-BB6C-D9A38305B129}">
      <dgm:prSet/>
      <dgm:spPr/>
      <dgm:t>
        <a:bodyPr/>
        <a:lstStyle/>
        <a:p>
          <a:endParaRPr lang="en-US"/>
        </a:p>
      </dgm:t>
    </dgm:pt>
    <dgm:pt modelId="{9D8DBF7E-0930-4EB0-A901-45F8AA868067}" type="pres">
      <dgm:prSet presAssocID="{9A1A08DC-84BA-43D6-B7FF-95271DCFFBCA}" presName="linear" presStyleCnt="0">
        <dgm:presLayoutVars>
          <dgm:animLvl val="lvl"/>
          <dgm:resizeHandles val="exact"/>
        </dgm:presLayoutVars>
      </dgm:prSet>
      <dgm:spPr/>
    </dgm:pt>
    <dgm:pt modelId="{57CF2C24-10AD-409A-A48E-B43E0622867B}" type="pres">
      <dgm:prSet presAssocID="{FC0F6955-BB8D-42A3-ACB0-84F95CF3DDF3}" presName="parentText" presStyleLbl="node1" presStyleIdx="0" presStyleCnt="2">
        <dgm:presLayoutVars>
          <dgm:chMax val="0"/>
          <dgm:bulletEnabled val="1"/>
        </dgm:presLayoutVars>
      </dgm:prSet>
      <dgm:spPr/>
    </dgm:pt>
    <dgm:pt modelId="{ECF91EE6-EF4F-420F-AFC8-0FCE6EE3EF49}" type="pres">
      <dgm:prSet presAssocID="{5F47785A-06BC-4134-9423-8BAE225FE6C6}" presName="spacer" presStyleCnt="0"/>
      <dgm:spPr/>
    </dgm:pt>
    <dgm:pt modelId="{46E29892-3CD1-4846-A9EA-1B47375A7528}" type="pres">
      <dgm:prSet presAssocID="{908C0D92-7798-4C31-9212-9A6BDBEAC1CD}" presName="parentText" presStyleLbl="node1" presStyleIdx="1" presStyleCnt="2">
        <dgm:presLayoutVars>
          <dgm:chMax val="0"/>
          <dgm:bulletEnabled val="1"/>
        </dgm:presLayoutVars>
      </dgm:prSet>
      <dgm:spPr/>
    </dgm:pt>
  </dgm:ptLst>
  <dgm:cxnLst>
    <dgm:cxn modelId="{D5442063-0DA0-4E42-A19C-72EC9CCC3CAC}" srcId="{9A1A08DC-84BA-43D6-B7FF-95271DCFFBCA}" destId="{FC0F6955-BB8D-42A3-ACB0-84F95CF3DDF3}" srcOrd="0" destOrd="0" parTransId="{C2F5200D-B908-4EFD-B20C-396386D416ED}" sibTransId="{5F47785A-06BC-4134-9423-8BAE225FE6C6}"/>
    <dgm:cxn modelId="{B3D4A696-76D9-46F7-91F8-2B51475965B7}" type="presOf" srcId="{908C0D92-7798-4C31-9212-9A6BDBEAC1CD}" destId="{46E29892-3CD1-4846-A9EA-1B47375A7528}" srcOrd="0" destOrd="0" presId="urn:microsoft.com/office/officeart/2005/8/layout/vList2"/>
    <dgm:cxn modelId="{E45D4499-B9C8-4DF4-BB6C-D9A38305B129}" srcId="{9A1A08DC-84BA-43D6-B7FF-95271DCFFBCA}" destId="{908C0D92-7798-4C31-9212-9A6BDBEAC1CD}" srcOrd="1" destOrd="0" parTransId="{B1F1D6AC-1568-4A9E-A9F2-A42A0C2081B0}" sibTransId="{FBBA8EFE-DA9F-4EEB-99F4-FC55882237F1}"/>
    <dgm:cxn modelId="{D84789C9-3514-49B2-956C-03A0C887D57B}" type="presOf" srcId="{9A1A08DC-84BA-43D6-B7FF-95271DCFFBCA}" destId="{9D8DBF7E-0930-4EB0-A901-45F8AA868067}" srcOrd="0" destOrd="0" presId="urn:microsoft.com/office/officeart/2005/8/layout/vList2"/>
    <dgm:cxn modelId="{78C902DE-A762-47CE-BD13-C9253BD3919C}" type="presOf" srcId="{FC0F6955-BB8D-42A3-ACB0-84F95CF3DDF3}" destId="{57CF2C24-10AD-409A-A48E-B43E0622867B}" srcOrd="0" destOrd="0" presId="urn:microsoft.com/office/officeart/2005/8/layout/vList2"/>
    <dgm:cxn modelId="{F44FFD41-207D-441E-87DE-0CDE9B034381}" type="presParOf" srcId="{9D8DBF7E-0930-4EB0-A901-45F8AA868067}" destId="{57CF2C24-10AD-409A-A48E-B43E0622867B}" srcOrd="0" destOrd="0" presId="urn:microsoft.com/office/officeart/2005/8/layout/vList2"/>
    <dgm:cxn modelId="{459A00D0-404B-4C5A-857B-BCA3107B76AD}" type="presParOf" srcId="{9D8DBF7E-0930-4EB0-A901-45F8AA868067}" destId="{ECF91EE6-EF4F-420F-AFC8-0FCE6EE3EF49}" srcOrd="1" destOrd="0" presId="urn:microsoft.com/office/officeart/2005/8/layout/vList2"/>
    <dgm:cxn modelId="{DA882E7D-FE97-4747-B7B6-4CDF855969D7}" type="presParOf" srcId="{9D8DBF7E-0930-4EB0-A901-45F8AA868067}" destId="{46E29892-3CD1-4846-A9EA-1B47375A752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C925AE-D1C8-4083-B170-AF44426E4C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EC569F-B0EF-4359-90D2-9F3EEDC5CA04}">
      <dgm:prSet custT="1"/>
      <dgm:spPr/>
      <dgm:t>
        <a:bodyPr/>
        <a:lstStyle/>
        <a:p>
          <a:pPr>
            <a:lnSpc>
              <a:spcPct val="100000"/>
            </a:lnSpc>
          </a:pPr>
          <a:r>
            <a:rPr lang="en-US" sz="2000">
              <a:latin typeface="Calibri Light" panose="020F0302020204030204"/>
            </a:rPr>
            <a:t>Adds</a:t>
          </a:r>
          <a:r>
            <a:rPr lang="en-US" sz="2000"/>
            <a:t> definition for mature trees and provides extra protection </a:t>
          </a:r>
        </a:p>
      </dgm:t>
    </dgm:pt>
    <dgm:pt modelId="{407C7D49-AB84-4A5D-A6C6-A696A7BDA6CE}" type="parTrans" cxnId="{63B22701-A83E-4CED-8DC4-9535E5AE5EB2}">
      <dgm:prSet/>
      <dgm:spPr/>
      <dgm:t>
        <a:bodyPr/>
        <a:lstStyle/>
        <a:p>
          <a:endParaRPr lang="en-US"/>
        </a:p>
      </dgm:t>
    </dgm:pt>
    <dgm:pt modelId="{5E8CDC34-0D6F-4050-B7E8-189E43BEFC90}" type="sibTrans" cxnId="{63B22701-A83E-4CED-8DC4-9535E5AE5EB2}">
      <dgm:prSet/>
      <dgm:spPr/>
      <dgm:t>
        <a:bodyPr/>
        <a:lstStyle/>
        <a:p>
          <a:endParaRPr lang="en-US"/>
        </a:p>
      </dgm:t>
    </dgm:pt>
    <dgm:pt modelId="{436D606B-FBDE-4818-B32F-E513796CF4A3}">
      <dgm:prSet custT="1"/>
      <dgm:spPr/>
      <dgm:t>
        <a:bodyPr/>
        <a:lstStyle/>
        <a:p>
          <a:pPr>
            <a:lnSpc>
              <a:spcPct val="100000"/>
            </a:lnSpc>
          </a:pPr>
          <a:r>
            <a:rPr lang="en-US" sz="2000"/>
            <a:t>Prioritizes trees to be used to re-establish the 100-foot buffer.</a:t>
          </a:r>
        </a:p>
      </dgm:t>
    </dgm:pt>
    <dgm:pt modelId="{F7B8CC56-7E6A-4BFB-A5BC-587B3D491E85}" type="parTrans" cxnId="{14D5D978-04D4-45F7-B449-7EB6F16F04BE}">
      <dgm:prSet/>
      <dgm:spPr/>
      <dgm:t>
        <a:bodyPr/>
        <a:lstStyle/>
        <a:p>
          <a:endParaRPr lang="en-US"/>
        </a:p>
      </dgm:t>
    </dgm:pt>
    <dgm:pt modelId="{10540EE9-9A72-4170-94C2-18248D27840E}" type="sibTrans" cxnId="{14D5D978-04D4-45F7-B449-7EB6F16F04BE}">
      <dgm:prSet/>
      <dgm:spPr/>
      <dgm:t>
        <a:bodyPr/>
        <a:lstStyle/>
        <a:p>
          <a:endParaRPr lang="en-US"/>
        </a:p>
      </dgm:t>
    </dgm:pt>
    <dgm:pt modelId="{F4A243B9-AB10-4834-ACF4-CCFE80EEEF2B}">
      <dgm:prSet custT="1"/>
      <dgm:spPr/>
      <dgm:t>
        <a:bodyPr/>
        <a:lstStyle/>
        <a:p>
          <a:pPr>
            <a:lnSpc>
              <a:spcPct val="100000"/>
            </a:lnSpc>
          </a:pPr>
          <a:r>
            <a:rPr lang="en-US" sz="1800"/>
            <a:t>Requires native plantings for buffer re-establishment, enhancement or mitigation, or to offset new encroachments in the RPA</a:t>
          </a:r>
        </a:p>
      </dgm:t>
    </dgm:pt>
    <dgm:pt modelId="{023F47B5-F869-4F61-8FE6-0B06401B9343}" type="parTrans" cxnId="{8BC4265A-7B0A-488D-B58E-3EF4E805B258}">
      <dgm:prSet/>
      <dgm:spPr/>
      <dgm:t>
        <a:bodyPr/>
        <a:lstStyle/>
        <a:p>
          <a:endParaRPr lang="en-US"/>
        </a:p>
      </dgm:t>
    </dgm:pt>
    <dgm:pt modelId="{8D975ADF-9035-4212-AED4-3ADEC65D7D04}" type="sibTrans" cxnId="{8BC4265A-7B0A-488D-B58E-3EF4E805B258}">
      <dgm:prSet/>
      <dgm:spPr/>
      <dgm:t>
        <a:bodyPr/>
        <a:lstStyle/>
        <a:p>
          <a:endParaRPr lang="en-US"/>
        </a:p>
      </dgm:t>
    </dgm:pt>
    <dgm:pt modelId="{9A32C5D1-B086-4526-B742-629276DE2442}">
      <dgm:prSet custT="1"/>
      <dgm:spPr/>
      <dgm:t>
        <a:bodyPr/>
        <a:lstStyle/>
        <a:p>
          <a:pPr>
            <a:lnSpc>
              <a:spcPct val="100000"/>
            </a:lnSpc>
          </a:pPr>
          <a:r>
            <a:rPr lang="en-US" sz="1800"/>
            <a:t>Requires pruning or trimming over tree removal and stipulates pruning shall be done in accordance with ANSI A300 standards</a:t>
          </a:r>
        </a:p>
      </dgm:t>
    </dgm:pt>
    <dgm:pt modelId="{16EE82F5-BB20-44DD-82A3-3A1FC7A7AE60}" type="parTrans" cxnId="{641D3118-C857-4519-AB31-7DC2FEE6520F}">
      <dgm:prSet/>
      <dgm:spPr/>
      <dgm:t>
        <a:bodyPr/>
        <a:lstStyle/>
        <a:p>
          <a:endParaRPr lang="en-US"/>
        </a:p>
      </dgm:t>
    </dgm:pt>
    <dgm:pt modelId="{F4A02057-026F-4CE4-A0DD-0F2C68CEC7C3}" type="sibTrans" cxnId="{641D3118-C857-4519-AB31-7DC2FEE6520F}">
      <dgm:prSet/>
      <dgm:spPr/>
      <dgm:t>
        <a:bodyPr/>
        <a:lstStyle/>
        <a:p>
          <a:endParaRPr lang="en-US"/>
        </a:p>
      </dgm:t>
    </dgm:pt>
    <dgm:pt modelId="{620EDEA4-9CAB-4660-92C1-5AA240154FDE}">
      <dgm:prSet custT="1"/>
      <dgm:spPr/>
      <dgm:t>
        <a:bodyPr/>
        <a:lstStyle/>
        <a:p>
          <a:pPr>
            <a:lnSpc>
              <a:spcPct val="100000"/>
            </a:lnSpc>
          </a:pPr>
          <a:r>
            <a:rPr lang="en-US" sz="2000"/>
            <a:t>Arlington was already doing this by policy, but this will make it required</a:t>
          </a:r>
        </a:p>
      </dgm:t>
    </dgm:pt>
    <dgm:pt modelId="{66ACEBCC-5B96-4797-BC11-75D95AD388BF}" type="parTrans" cxnId="{720EC4DA-E44C-4926-A968-86127A7B3188}">
      <dgm:prSet/>
      <dgm:spPr/>
      <dgm:t>
        <a:bodyPr/>
        <a:lstStyle/>
        <a:p>
          <a:endParaRPr lang="en-US"/>
        </a:p>
      </dgm:t>
    </dgm:pt>
    <dgm:pt modelId="{069E7E02-3AC8-47B9-B6B4-76B9A0939E41}" type="sibTrans" cxnId="{720EC4DA-E44C-4926-A968-86127A7B3188}">
      <dgm:prSet/>
      <dgm:spPr/>
      <dgm:t>
        <a:bodyPr/>
        <a:lstStyle/>
        <a:p>
          <a:endParaRPr lang="en-US"/>
        </a:p>
      </dgm:t>
    </dgm:pt>
    <dgm:pt modelId="{FE9AF07E-6E18-40F0-9B9E-2956F9C20E17}" type="pres">
      <dgm:prSet presAssocID="{1BC925AE-D1C8-4083-B170-AF44426E4C91}" presName="root" presStyleCnt="0">
        <dgm:presLayoutVars>
          <dgm:dir/>
          <dgm:resizeHandles val="exact"/>
        </dgm:presLayoutVars>
      </dgm:prSet>
      <dgm:spPr/>
    </dgm:pt>
    <dgm:pt modelId="{E51CD23A-D676-4051-8C66-2E8976FC51DA}" type="pres">
      <dgm:prSet presAssocID="{BDEC569F-B0EF-4359-90D2-9F3EEDC5CA04}" presName="compNode" presStyleCnt="0"/>
      <dgm:spPr/>
    </dgm:pt>
    <dgm:pt modelId="{26DBCDBB-41DE-4627-AC19-0DD9E9A2BDA3}" type="pres">
      <dgm:prSet presAssocID="{BDEC569F-B0EF-4359-90D2-9F3EEDC5CA04}" presName="bgRect" presStyleLbl="bgShp" presStyleIdx="0" presStyleCnt="5"/>
      <dgm:spPr/>
    </dgm:pt>
    <dgm:pt modelId="{AFAABCFD-A383-4439-9183-89D47C84A50F}" type="pres">
      <dgm:prSet presAssocID="{BDEC569F-B0EF-4359-90D2-9F3EEDC5CA0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 tree"/>
        </a:ext>
      </dgm:extLst>
    </dgm:pt>
    <dgm:pt modelId="{673518E2-005A-4B6D-AB5C-4EC019CD2D70}" type="pres">
      <dgm:prSet presAssocID="{BDEC569F-B0EF-4359-90D2-9F3EEDC5CA04}" presName="spaceRect" presStyleCnt="0"/>
      <dgm:spPr/>
    </dgm:pt>
    <dgm:pt modelId="{269FEE19-22D4-4E0C-B3AF-CC8816F3B191}" type="pres">
      <dgm:prSet presAssocID="{BDEC569F-B0EF-4359-90D2-9F3EEDC5CA04}" presName="parTx" presStyleLbl="revTx" presStyleIdx="0" presStyleCnt="5">
        <dgm:presLayoutVars>
          <dgm:chMax val="0"/>
          <dgm:chPref val="0"/>
        </dgm:presLayoutVars>
      </dgm:prSet>
      <dgm:spPr/>
    </dgm:pt>
    <dgm:pt modelId="{D282F078-D1FC-4DED-8D22-3CABD101C5C3}" type="pres">
      <dgm:prSet presAssocID="{5E8CDC34-0D6F-4050-B7E8-189E43BEFC90}" presName="sibTrans" presStyleCnt="0"/>
      <dgm:spPr/>
    </dgm:pt>
    <dgm:pt modelId="{5DB123D7-4C80-4CBC-A5FC-8B0E97EED690}" type="pres">
      <dgm:prSet presAssocID="{436D606B-FBDE-4818-B32F-E513796CF4A3}" presName="compNode" presStyleCnt="0"/>
      <dgm:spPr/>
    </dgm:pt>
    <dgm:pt modelId="{A047B1B5-314D-405B-849B-CDC7C8BFF17F}" type="pres">
      <dgm:prSet presAssocID="{436D606B-FBDE-4818-B32F-E513796CF4A3}" presName="bgRect" presStyleLbl="bgShp" presStyleIdx="1" presStyleCnt="5"/>
      <dgm:spPr/>
    </dgm:pt>
    <dgm:pt modelId="{685B5EF0-73E4-4F67-9EDC-EBAB4023E03C}" type="pres">
      <dgm:prSet presAssocID="{436D606B-FBDE-4818-B32F-E513796CF4A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est scene"/>
        </a:ext>
      </dgm:extLst>
    </dgm:pt>
    <dgm:pt modelId="{E4E7EEB0-F5D6-4468-A53C-6677E8161F60}" type="pres">
      <dgm:prSet presAssocID="{436D606B-FBDE-4818-B32F-E513796CF4A3}" presName="spaceRect" presStyleCnt="0"/>
      <dgm:spPr/>
    </dgm:pt>
    <dgm:pt modelId="{B9B93E66-57AA-4761-BBA9-D902C4F503A8}" type="pres">
      <dgm:prSet presAssocID="{436D606B-FBDE-4818-B32F-E513796CF4A3}" presName="parTx" presStyleLbl="revTx" presStyleIdx="1" presStyleCnt="5">
        <dgm:presLayoutVars>
          <dgm:chMax val="0"/>
          <dgm:chPref val="0"/>
        </dgm:presLayoutVars>
      </dgm:prSet>
      <dgm:spPr/>
    </dgm:pt>
    <dgm:pt modelId="{F5C1AEB9-34C6-4E41-86D5-2D74CC3D6304}" type="pres">
      <dgm:prSet presAssocID="{10540EE9-9A72-4170-94C2-18248D27840E}" presName="sibTrans" presStyleCnt="0"/>
      <dgm:spPr/>
    </dgm:pt>
    <dgm:pt modelId="{8A3D3C51-4E5F-49BA-9B62-820B29638BB5}" type="pres">
      <dgm:prSet presAssocID="{F4A243B9-AB10-4834-ACF4-CCFE80EEEF2B}" presName="compNode" presStyleCnt="0"/>
      <dgm:spPr/>
    </dgm:pt>
    <dgm:pt modelId="{30AC2110-1E5C-4620-B622-1E494926A3DF}" type="pres">
      <dgm:prSet presAssocID="{F4A243B9-AB10-4834-ACF4-CCFE80EEEF2B}" presName="bgRect" presStyleLbl="bgShp" presStyleIdx="2" presStyleCnt="5"/>
      <dgm:spPr/>
    </dgm:pt>
    <dgm:pt modelId="{00320651-A389-406A-A21A-F406AD495D79}" type="pres">
      <dgm:prSet presAssocID="{F4A243B9-AB10-4834-ACF4-CCFE80EEEF2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ientist"/>
        </a:ext>
      </dgm:extLst>
    </dgm:pt>
    <dgm:pt modelId="{A22DE102-8D40-46A5-A058-6B6096E824AA}" type="pres">
      <dgm:prSet presAssocID="{F4A243B9-AB10-4834-ACF4-CCFE80EEEF2B}" presName="spaceRect" presStyleCnt="0"/>
      <dgm:spPr/>
    </dgm:pt>
    <dgm:pt modelId="{CE5DC2D9-1293-496C-89FB-8DB76470DE7B}" type="pres">
      <dgm:prSet presAssocID="{F4A243B9-AB10-4834-ACF4-CCFE80EEEF2B}" presName="parTx" presStyleLbl="revTx" presStyleIdx="2" presStyleCnt="5">
        <dgm:presLayoutVars>
          <dgm:chMax val="0"/>
          <dgm:chPref val="0"/>
        </dgm:presLayoutVars>
      </dgm:prSet>
      <dgm:spPr/>
    </dgm:pt>
    <dgm:pt modelId="{14AAE781-9736-4EFC-B9C0-A5B477B03691}" type="pres">
      <dgm:prSet presAssocID="{8D975ADF-9035-4212-AED4-3ADEC65D7D04}" presName="sibTrans" presStyleCnt="0"/>
      <dgm:spPr/>
    </dgm:pt>
    <dgm:pt modelId="{17ECF5BC-9566-40A1-8ACC-51FEF3897F90}" type="pres">
      <dgm:prSet presAssocID="{9A32C5D1-B086-4526-B742-629276DE2442}" presName="compNode" presStyleCnt="0"/>
      <dgm:spPr/>
    </dgm:pt>
    <dgm:pt modelId="{C1A612B5-43A6-43E2-AF98-DE62B0EE4874}" type="pres">
      <dgm:prSet presAssocID="{9A32C5D1-B086-4526-B742-629276DE2442}" presName="bgRect" presStyleLbl="bgShp" presStyleIdx="3" presStyleCnt="5"/>
      <dgm:spPr/>
    </dgm:pt>
    <dgm:pt modelId="{7B1F9C31-2D59-4072-80C6-C5AAEF65EF33}" type="pres">
      <dgm:prSet presAssocID="{9A32C5D1-B086-4526-B742-629276DE244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ciduous tree"/>
        </a:ext>
      </dgm:extLst>
    </dgm:pt>
    <dgm:pt modelId="{43A43B53-3D84-45D5-BD40-A08548823E51}" type="pres">
      <dgm:prSet presAssocID="{9A32C5D1-B086-4526-B742-629276DE2442}" presName="spaceRect" presStyleCnt="0"/>
      <dgm:spPr/>
    </dgm:pt>
    <dgm:pt modelId="{B5A0C195-A5CA-427B-8D49-BA66E6AAE516}" type="pres">
      <dgm:prSet presAssocID="{9A32C5D1-B086-4526-B742-629276DE2442}" presName="parTx" presStyleLbl="revTx" presStyleIdx="3" presStyleCnt="5">
        <dgm:presLayoutVars>
          <dgm:chMax val="0"/>
          <dgm:chPref val="0"/>
        </dgm:presLayoutVars>
      </dgm:prSet>
      <dgm:spPr/>
    </dgm:pt>
    <dgm:pt modelId="{FD5B3FF5-C4B7-44C1-BE47-9F152D19CD85}" type="pres">
      <dgm:prSet presAssocID="{F4A02057-026F-4CE4-A0DD-0F2C68CEC7C3}" presName="sibTrans" presStyleCnt="0"/>
      <dgm:spPr/>
    </dgm:pt>
    <dgm:pt modelId="{9099D298-9917-4283-AF49-42B784D42D5A}" type="pres">
      <dgm:prSet presAssocID="{620EDEA4-9CAB-4660-92C1-5AA240154FDE}" presName="compNode" presStyleCnt="0"/>
      <dgm:spPr/>
    </dgm:pt>
    <dgm:pt modelId="{9F5C89F2-C4B3-4CFC-97BA-BBCDD71F26D1}" type="pres">
      <dgm:prSet presAssocID="{620EDEA4-9CAB-4660-92C1-5AA240154FDE}" presName="bgRect" presStyleLbl="bgShp" presStyleIdx="4" presStyleCnt="5"/>
      <dgm:spPr/>
    </dgm:pt>
    <dgm:pt modelId="{9B96C197-F1E6-4D59-962D-B57858FEDCE9}" type="pres">
      <dgm:prSet presAssocID="{620EDEA4-9CAB-4660-92C1-5AA240154FD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995C5B69-E406-4BE4-BAF9-F55B64A731DE}" type="pres">
      <dgm:prSet presAssocID="{620EDEA4-9CAB-4660-92C1-5AA240154FDE}" presName="spaceRect" presStyleCnt="0"/>
      <dgm:spPr/>
    </dgm:pt>
    <dgm:pt modelId="{AC3E372C-6E38-4D48-8A40-C2EF010A4366}" type="pres">
      <dgm:prSet presAssocID="{620EDEA4-9CAB-4660-92C1-5AA240154FDE}" presName="parTx" presStyleLbl="revTx" presStyleIdx="4" presStyleCnt="5">
        <dgm:presLayoutVars>
          <dgm:chMax val="0"/>
          <dgm:chPref val="0"/>
        </dgm:presLayoutVars>
      </dgm:prSet>
      <dgm:spPr/>
    </dgm:pt>
  </dgm:ptLst>
  <dgm:cxnLst>
    <dgm:cxn modelId="{63B22701-A83E-4CED-8DC4-9535E5AE5EB2}" srcId="{1BC925AE-D1C8-4083-B170-AF44426E4C91}" destId="{BDEC569F-B0EF-4359-90D2-9F3EEDC5CA04}" srcOrd="0" destOrd="0" parTransId="{407C7D49-AB84-4A5D-A6C6-A696A7BDA6CE}" sibTransId="{5E8CDC34-0D6F-4050-B7E8-189E43BEFC90}"/>
    <dgm:cxn modelId="{641D3118-C857-4519-AB31-7DC2FEE6520F}" srcId="{1BC925AE-D1C8-4083-B170-AF44426E4C91}" destId="{9A32C5D1-B086-4526-B742-629276DE2442}" srcOrd="3" destOrd="0" parTransId="{16EE82F5-BB20-44DD-82A3-3A1FC7A7AE60}" sibTransId="{F4A02057-026F-4CE4-A0DD-0F2C68CEC7C3}"/>
    <dgm:cxn modelId="{B5E06924-0B38-40FD-AA38-B78ABD022C27}" type="presOf" srcId="{620EDEA4-9CAB-4660-92C1-5AA240154FDE}" destId="{AC3E372C-6E38-4D48-8A40-C2EF010A4366}" srcOrd="0" destOrd="0" presId="urn:microsoft.com/office/officeart/2018/2/layout/IconVerticalSolidList"/>
    <dgm:cxn modelId="{4FCF5342-739B-49E9-AAEE-A84B4379E623}" type="presOf" srcId="{F4A243B9-AB10-4834-ACF4-CCFE80EEEF2B}" destId="{CE5DC2D9-1293-496C-89FB-8DB76470DE7B}" srcOrd="0" destOrd="0" presId="urn:microsoft.com/office/officeart/2018/2/layout/IconVerticalSolidList"/>
    <dgm:cxn modelId="{0368A946-B4BD-4DDA-9B42-E4902C7E44AE}" type="presOf" srcId="{436D606B-FBDE-4818-B32F-E513796CF4A3}" destId="{B9B93E66-57AA-4761-BBA9-D902C4F503A8}" srcOrd="0" destOrd="0" presId="urn:microsoft.com/office/officeart/2018/2/layout/IconVerticalSolidList"/>
    <dgm:cxn modelId="{14D5D978-04D4-45F7-B449-7EB6F16F04BE}" srcId="{1BC925AE-D1C8-4083-B170-AF44426E4C91}" destId="{436D606B-FBDE-4818-B32F-E513796CF4A3}" srcOrd="1" destOrd="0" parTransId="{F7B8CC56-7E6A-4BFB-A5BC-587B3D491E85}" sibTransId="{10540EE9-9A72-4170-94C2-18248D27840E}"/>
    <dgm:cxn modelId="{8BC4265A-7B0A-488D-B58E-3EF4E805B258}" srcId="{1BC925AE-D1C8-4083-B170-AF44426E4C91}" destId="{F4A243B9-AB10-4834-ACF4-CCFE80EEEF2B}" srcOrd="2" destOrd="0" parTransId="{023F47B5-F869-4F61-8FE6-0B06401B9343}" sibTransId="{8D975ADF-9035-4212-AED4-3ADEC65D7D04}"/>
    <dgm:cxn modelId="{2013A88D-D2D0-44AD-808F-918912B16CD1}" type="presOf" srcId="{9A32C5D1-B086-4526-B742-629276DE2442}" destId="{B5A0C195-A5CA-427B-8D49-BA66E6AAE516}" srcOrd="0" destOrd="0" presId="urn:microsoft.com/office/officeart/2018/2/layout/IconVerticalSolidList"/>
    <dgm:cxn modelId="{720EC4DA-E44C-4926-A968-86127A7B3188}" srcId="{1BC925AE-D1C8-4083-B170-AF44426E4C91}" destId="{620EDEA4-9CAB-4660-92C1-5AA240154FDE}" srcOrd="4" destOrd="0" parTransId="{66ACEBCC-5B96-4797-BC11-75D95AD388BF}" sibTransId="{069E7E02-3AC8-47B9-B6B4-76B9A0939E41}"/>
    <dgm:cxn modelId="{C7F53DF0-BEDD-4496-B6DF-1AEFDACAE8C4}" type="presOf" srcId="{BDEC569F-B0EF-4359-90D2-9F3EEDC5CA04}" destId="{269FEE19-22D4-4E0C-B3AF-CC8816F3B191}" srcOrd="0" destOrd="0" presId="urn:microsoft.com/office/officeart/2018/2/layout/IconVerticalSolidList"/>
    <dgm:cxn modelId="{36AF8EF1-4D8E-4698-B721-BBC3A324380F}" type="presOf" srcId="{1BC925AE-D1C8-4083-B170-AF44426E4C91}" destId="{FE9AF07E-6E18-40F0-9B9E-2956F9C20E17}" srcOrd="0" destOrd="0" presId="urn:microsoft.com/office/officeart/2018/2/layout/IconVerticalSolidList"/>
    <dgm:cxn modelId="{37DFF6C6-47A9-4BB4-B5AD-42DA3416E553}" type="presParOf" srcId="{FE9AF07E-6E18-40F0-9B9E-2956F9C20E17}" destId="{E51CD23A-D676-4051-8C66-2E8976FC51DA}" srcOrd="0" destOrd="0" presId="urn:microsoft.com/office/officeart/2018/2/layout/IconVerticalSolidList"/>
    <dgm:cxn modelId="{1C66D9BA-05A4-4C0B-9D01-24E711214DBF}" type="presParOf" srcId="{E51CD23A-D676-4051-8C66-2E8976FC51DA}" destId="{26DBCDBB-41DE-4627-AC19-0DD9E9A2BDA3}" srcOrd="0" destOrd="0" presId="urn:microsoft.com/office/officeart/2018/2/layout/IconVerticalSolidList"/>
    <dgm:cxn modelId="{EB906788-7DED-48CC-9E45-F17581CB9C69}" type="presParOf" srcId="{E51CD23A-D676-4051-8C66-2E8976FC51DA}" destId="{AFAABCFD-A383-4439-9183-89D47C84A50F}" srcOrd="1" destOrd="0" presId="urn:microsoft.com/office/officeart/2018/2/layout/IconVerticalSolidList"/>
    <dgm:cxn modelId="{5AFF036E-8F5F-4577-8F45-1CD6A2D415BE}" type="presParOf" srcId="{E51CD23A-D676-4051-8C66-2E8976FC51DA}" destId="{673518E2-005A-4B6D-AB5C-4EC019CD2D70}" srcOrd="2" destOrd="0" presId="urn:microsoft.com/office/officeart/2018/2/layout/IconVerticalSolidList"/>
    <dgm:cxn modelId="{D2901C01-20B2-4892-8045-6889028BF776}" type="presParOf" srcId="{E51CD23A-D676-4051-8C66-2E8976FC51DA}" destId="{269FEE19-22D4-4E0C-B3AF-CC8816F3B191}" srcOrd="3" destOrd="0" presId="urn:microsoft.com/office/officeart/2018/2/layout/IconVerticalSolidList"/>
    <dgm:cxn modelId="{302987EB-104A-4912-B085-A71800C63C30}" type="presParOf" srcId="{FE9AF07E-6E18-40F0-9B9E-2956F9C20E17}" destId="{D282F078-D1FC-4DED-8D22-3CABD101C5C3}" srcOrd="1" destOrd="0" presId="urn:microsoft.com/office/officeart/2018/2/layout/IconVerticalSolidList"/>
    <dgm:cxn modelId="{E30234B0-903C-4445-9295-7D03D5305332}" type="presParOf" srcId="{FE9AF07E-6E18-40F0-9B9E-2956F9C20E17}" destId="{5DB123D7-4C80-4CBC-A5FC-8B0E97EED690}" srcOrd="2" destOrd="0" presId="urn:microsoft.com/office/officeart/2018/2/layout/IconVerticalSolidList"/>
    <dgm:cxn modelId="{636AFE90-6001-4795-9168-679BED1632E7}" type="presParOf" srcId="{5DB123D7-4C80-4CBC-A5FC-8B0E97EED690}" destId="{A047B1B5-314D-405B-849B-CDC7C8BFF17F}" srcOrd="0" destOrd="0" presId="urn:microsoft.com/office/officeart/2018/2/layout/IconVerticalSolidList"/>
    <dgm:cxn modelId="{C97789D4-7BB6-4BFD-A61D-5BA5F4F561C7}" type="presParOf" srcId="{5DB123D7-4C80-4CBC-A5FC-8B0E97EED690}" destId="{685B5EF0-73E4-4F67-9EDC-EBAB4023E03C}" srcOrd="1" destOrd="0" presId="urn:microsoft.com/office/officeart/2018/2/layout/IconVerticalSolidList"/>
    <dgm:cxn modelId="{347243B1-8CE5-4B69-B3A4-765C1E708221}" type="presParOf" srcId="{5DB123D7-4C80-4CBC-A5FC-8B0E97EED690}" destId="{E4E7EEB0-F5D6-4468-A53C-6677E8161F60}" srcOrd="2" destOrd="0" presId="urn:microsoft.com/office/officeart/2018/2/layout/IconVerticalSolidList"/>
    <dgm:cxn modelId="{0BE765DF-ED45-46CF-A49B-7F08C311CB13}" type="presParOf" srcId="{5DB123D7-4C80-4CBC-A5FC-8B0E97EED690}" destId="{B9B93E66-57AA-4761-BBA9-D902C4F503A8}" srcOrd="3" destOrd="0" presId="urn:microsoft.com/office/officeart/2018/2/layout/IconVerticalSolidList"/>
    <dgm:cxn modelId="{74BDC25A-3A88-4553-9451-5C29A06FDABC}" type="presParOf" srcId="{FE9AF07E-6E18-40F0-9B9E-2956F9C20E17}" destId="{F5C1AEB9-34C6-4E41-86D5-2D74CC3D6304}" srcOrd="3" destOrd="0" presId="urn:microsoft.com/office/officeart/2018/2/layout/IconVerticalSolidList"/>
    <dgm:cxn modelId="{FAC19D1B-DACB-4E49-A6A0-99D19D8D6F0D}" type="presParOf" srcId="{FE9AF07E-6E18-40F0-9B9E-2956F9C20E17}" destId="{8A3D3C51-4E5F-49BA-9B62-820B29638BB5}" srcOrd="4" destOrd="0" presId="urn:microsoft.com/office/officeart/2018/2/layout/IconVerticalSolidList"/>
    <dgm:cxn modelId="{C870FA5A-989A-4B0A-873F-30873A7B13C1}" type="presParOf" srcId="{8A3D3C51-4E5F-49BA-9B62-820B29638BB5}" destId="{30AC2110-1E5C-4620-B622-1E494926A3DF}" srcOrd="0" destOrd="0" presId="urn:microsoft.com/office/officeart/2018/2/layout/IconVerticalSolidList"/>
    <dgm:cxn modelId="{5CE26E0F-A5DD-4853-8F01-3BC04EAC11BA}" type="presParOf" srcId="{8A3D3C51-4E5F-49BA-9B62-820B29638BB5}" destId="{00320651-A389-406A-A21A-F406AD495D79}" srcOrd="1" destOrd="0" presId="urn:microsoft.com/office/officeart/2018/2/layout/IconVerticalSolidList"/>
    <dgm:cxn modelId="{526D91F9-46C2-46CD-A6CA-4DFD15081DA6}" type="presParOf" srcId="{8A3D3C51-4E5F-49BA-9B62-820B29638BB5}" destId="{A22DE102-8D40-46A5-A058-6B6096E824AA}" srcOrd="2" destOrd="0" presId="urn:microsoft.com/office/officeart/2018/2/layout/IconVerticalSolidList"/>
    <dgm:cxn modelId="{F2130F02-1C31-4124-A57F-2A44342EE353}" type="presParOf" srcId="{8A3D3C51-4E5F-49BA-9B62-820B29638BB5}" destId="{CE5DC2D9-1293-496C-89FB-8DB76470DE7B}" srcOrd="3" destOrd="0" presId="urn:microsoft.com/office/officeart/2018/2/layout/IconVerticalSolidList"/>
    <dgm:cxn modelId="{721C52AD-ADB3-401D-96B9-A432A2385E27}" type="presParOf" srcId="{FE9AF07E-6E18-40F0-9B9E-2956F9C20E17}" destId="{14AAE781-9736-4EFC-B9C0-A5B477B03691}" srcOrd="5" destOrd="0" presId="urn:microsoft.com/office/officeart/2018/2/layout/IconVerticalSolidList"/>
    <dgm:cxn modelId="{E2AD3A12-D4EB-478B-9B81-C4BE55176614}" type="presParOf" srcId="{FE9AF07E-6E18-40F0-9B9E-2956F9C20E17}" destId="{17ECF5BC-9566-40A1-8ACC-51FEF3897F90}" srcOrd="6" destOrd="0" presId="urn:microsoft.com/office/officeart/2018/2/layout/IconVerticalSolidList"/>
    <dgm:cxn modelId="{27F0CB38-874B-43CE-B5E8-07660B61C95C}" type="presParOf" srcId="{17ECF5BC-9566-40A1-8ACC-51FEF3897F90}" destId="{C1A612B5-43A6-43E2-AF98-DE62B0EE4874}" srcOrd="0" destOrd="0" presId="urn:microsoft.com/office/officeart/2018/2/layout/IconVerticalSolidList"/>
    <dgm:cxn modelId="{6B881688-772F-41CA-9EBA-1242EF4D25A4}" type="presParOf" srcId="{17ECF5BC-9566-40A1-8ACC-51FEF3897F90}" destId="{7B1F9C31-2D59-4072-80C6-C5AAEF65EF33}" srcOrd="1" destOrd="0" presId="urn:microsoft.com/office/officeart/2018/2/layout/IconVerticalSolidList"/>
    <dgm:cxn modelId="{0355EDC8-B18B-4E78-8F7F-B77F9B9CDA4C}" type="presParOf" srcId="{17ECF5BC-9566-40A1-8ACC-51FEF3897F90}" destId="{43A43B53-3D84-45D5-BD40-A08548823E51}" srcOrd="2" destOrd="0" presId="urn:microsoft.com/office/officeart/2018/2/layout/IconVerticalSolidList"/>
    <dgm:cxn modelId="{09ABC2F6-73CA-439A-8E07-FDB52C333A1D}" type="presParOf" srcId="{17ECF5BC-9566-40A1-8ACC-51FEF3897F90}" destId="{B5A0C195-A5CA-427B-8D49-BA66E6AAE516}" srcOrd="3" destOrd="0" presId="urn:microsoft.com/office/officeart/2018/2/layout/IconVerticalSolidList"/>
    <dgm:cxn modelId="{860EF50F-315C-4685-B739-DEDC4E2D08F0}" type="presParOf" srcId="{FE9AF07E-6E18-40F0-9B9E-2956F9C20E17}" destId="{FD5B3FF5-C4B7-44C1-BE47-9F152D19CD85}" srcOrd="7" destOrd="0" presId="urn:microsoft.com/office/officeart/2018/2/layout/IconVerticalSolidList"/>
    <dgm:cxn modelId="{8119ED7D-E3B7-4E7C-8B81-1AA79FB7F8E5}" type="presParOf" srcId="{FE9AF07E-6E18-40F0-9B9E-2956F9C20E17}" destId="{9099D298-9917-4283-AF49-42B784D42D5A}" srcOrd="8" destOrd="0" presId="urn:microsoft.com/office/officeart/2018/2/layout/IconVerticalSolidList"/>
    <dgm:cxn modelId="{F43C755E-48B5-407D-B8F3-BBC63CA715A7}" type="presParOf" srcId="{9099D298-9917-4283-AF49-42B784D42D5A}" destId="{9F5C89F2-C4B3-4CFC-97BA-BBCDD71F26D1}" srcOrd="0" destOrd="0" presId="urn:microsoft.com/office/officeart/2018/2/layout/IconVerticalSolidList"/>
    <dgm:cxn modelId="{12BC3103-F3C6-4786-BE96-64DB6AF34C19}" type="presParOf" srcId="{9099D298-9917-4283-AF49-42B784D42D5A}" destId="{9B96C197-F1E6-4D59-962D-B57858FEDCE9}" srcOrd="1" destOrd="0" presId="urn:microsoft.com/office/officeart/2018/2/layout/IconVerticalSolidList"/>
    <dgm:cxn modelId="{CF3DB262-9E54-4426-9DA5-D6FA357F04B6}" type="presParOf" srcId="{9099D298-9917-4283-AF49-42B784D42D5A}" destId="{995C5B69-E406-4BE4-BAF9-F55B64A731DE}" srcOrd="2" destOrd="0" presId="urn:microsoft.com/office/officeart/2018/2/layout/IconVerticalSolidList"/>
    <dgm:cxn modelId="{0CA6B019-E975-4B71-9C24-80D1FB47D0D4}" type="presParOf" srcId="{9099D298-9917-4283-AF49-42B784D42D5A}" destId="{AC3E372C-6E38-4D48-8A40-C2EF010A436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204FA2-8DD5-4E83-9ECC-59D6584E73D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CD50B10-0927-4AD8-BFDF-FF574CFD05D9}">
      <dgm:prSet/>
      <dgm:spPr/>
      <dgm:t>
        <a:bodyPr/>
        <a:lstStyle/>
        <a:p>
          <a:pPr>
            <a:lnSpc>
              <a:spcPct val="100000"/>
            </a:lnSpc>
          </a:pPr>
          <a:r>
            <a:rPr lang="en-US"/>
            <a:t>A Resilience Assessment is required for any proposed land development within the RPA to evaluate the impacts of climate change from flooding, storm surge or sea-level rise.</a:t>
          </a:r>
        </a:p>
      </dgm:t>
    </dgm:pt>
    <dgm:pt modelId="{FD4CA7D4-68D7-46B4-9347-BCE83105A3A9}" type="parTrans" cxnId="{64CB5CFC-D324-45AE-BB60-51FFAF009B89}">
      <dgm:prSet/>
      <dgm:spPr/>
      <dgm:t>
        <a:bodyPr/>
        <a:lstStyle/>
        <a:p>
          <a:endParaRPr lang="en-US"/>
        </a:p>
      </dgm:t>
    </dgm:pt>
    <dgm:pt modelId="{EDFB4AE9-3B3E-49DE-9019-2DB3AA895982}" type="sibTrans" cxnId="{64CB5CFC-D324-45AE-BB60-51FFAF009B89}">
      <dgm:prSet/>
      <dgm:spPr/>
      <dgm:t>
        <a:bodyPr/>
        <a:lstStyle/>
        <a:p>
          <a:endParaRPr lang="en-US"/>
        </a:p>
      </dgm:t>
    </dgm:pt>
    <dgm:pt modelId="{1A8E9B90-F35D-4DE5-9230-2A742F33EFDC}">
      <dgm:prSet/>
      <dgm:spPr/>
      <dgm:t>
        <a:bodyPr/>
        <a:lstStyle/>
        <a:p>
          <a:pPr>
            <a:lnSpc>
              <a:spcPct val="100000"/>
            </a:lnSpc>
          </a:pPr>
          <a:r>
            <a:rPr lang="en-US"/>
            <a:t>The WQIA Application Form has been revised to include questions regarding the Resilience Assessment.</a:t>
          </a:r>
        </a:p>
      </dgm:t>
    </dgm:pt>
    <dgm:pt modelId="{8D448876-D048-454D-B860-7D5B65400F00}" type="parTrans" cxnId="{5002FFCD-E727-4B0E-BA09-8312F91D8FE4}">
      <dgm:prSet/>
      <dgm:spPr/>
      <dgm:t>
        <a:bodyPr/>
        <a:lstStyle/>
        <a:p>
          <a:endParaRPr lang="en-US"/>
        </a:p>
      </dgm:t>
    </dgm:pt>
    <dgm:pt modelId="{8090DD3D-8162-4A39-909A-5765EEF534D2}" type="sibTrans" cxnId="{5002FFCD-E727-4B0E-BA09-8312F91D8FE4}">
      <dgm:prSet/>
      <dgm:spPr/>
      <dgm:t>
        <a:bodyPr/>
        <a:lstStyle/>
        <a:p>
          <a:endParaRPr lang="en-US"/>
        </a:p>
      </dgm:t>
    </dgm:pt>
    <dgm:pt modelId="{1E790F11-C3F0-4457-80F8-B43CA4602A92}">
      <dgm:prSet/>
      <dgm:spPr/>
      <dgm:t>
        <a:bodyPr/>
        <a:lstStyle/>
        <a:p>
          <a:pPr rtl="0">
            <a:lnSpc>
              <a:spcPct val="100000"/>
            </a:lnSpc>
          </a:pPr>
          <a:r>
            <a:rPr lang="en-US"/>
            <a:t>If your property has RPA and is affected by flooding, storm surge or sea level rise, </a:t>
          </a:r>
          <a:r>
            <a:rPr lang="en-US">
              <a:latin typeface="Calibri Light" panose="020F0302020204030204"/>
            </a:rPr>
            <a:t>the County may require</a:t>
          </a:r>
          <a:r>
            <a:rPr lang="en-US"/>
            <a:t> adaptation measures to limit climate impacts from your project and related impacts to adjoining properties</a:t>
          </a:r>
        </a:p>
      </dgm:t>
    </dgm:pt>
    <dgm:pt modelId="{499D8649-E4A3-45D2-95E1-EEA8CEC44318}" type="parTrans" cxnId="{1718D01C-AFBD-407B-96DD-689E5160FB61}">
      <dgm:prSet/>
      <dgm:spPr/>
      <dgm:t>
        <a:bodyPr/>
        <a:lstStyle/>
        <a:p>
          <a:endParaRPr lang="en-US"/>
        </a:p>
      </dgm:t>
    </dgm:pt>
    <dgm:pt modelId="{14C1A17F-2551-4BEE-9A2A-C647A0010B20}" type="sibTrans" cxnId="{1718D01C-AFBD-407B-96DD-689E5160FB61}">
      <dgm:prSet/>
      <dgm:spPr/>
      <dgm:t>
        <a:bodyPr/>
        <a:lstStyle/>
        <a:p>
          <a:endParaRPr lang="en-US"/>
        </a:p>
      </dgm:t>
    </dgm:pt>
    <dgm:pt modelId="{856E3934-0D4F-405F-9FF5-2DE97A9CCDB3}" type="pres">
      <dgm:prSet presAssocID="{CC204FA2-8DD5-4E83-9ECC-59D6584E73DF}" presName="root" presStyleCnt="0">
        <dgm:presLayoutVars>
          <dgm:dir/>
          <dgm:resizeHandles val="exact"/>
        </dgm:presLayoutVars>
      </dgm:prSet>
      <dgm:spPr/>
    </dgm:pt>
    <dgm:pt modelId="{90409B4C-A637-4FE6-82EA-8FBD3C12B77F}" type="pres">
      <dgm:prSet presAssocID="{7CD50B10-0927-4AD8-BFDF-FF574CFD05D9}" presName="compNode" presStyleCnt="0"/>
      <dgm:spPr/>
    </dgm:pt>
    <dgm:pt modelId="{9ECE6234-933F-4044-882B-786628D87A98}" type="pres">
      <dgm:prSet presAssocID="{7CD50B10-0927-4AD8-BFDF-FF574CFD05D9}" presName="bgRect" presStyleLbl="bgShp" presStyleIdx="0" presStyleCnt="3"/>
      <dgm:spPr/>
    </dgm:pt>
    <dgm:pt modelId="{63FB5B80-E002-4C3A-BBD4-870595BB9C1A}" type="pres">
      <dgm:prSet presAssocID="{7CD50B10-0927-4AD8-BFDF-FF574CFD05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ning"/>
        </a:ext>
      </dgm:extLst>
    </dgm:pt>
    <dgm:pt modelId="{A8B83AD0-BBD5-4C60-804D-F0112CB0697B}" type="pres">
      <dgm:prSet presAssocID="{7CD50B10-0927-4AD8-BFDF-FF574CFD05D9}" presName="spaceRect" presStyleCnt="0"/>
      <dgm:spPr/>
    </dgm:pt>
    <dgm:pt modelId="{A957814E-FCAD-4475-9A7F-DF332637A01D}" type="pres">
      <dgm:prSet presAssocID="{7CD50B10-0927-4AD8-BFDF-FF574CFD05D9}" presName="parTx" presStyleLbl="revTx" presStyleIdx="0" presStyleCnt="3">
        <dgm:presLayoutVars>
          <dgm:chMax val="0"/>
          <dgm:chPref val="0"/>
        </dgm:presLayoutVars>
      </dgm:prSet>
      <dgm:spPr/>
    </dgm:pt>
    <dgm:pt modelId="{80C311AD-A992-4A49-8987-DF7A1D5304CB}" type="pres">
      <dgm:prSet presAssocID="{EDFB4AE9-3B3E-49DE-9019-2DB3AA895982}" presName="sibTrans" presStyleCnt="0"/>
      <dgm:spPr/>
    </dgm:pt>
    <dgm:pt modelId="{0BA46D3D-71D3-41F3-8652-693E1B64F86D}" type="pres">
      <dgm:prSet presAssocID="{1A8E9B90-F35D-4DE5-9230-2A742F33EFDC}" presName="compNode" presStyleCnt="0"/>
      <dgm:spPr/>
    </dgm:pt>
    <dgm:pt modelId="{9FA484E3-5E09-42A2-980A-7ECAF931CB41}" type="pres">
      <dgm:prSet presAssocID="{1A8E9B90-F35D-4DE5-9230-2A742F33EFDC}" presName="bgRect" presStyleLbl="bgShp" presStyleIdx="1" presStyleCnt="3"/>
      <dgm:spPr/>
    </dgm:pt>
    <dgm:pt modelId="{FB56F62D-11BC-4764-A164-2E8FEAA9F766}" type="pres">
      <dgm:prSet presAssocID="{1A8E9B90-F35D-4DE5-9230-2A742F33EF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F1E1198E-8972-4A6C-A715-686FFE29F459}" type="pres">
      <dgm:prSet presAssocID="{1A8E9B90-F35D-4DE5-9230-2A742F33EFDC}" presName="spaceRect" presStyleCnt="0"/>
      <dgm:spPr/>
    </dgm:pt>
    <dgm:pt modelId="{AD0C3ADA-CBEB-4E77-9A75-3BBBF74519B4}" type="pres">
      <dgm:prSet presAssocID="{1A8E9B90-F35D-4DE5-9230-2A742F33EFDC}" presName="parTx" presStyleLbl="revTx" presStyleIdx="1" presStyleCnt="3">
        <dgm:presLayoutVars>
          <dgm:chMax val="0"/>
          <dgm:chPref val="0"/>
        </dgm:presLayoutVars>
      </dgm:prSet>
      <dgm:spPr/>
    </dgm:pt>
    <dgm:pt modelId="{58271FB5-C79F-4E97-9D44-F7709FF97DD6}" type="pres">
      <dgm:prSet presAssocID="{8090DD3D-8162-4A39-909A-5765EEF534D2}" presName="sibTrans" presStyleCnt="0"/>
      <dgm:spPr/>
    </dgm:pt>
    <dgm:pt modelId="{F4DBF346-1E23-4556-AF46-C64E20CCBB9B}" type="pres">
      <dgm:prSet presAssocID="{1E790F11-C3F0-4457-80F8-B43CA4602A92}" presName="compNode" presStyleCnt="0"/>
      <dgm:spPr/>
    </dgm:pt>
    <dgm:pt modelId="{8029F499-0AF7-4971-B31C-56DDE6F186B8}" type="pres">
      <dgm:prSet presAssocID="{1E790F11-C3F0-4457-80F8-B43CA4602A92}" presName="bgRect" presStyleLbl="bgShp" presStyleIdx="2" presStyleCnt="3"/>
      <dgm:spPr/>
    </dgm:pt>
    <dgm:pt modelId="{77ABEB59-9F9A-44BF-BE2E-A2528FEFFA96}" type="pres">
      <dgm:prSet presAssocID="{1E790F11-C3F0-4457-80F8-B43CA4602A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iny scene"/>
        </a:ext>
      </dgm:extLst>
    </dgm:pt>
    <dgm:pt modelId="{D2E204A0-1094-4308-BA02-9E83E8BA222C}" type="pres">
      <dgm:prSet presAssocID="{1E790F11-C3F0-4457-80F8-B43CA4602A92}" presName="spaceRect" presStyleCnt="0"/>
      <dgm:spPr/>
    </dgm:pt>
    <dgm:pt modelId="{65869E66-6D32-413C-9A3A-77F644F0AA82}" type="pres">
      <dgm:prSet presAssocID="{1E790F11-C3F0-4457-80F8-B43CA4602A92}" presName="parTx" presStyleLbl="revTx" presStyleIdx="2" presStyleCnt="3">
        <dgm:presLayoutVars>
          <dgm:chMax val="0"/>
          <dgm:chPref val="0"/>
        </dgm:presLayoutVars>
      </dgm:prSet>
      <dgm:spPr/>
    </dgm:pt>
  </dgm:ptLst>
  <dgm:cxnLst>
    <dgm:cxn modelId="{6995A71C-6331-4722-8035-C9CA9DD28CA1}" type="presOf" srcId="{CC204FA2-8DD5-4E83-9ECC-59D6584E73DF}" destId="{856E3934-0D4F-405F-9FF5-2DE97A9CCDB3}" srcOrd="0" destOrd="0" presId="urn:microsoft.com/office/officeart/2018/2/layout/IconVerticalSolidList"/>
    <dgm:cxn modelId="{1718D01C-AFBD-407B-96DD-689E5160FB61}" srcId="{CC204FA2-8DD5-4E83-9ECC-59D6584E73DF}" destId="{1E790F11-C3F0-4457-80F8-B43CA4602A92}" srcOrd="2" destOrd="0" parTransId="{499D8649-E4A3-45D2-95E1-EEA8CEC44318}" sibTransId="{14C1A17F-2551-4BEE-9A2A-C647A0010B20}"/>
    <dgm:cxn modelId="{1745E639-5E44-4CB0-89C9-94E31039C4A1}" type="presOf" srcId="{1A8E9B90-F35D-4DE5-9230-2A742F33EFDC}" destId="{AD0C3ADA-CBEB-4E77-9A75-3BBBF74519B4}" srcOrd="0" destOrd="0" presId="urn:microsoft.com/office/officeart/2018/2/layout/IconVerticalSolidList"/>
    <dgm:cxn modelId="{891E6550-98E1-4CAC-A360-3FD4D7D91C09}" type="presOf" srcId="{1E790F11-C3F0-4457-80F8-B43CA4602A92}" destId="{65869E66-6D32-413C-9A3A-77F644F0AA82}" srcOrd="0" destOrd="0" presId="urn:microsoft.com/office/officeart/2018/2/layout/IconVerticalSolidList"/>
    <dgm:cxn modelId="{F36BAABF-EBCD-4330-B39C-E01C3CC62CC9}" type="presOf" srcId="{7CD50B10-0927-4AD8-BFDF-FF574CFD05D9}" destId="{A957814E-FCAD-4475-9A7F-DF332637A01D}" srcOrd="0" destOrd="0" presId="urn:microsoft.com/office/officeart/2018/2/layout/IconVerticalSolidList"/>
    <dgm:cxn modelId="{5002FFCD-E727-4B0E-BA09-8312F91D8FE4}" srcId="{CC204FA2-8DD5-4E83-9ECC-59D6584E73DF}" destId="{1A8E9B90-F35D-4DE5-9230-2A742F33EFDC}" srcOrd="1" destOrd="0" parTransId="{8D448876-D048-454D-B860-7D5B65400F00}" sibTransId="{8090DD3D-8162-4A39-909A-5765EEF534D2}"/>
    <dgm:cxn modelId="{64CB5CFC-D324-45AE-BB60-51FFAF009B89}" srcId="{CC204FA2-8DD5-4E83-9ECC-59D6584E73DF}" destId="{7CD50B10-0927-4AD8-BFDF-FF574CFD05D9}" srcOrd="0" destOrd="0" parTransId="{FD4CA7D4-68D7-46B4-9347-BCE83105A3A9}" sibTransId="{EDFB4AE9-3B3E-49DE-9019-2DB3AA895982}"/>
    <dgm:cxn modelId="{98D601D4-6A21-47A6-8B91-C8469C4E8E63}" type="presParOf" srcId="{856E3934-0D4F-405F-9FF5-2DE97A9CCDB3}" destId="{90409B4C-A637-4FE6-82EA-8FBD3C12B77F}" srcOrd="0" destOrd="0" presId="urn:microsoft.com/office/officeart/2018/2/layout/IconVerticalSolidList"/>
    <dgm:cxn modelId="{6AC913B3-567C-497A-A0E0-728A5A41FC4A}" type="presParOf" srcId="{90409B4C-A637-4FE6-82EA-8FBD3C12B77F}" destId="{9ECE6234-933F-4044-882B-786628D87A98}" srcOrd="0" destOrd="0" presId="urn:microsoft.com/office/officeart/2018/2/layout/IconVerticalSolidList"/>
    <dgm:cxn modelId="{A9F10441-16D2-49A8-93A9-751D9EC4C205}" type="presParOf" srcId="{90409B4C-A637-4FE6-82EA-8FBD3C12B77F}" destId="{63FB5B80-E002-4C3A-BBD4-870595BB9C1A}" srcOrd="1" destOrd="0" presId="urn:microsoft.com/office/officeart/2018/2/layout/IconVerticalSolidList"/>
    <dgm:cxn modelId="{8433706A-F194-49AF-AB22-45CE44818196}" type="presParOf" srcId="{90409B4C-A637-4FE6-82EA-8FBD3C12B77F}" destId="{A8B83AD0-BBD5-4C60-804D-F0112CB0697B}" srcOrd="2" destOrd="0" presId="urn:microsoft.com/office/officeart/2018/2/layout/IconVerticalSolidList"/>
    <dgm:cxn modelId="{19AA8840-1173-4AD8-BC50-9C3C59A86A96}" type="presParOf" srcId="{90409B4C-A637-4FE6-82EA-8FBD3C12B77F}" destId="{A957814E-FCAD-4475-9A7F-DF332637A01D}" srcOrd="3" destOrd="0" presId="urn:microsoft.com/office/officeart/2018/2/layout/IconVerticalSolidList"/>
    <dgm:cxn modelId="{74E8B9AE-F3D5-40CA-8D4B-35B45242E09D}" type="presParOf" srcId="{856E3934-0D4F-405F-9FF5-2DE97A9CCDB3}" destId="{80C311AD-A992-4A49-8987-DF7A1D5304CB}" srcOrd="1" destOrd="0" presId="urn:microsoft.com/office/officeart/2018/2/layout/IconVerticalSolidList"/>
    <dgm:cxn modelId="{E488842F-458E-492F-8D03-293AC2D72731}" type="presParOf" srcId="{856E3934-0D4F-405F-9FF5-2DE97A9CCDB3}" destId="{0BA46D3D-71D3-41F3-8652-693E1B64F86D}" srcOrd="2" destOrd="0" presId="urn:microsoft.com/office/officeart/2018/2/layout/IconVerticalSolidList"/>
    <dgm:cxn modelId="{8C93D11A-F8B7-42F6-B321-F7A3AC9C707D}" type="presParOf" srcId="{0BA46D3D-71D3-41F3-8652-693E1B64F86D}" destId="{9FA484E3-5E09-42A2-980A-7ECAF931CB41}" srcOrd="0" destOrd="0" presId="urn:microsoft.com/office/officeart/2018/2/layout/IconVerticalSolidList"/>
    <dgm:cxn modelId="{DAE9FEDA-733C-4F5C-B359-040FB3E5EACA}" type="presParOf" srcId="{0BA46D3D-71D3-41F3-8652-693E1B64F86D}" destId="{FB56F62D-11BC-4764-A164-2E8FEAA9F766}" srcOrd="1" destOrd="0" presId="urn:microsoft.com/office/officeart/2018/2/layout/IconVerticalSolidList"/>
    <dgm:cxn modelId="{72718928-F174-4251-AAD6-0912F0EDEB24}" type="presParOf" srcId="{0BA46D3D-71D3-41F3-8652-693E1B64F86D}" destId="{F1E1198E-8972-4A6C-A715-686FFE29F459}" srcOrd="2" destOrd="0" presId="urn:microsoft.com/office/officeart/2018/2/layout/IconVerticalSolidList"/>
    <dgm:cxn modelId="{D1DE4DA2-B729-4E2D-938F-01998EC6AC9A}" type="presParOf" srcId="{0BA46D3D-71D3-41F3-8652-693E1B64F86D}" destId="{AD0C3ADA-CBEB-4E77-9A75-3BBBF74519B4}" srcOrd="3" destOrd="0" presId="urn:microsoft.com/office/officeart/2018/2/layout/IconVerticalSolidList"/>
    <dgm:cxn modelId="{76AD43FB-9B8E-43E2-9277-4DFA1C596E65}" type="presParOf" srcId="{856E3934-0D4F-405F-9FF5-2DE97A9CCDB3}" destId="{58271FB5-C79F-4E97-9D44-F7709FF97DD6}" srcOrd="3" destOrd="0" presId="urn:microsoft.com/office/officeart/2018/2/layout/IconVerticalSolidList"/>
    <dgm:cxn modelId="{7B339E9D-0F98-4B58-9D5A-030E259BC2CB}" type="presParOf" srcId="{856E3934-0D4F-405F-9FF5-2DE97A9CCDB3}" destId="{F4DBF346-1E23-4556-AF46-C64E20CCBB9B}" srcOrd="4" destOrd="0" presId="urn:microsoft.com/office/officeart/2018/2/layout/IconVerticalSolidList"/>
    <dgm:cxn modelId="{028D4770-C1FC-4519-9FF0-A642BE69CA23}" type="presParOf" srcId="{F4DBF346-1E23-4556-AF46-C64E20CCBB9B}" destId="{8029F499-0AF7-4971-B31C-56DDE6F186B8}" srcOrd="0" destOrd="0" presId="urn:microsoft.com/office/officeart/2018/2/layout/IconVerticalSolidList"/>
    <dgm:cxn modelId="{6AD1DF7E-2C01-4EAB-A69A-1B3E279F1CC3}" type="presParOf" srcId="{F4DBF346-1E23-4556-AF46-C64E20CCBB9B}" destId="{77ABEB59-9F9A-44BF-BE2E-A2528FEFFA96}" srcOrd="1" destOrd="0" presId="urn:microsoft.com/office/officeart/2018/2/layout/IconVerticalSolidList"/>
    <dgm:cxn modelId="{9714D0F9-4034-4FBF-9CA7-5C30F2FB8C55}" type="presParOf" srcId="{F4DBF346-1E23-4556-AF46-C64E20CCBB9B}" destId="{D2E204A0-1094-4308-BA02-9E83E8BA222C}" srcOrd="2" destOrd="0" presId="urn:microsoft.com/office/officeart/2018/2/layout/IconVerticalSolidList"/>
    <dgm:cxn modelId="{9DC7C5F6-EC7B-47E7-B40A-E6C88AC50278}" type="presParOf" srcId="{F4DBF346-1E23-4556-AF46-C64E20CCBB9B}" destId="{65869E66-6D32-413C-9A3A-77F644F0AA8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F2C24-10AD-409A-A48E-B43E0622867B}">
      <dsp:nvSpPr>
        <dsp:cNvPr id="0" name=""/>
        <dsp:cNvSpPr/>
      </dsp:nvSpPr>
      <dsp:spPr>
        <a:xfrm>
          <a:off x="0" y="7392"/>
          <a:ext cx="6714744" cy="20896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a:latin typeface="Calibri Light" panose="020F0302020204030204"/>
            </a:rPr>
            <a:t> Tree amendments focus on codifying tree protections in Resource Protection Areas</a:t>
          </a:r>
        </a:p>
      </dsp:txBody>
      <dsp:txXfrm>
        <a:off x="102007" y="109399"/>
        <a:ext cx="6510730" cy="1885605"/>
      </dsp:txXfrm>
    </dsp:sp>
    <dsp:sp modelId="{46E29892-3CD1-4846-A9EA-1B47375A7528}">
      <dsp:nvSpPr>
        <dsp:cNvPr id="0" name=""/>
        <dsp:cNvSpPr/>
      </dsp:nvSpPr>
      <dsp:spPr>
        <a:xfrm>
          <a:off x="0" y="2206452"/>
          <a:ext cx="6714744" cy="20896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latin typeface="Calibri Light" panose="020F0302020204030204"/>
            </a:rPr>
            <a:t>Climate change amendments focus on coastal resilience and adaptation to climate change </a:t>
          </a:r>
          <a:endParaRPr lang="en-US" sz="3800" kern="1200"/>
        </a:p>
      </dsp:txBody>
      <dsp:txXfrm>
        <a:off x="102007" y="2308459"/>
        <a:ext cx="6510730" cy="1885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BCDBB-41DE-4627-AC19-0DD9E9A2BDA3}">
      <dsp:nvSpPr>
        <dsp:cNvPr id="0" name=""/>
        <dsp:cNvSpPr/>
      </dsp:nvSpPr>
      <dsp:spPr>
        <a:xfrm>
          <a:off x="0" y="5241"/>
          <a:ext cx="11117691" cy="6660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ABCFD-A383-4439-9183-89D47C84A50F}">
      <dsp:nvSpPr>
        <dsp:cNvPr id="0" name=""/>
        <dsp:cNvSpPr/>
      </dsp:nvSpPr>
      <dsp:spPr>
        <a:xfrm>
          <a:off x="201465" y="155092"/>
          <a:ext cx="366659" cy="3663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FEE19-22D4-4E0C-B3AF-CC8816F3B191}">
      <dsp:nvSpPr>
        <dsp:cNvPr id="0" name=""/>
        <dsp:cNvSpPr/>
      </dsp:nvSpPr>
      <dsp:spPr>
        <a:xfrm>
          <a:off x="769591" y="5241"/>
          <a:ext cx="10336247" cy="686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88" tIns="72688" rIns="72688" bIns="72688"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Light" panose="020F0302020204030204"/>
            </a:rPr>
            <a:t>Adds</a:t>
          </a:r>
          <a:r>
            <a:rPr lang="en-US" sz="2000" kern="1200"/>
            <a:t> definition for mature trees and provides extra protection </a:t>
          </a:r>
        </a:p>
      </dsp:txBody>
      <dsp:txXfrm>
        <a:off x="769591" y="5241"/>
        <a:ext cx="10336247" cy="686815"/>
      </dsp:txXfrm>
    </dsp:sp>
    <dsp:sp modelId="{A047B1B5-314D-405B-849B-CDC7C8BFF17F}">
      <dsp:nvSpPr>
        <dsp:cNvPr id="0" name=""/>
        <dsp:cNvSpPr/>
      </dsp:nvSpPr>
      <dsp:spPr>
        <a:xfrm>
          <a:off x="0" y="863761"/>
          <a:ext cx="11117691" cy="6660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B5EF0-73E4-4F67-9EDC-EBAB4023E03C}">
      <dsp:nvSpPr>
        <dsp:cNvPr id="0" name=""/>
        <dsp:cNvSpPr/>
      </dsp:nvSpPr>
      <dsp:spPr>
        <a:xfrm>
          <a:off x="201465" y="1013611"/>
          <a:ext cx="366659" cy="3663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93E66-57AA-4761-BBA9-D902C4F503A8}">
      <dsp:nvSpPr>
        <dsp:cNvPr id="0" name=""/>
        <dsp:cNvSpPr/>
      </dsp:nvSpPr>
      <dsp:spPr>
        <a:xfrm>
          <a:off x="769591" y="863761"/>
          <a:ext cx="10336247" cy="686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88" tIns="72688" rIns="72688" bIns="72688" numCol="1" spcCol="1270" anchor="ctr" anchorCtr="0">
          <a:noAutofit/>
        </a:bodyPr>
        <a:lstStyle/>
        <a:p>
          <a:pPr marL="0" lvl="0" indent="0" algn="l" defTabSz="889000">
            <a:lnSpc>
              <a:spcPct val="100000"/>
            </a:lnSpc>
            <a:spcBef>
              <a:spcPct val="0"/>
            </a:spcBef>
            <a:spcAft>
              <a:spcPct val="35000"/>
            </a:spcAft>
            <a:buNone/>
          </a:pPr>
          <a:r>
            <a:rPr lang="en-US" sz="2000" kern="1200"/>
            <a:t>Prioritizes trees to be used to re-establish the 100-foot buffer.</a:t>
          </a:r>
        </a:p>
      </dsp:txBody>
      <dsp:txXfrm>
        <a:off x="769591" y="863761"/>
        <a:ext cx="10336247" cy="686815"/>
      </dsp:txXfrm>
    </dsp:sp>
    <dsp:sp modelId="{30AC2110-1E5C-4620-B622-1E494926A3DF}">
      <dsp:nvSpPr>
        <dsp:cNvPr id="0" name=""/>
        <dsp:cNvSpPr/>
      </dsp:nvSpPr>
      <dsp:spPr>
        <a:xfrm>
          <a:off x="0" y="1722280"/>
          <a:ext cx="11117691" cy="6660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20651-A389-406A-A21A-F406AD495D79}">
      <dsp:nvSpPr>
        <dsp:cNvPr id="0" name=""/>
        <dsp:cNvSpPr/>
      </dsp:nvSpPr>
      <dsp:spPr>
        <a:xfrm>
          <a:off x="201465" y="1872130"/>
          <a:ext cx="366659" cy="3663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DC2D9-1293-496C-89FB-8DB76470DE7B}">
      <dsp:nvSpPr>
        <dsp:cNvPr id="0" name=""/>
        <dsp:cNvSpPr/>
      </dsp:nvSpPr>
      <dsp:spPr>
        <a:xfrm>
          <a:off x="769591" y="1722280"/>
          <a:ext cx="10336247" cy="686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88" tIns="72688" rIns="72688" bIns="72688" numCol="1" spcCol="1270" anchor="ctr" anchorCtr="0">
          <a:noAutofit/>
        </a:bodyPr>
        <a:lstStyle/>
        <a:p>
          <a:pPr marL="0" lvl="0" indent="0" algn="l" defTabSz="800100">
            <a:lnSpc>
              <a:spcPct val="100000"/>
            </a:lnSpc>
            <a:spcBef>
              <a:spcPct val="0"/>
            </a:spcBef>
            <a:spcAft>
              <a:spcPct val="35000"/>
            </a:spcAft>
            <a:buNone/>
          </a:pPr>
          <a:r>
            <a:rPr lang="en-US" sz="1800" kern="1200"/>
            <a:t>Requires native plantings for buffer re-establishment, enhancement or mitigation, or to offset new encroachments in the RPA</a:t>
          </a:r>
        </a:p>
      </dsp:txBody>
      <dsp:txXfrm>
        <a:off x="769591" y="1722280"/>
        <a:ext cx="10336247" cy="686815"/>
      </dsp:txXfrm>
    </dsp:sp>
    <dsp:sp modelId="{C1A612B5-43A6-43E2-AF98-DE62B0EE4874}">
      <dsp:nvSpPr>
        <dsp:cNvPr id="0" name=""/>
        <dsp:cNvSpPr/>
      </dsp:nvSpPr>
      <dsp:spPr>
        <a:xfrm>
          <a:off x="0" y="2580799"/>
          <a:ext cx="11117691" cy="6660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1F9C31-2D59-4072-80C6-C5AAEF65EF33}">
      <dsp:nvSpPr>
        <dsp:cNvPr id="0" name=""/>
        <dsp:cNvSpPr/>
      </dsp:nvSpPr>
      <dsp:spPr>
        <a:xfrm>
          <a:off x="201465" y="2730650"/>
          <a:ext cx="366659" cy="3663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C195-A5CA-427B-8D49-BA66E6AAE516}">
      <dsp:nvSpPr>
        <dsp:cNvPr id="0" name=""/>
        <dsp:cNvSpPr/>
      </dsp:nvSpPr>
      <dsp:spPr>
        <a:xfrm>
          <a:off x="769591" y="2580799"/>
          <a:ext cx="10336247" cy="686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88" tIns="72688" rIns="72688" bIns="72688" numCol="1" spcCol="1270" anchor="ctr" anchorCtr="0">
          <a:noAutofit/>
        </a:bodyPr>
        <a:lstStyle/>
        <a:p>
          <a:pPr marL="0" lvl="0" indent="0" algn="l" defTabSz="800100">
            <a:lnSpc>
              <a:spcPct val="100000"/>
            </a:lnSpc>
            <a:spcBef>
              <a:spcPct val="0"/>
            </a:spcBef>
            <a:spcAft>
              <a:spcPct val="35000"/>
            </a:spcAft>
            <a:buNone/>
          </a:pPr>
          <a:r>
            <a:rPr lang="en-US" sz="1800" kern="1200"/>
            <a:t>Requires pruning or trimming over tree removal and stipulates pruning shall be done in accordance with ANSI A300 standards</a:t>
          </a:r>
        </a:p>
      </dsp:txBody>
      <dsp:txXfrm>
        <a:off x="769591" y="2580799"/>
        <a:ext cx="10336247" cy="686815"/>
      </dsp:txXfrm>
    </dsp:sp>
    <dsp:sp modelId="{9F5C89F2-C4B3-4CFC-97BA-BBCDD71F26D1}">
      <dsp:nvSpPr>
        <dsp:cNvPr id="0" name=""/>
        <dsp:cNvSpPr/>
      </dsp:nvSpPr>
      <dsp:spPr>
        <a:xfrm>
          <a:off x="0" y="3439318"/>
          <a:ext cx="11117691" cy="6660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96C197-F1E6-4D59-962D-B57858FEDCE9}">
      <dsp:nvSpPr>
        <dsp:cNvPr id="0" name=""/>
        <dsp:cNvSpPr/>
      </dsp:nvSpPr>
      <dsp:spPr>
        <a:xfrm>
          <a:off x="201465" y="3589169"/>
          <a:ext cx="366659" cy="3663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3E372C-6E38-4D48-8A40-C2EF010A4366}">
      <dsp:nvSpPr>
        <dsp:cNvPr id="0" name=""/>
        <dsp:cNvSpPr/>
      </dsp:nvSpPr>
      <dsp:spPr>
        <a:xfrm>
          <a:off x="769591" y="3439318"/>
          <a:ext cx="10336247" cy="686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88" tIns="72688" rIns="72688" bIns="72688" numCol="1" spcCol="1270" anchor="ctr" anchorCtr="0">
          <a:noAutofit/>
        </a:bodyPr>
        <a:lstStyle/>
        <a:p>
          <a:pPr marL="0" lvl="0" indent="0" algn="l" defTabSz="889000">
            <a:lnSpc>
              <a:spcPct val="100000"/>
            </a:lnSpc>
            <a:spcBef>
              <a:spcPct val="0"/>
            </a:spcBef>
            <a:spcAft>
              <a:spcPct val="35000"/>
            </a:spcAft>
            <a:buNone/>
          </a:pPr>
          <a:r>
            <a:rPr lang="en-US" sz="2000" kern="1200"/>
            <a:t>Arlington was already doing this by policy, but this will make it required</a:t>
          </a:r>
        </a:p>
      </dsp:txBody>
      <dsp:txXfrm>
        <a:off x="769591" y="3439318"/>
        <a:ext cx="10336247" cy="686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E6234-933F-4044-882B-786628D87A98}">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FB5B80-E002-4C3A-BBD4-870595BB9C1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7814E-FCAD-4475-9A7F-DF332637A01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A Resilience Assessment is required for any proposed land development within the RPA to evaluate the impacts of climate change from flooding, storm surge or sea-level rise.</a:t>
          </a:r>
        </a:p>
      </dsp:txBody>
      <dsp:txXfrm>
        <a:off x="1435590" y="531"/>
        <a:ext cx="9080009" cy="1242935"/>
      </dsp:txXfrm>
    </dsp:sp>
    <dsp:sp modelId="{9FA484E3-5E09-42A2-980A-7ECAF931CB41}">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6F62D-11BC-4764-A164-2E8FEAA9F76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0C3ADA-CBEB-4E77-9A75-3BBBF74519B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The WQIA Application Form has been revised to include questions regarding the Resilience Assessment.</a:t>
          </a:r>
        </a:p>
      </dsp:txBody>
      <dsp:txXfrm>
        <a:off x="1435590" y="1554201"/>
        <a:ext cx="9080009" cy="1242935"/>
      </dsp:txXfrm>
    </dsp:sp>
    <dsp:sp modelId="{8029F499-0AF7-4971-B31C-56DDE6F186B8}">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ABEB59-9F9A-44BF-BE2E-A2528FEFFA96}">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69E66-6D32-413C-9A3A-77F644F0AA8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rtl="0">
            <a:lnSpc>
              <a:spcPct val="100000"/>
            </a:lnSpc>
            <a:spcBef>
              <a:spcPct val="0"/>
            </a:spcBef>
            <a:spcAft>
              <a:spcPct val="35000"/>
            </a:spcAft>
            <a:buNone/>
          </a:pPr>
          <a:r>
            <a:rPr lang="en-US" sz="2100" kern="1200"/>
            <a:t>If your property has RPA and is affected by flooding, storm surge or sea level rise, </a:t>
          </a:r>
          <a:r>
            <a:rPr lang="en-US" sz="2100" kern="1200">
              <a:latin typeface="Calibri Light" panose="020F0302020204030204"/>
            </a:rPr>
            <a:t>the County may require</a:t>
          </a:r>
          <a:r>
            <a:rPr lang="en-US" sz="2100" kern="1200"/>
            <a:t> adaptation measures to limit climate impacts from your project and related impacts to adjoining properties</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565A3-C83C-4AA5-8E23-FCB2F55E0FB8}" type="datetimeFigureOut">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7B736-23E8-4EF5-BE12-9D70CC547059}" type="slidenum">
              <a:t>‹#›</a:t>
            </a:fld>
            <a:endParaRPr lang="en-US"/>
          </a:p>
        </p:txBody>
      </p:sp>
    </p:spTree>
    <p:extLst>
      <p:ext uri="{BB962C8B-B14F-4D97-AF65-F5344CB8AC3E}">
        <p14:creationId xmlns:p14="http://schemas.microsoft.com/office/powerpoint/2010/main" val="277794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For FNRC:  Thank you for making time for our presentation.   Before we start, we wanted to clarify that we have received the commissions letter about ordinances and regulations related to trees and suggestions for strengthening those requirements.  Staff has started reviewing those suggestions and will be getting back to the commission on that later this year.  </a:t>
            </a:r>
            <a:r>
              <a:rPr lang="en-US" sz="1200">
                <a:effectLst/>
                <a:latin typeface="Calibri" panose="020F0502020204030204" pitchFamily="34" charset="0"/>
                <a:ea typeface="Calibri" panose="020F0502020204030204" pitchFamily="34" charset="0"/>
                <a:cs typeface="Times New Roman" panose="02020603050405020304" pitchFamily="18" charset="0"/>
              </a:rPr>
              <a:t>This presentation is focused on updates Arlington needs to make to </a:t>
            </a:r>
            <a:r>
              <a:rPr lang="en-US" sz="1200" err="1">
                <a:effectLst/>
                <a:latin typeface="Calibri" panose="020F0502020204030204" pitchFamily="34" charset="0"/>
                <a:ea typeface="Calibri" panose="020F0502020204030204" pitchFamily="34" charset="0"/>
                <a:cs typeface="Times New Roman" panose="02020603050405020304" pitchFamily="18" charset="0"/>
              </a:rPr>
              <a:t>Chesbay</a:t>
            </a:r>
            <a:r>
              <a:rPr lang="en-US" sz="1200">
                <a:effectLst/>
                <a:latin typeface="Calibri" panose="020F0502020204030204" pitchFamily="34" charset="0"/>
                <a:ea typeface="Calibri" panose="020F0502020204030204" pitchFamily="34" charset="0"/>
                <a:cs typeface="Times New Roman" panose="02020603050405020304" pitchFamily="18" charset="0"/>
              </a:rPr>
              <a:t> ordinance in response to State amendments, which must be adopted by September.</a:t>
            </a:r>
            <a:endParaRPr lang="en-US"/>
          </a:p>
        </p:txBody>
      </p:sp>
      <p:sp>
        <p:nvSpPr>
          <p:cNvPr id="4" name="Slide Number Placeholder 3"/>
          <p:cNvSpPr>
            <a:spLocks noGrp="1"/>
          </p:cNvSpPr>
          <p:nvPr>
            <p:ph type="sldNum" sz="quarter" idx="5"/>
          </p:nvPr>
        </p:nvSpPr>
        <p:spPr/>
        <p:txBody>
          <a:bodyPr/>
          <a:lstStyle/>
          <a:p>
            <a:fld id="{4825C2EA-8819-4DAE-A327-94D5A3FBF3CF}" type="slidenum">
              <a:rPr lang="en-US"/>
              <a:t>1</a:t>
            </a:fld>
            <a:endParaRPr lang="en-US"/>
          </a:p>
        </p:txBody>
      </p:sp>
    </p:spTree>
    <p:extLst>
      <p:ext uri="{BB962C8B-B14F-4D97-AF65-F5344CB8AC3E}">
        <p14:creationId xmlns:p14="http://schemas.microsoft.com/office/powerpoint/2010/main" val="3024931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changes related to removing dead trees or noxious vegetation.   The amendments will require written County approval prior to removing a dead tree, or if there would be land disturbance for tree removal or invasive plant control.  The changes will require tree replacement if trees are removed to create sight lines or access paths.  </a:t>
            </a:r>
          </a:p>
        </p:txBody>
      </p:sp>
      <p:sp>
        <p:nvSpPr>
          <p:cNvPr id="4" name="Slide Number Placeholder 3"/>
          <p:cNvSpPr>
            <a:spLocks noGrp="1"/>
          </p:cNvSpPr>
          <p:nvPr>
            <p:ph type="sldNum" sz="quarter" idx="5"/>
          </p:nvPr>
        </p:nvSpPr>
        <p:spPr/>
        <p:txBody>
          <a:bodyPr/>
          <a:lstStyle/>
          <a:p>
            <a:fld id="{48C7B736-23E8-4EF5-BE12-9D70CC547059}" type="slidenum">
              <a:rPr lang="en-US" smtClean="0"/>
              <a:t>10</a:t>
            </a:fld>
            <a:endParaRPr lang="en-US"/>
          </a:p>
        </p:txBody>
      </p:sp>
    </p:spTree>
    <p:extLst>
      <p:ext uri="{BB962C8B-B14F-4D97-AF65-F5344CB8AC3E}">
        <p14:creationId xmlns:p14="http://schemas.microsoft.com/office/powerpoint/2010/main" val="374910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buFont typeface="Arial" panose="020B0604020202020204" pitchFamily="34" charset="0"/>
              <a:buNone/>
            </a:pPr>
            <a:r>
              <a:rPr lang="en-US" sz="1200" b="0" i="0">
                <a:solidFill>
                  <a:srgbClr val="001D35"/>
                </a:solidFill>
                <a:effectLst/>
                <a:latin typeface="Google Sans"/>
              </a:rPr>
              <a:t>While we are talking about trees, here is a quick reminder about all the benefits that urban trees provide to your property. </a:t>
            </a:r>
          </a:p>
          <a:p>
            <a:pPr algn="l" fontAlgn="ctr">
              <a:buFont typeface="Arial" panose="020B0604020202020204" pitchFamily="34" charset="0"/>
              <a:buChar char="•"/>
            </a:pPr>
            <a:endParaRPr lang="en-US" sz="1200" b="1" i="0">
              <a:solidFill>
                <a:srgbClr val="001D35"/>
              </a:solidFill>
              <a:effectLst/>
              <a:latin typeface="Google Sans"/>
            </a:endParaRPr>
          </a:p>
          <a:p>
            <a:pPr algn="l" fontAlgn="ctr">
              <a:buFont typeface="Arial" panose="020B0604020202020204" pitchFamily="34" charset="0"/>
              <a:buChar char="•"/>
            </a:pPr>
            <a:r>
              <a:rPr lang="en-US" sz="1200" b="1" i="0">
                <a:solidFill>
                  <a:srgbClr val="001D35"/>
                </a:solidFill>
                <a:effectLst/>
                <a:latin typeface="Google Sans"/>
              </a:rPr>
              <a:t>Cooling</a:t>
            </a:r>
            <a:r>
              <a:rPr lang="en-US" sz="1200" b="0" i="0">
                <a:solidFill>
                  <a:srgbClr val="001D35"/>
                </a:solidFill>
                <a:effectLst/>
                <a:latin typeface="Google Sans"/>
              </a:rPr>
              <a:t>: Trees provide shade, which can cool the temperature of streets and pavement by 2–7° F. </a:t>
            </a:r>
          </a:p>
          <a:p>
            <a:pPr algn="l" fontAlgn="ctr">
              <a:buFont typeface="Arial" panose="020B0604020202020204" pitchFamily="34" charset="0"/>
              <a:buChar char="•"/>
            </a:pPr>
            <a:r>
              <a:rPr lang="en-US" sz="1200" b="1" i="0">
                <a:solidFill>
                  <a:srgbClr val="001D35"/>
                </a:solidFill>
                <a:effectLst/>
                <a:latin typeface="Google Sans"/>
              </a:rPr>
              <a:t>Energy savings</a:t>
            </a:r>
            <a:r>
              <a:rPr lang="en-US" sz="1200" b="0" i="0">
                <a:solidFill>
                  <a:srgbClr val="001D35"/>
                </a:solidFill>
                <a:effectLst/>
                <a:latin typeface="Google Sans"/>
              </a:rPr>
              <a:t>: Shaded areas use less energy for air conditioning. </a:t>
            </a:r>
          </a:p>
          <a:p>
            <a:pPr algn="l" fontAlgn="ctr">
              <a:buFont typeface="Arial" panose="020B0604020202020204" pitchFamily="34" charset="0"/>
              <a:buChar char="•"/>
            </a:pPr>
            <a:r>
              <a:rPr lang="en-US" sz="1200" b="1" i="0">
                <a:solidFill>
                  <a:srgbClr val="001D35"/>
                </a:solidFill>
                <a:effectLst/>
                <a:latin typeface="Google Sans"/>
              </a:rPr>
              <a:t>Improved health</a:t>
            </a:r>
            <a:r>
              <a:rPr lang="en-US" sz="1200" b="0" i="0">
                <a:solidFill>
                  <a:srgbClr val="001D35"/>
                </a:solidFill>
                <a:effectLst/>
                <a:latin typeface="Google Sans"/>
              </a:rPr>
              <a:t>: Trees absorb air pollutants, which can improve respiratory health. </a:t>
            </a:r>
          </a:p>
          <a:p>
            <a:pPr algn="l" fontAlgn="ctr">
              <a:buFont typeface="Arial" panose="020B0604020202020204" pitchFamily="34" charset="0"/>
              <a:buChar char="•"/>
            </a:pPr>
            <a:r>
              <a:rPr lang="en-US" sz="1200" b="1" i="0">
                <a:solidFill>
                  <a:srgbClr val="001D35"/>
                </a:solidFill>
                <a:effectLst/>
                <a:latin typeface="Google Sans"/>
              </a:rPr>
              <a:t>Reduced stress</a:t>
            </a:r>
            <a:r>
              <a:rPr lang="en-US" sz="1200" b="0" i="0">
                <a:solidFill>
                  <a:srgbClr val="001D35"/>
                </a:solidFill>
                <a:effectLst/>
                <a:latin typeface="Google Sans"/>
              </a:rPr>
              <a:t>: Seeing trees can improve focus and reduce stress. </a:t>
            </a:r>
          </a:p>
          <a:p>
            <a:pPr algn="l">
              <a:buFont typeface="Arial" panose="020B0604020202020204" pitchFamily="34" charset="0"/>
              <a:buChar char="•"/>
            </a:pPr>
            <a:r>
              <a:rPr lang="en-US" sz="1200" b="1" i="0">
                <a:solidFill>
                  <a:srgbClr val="001D35"/>
                </a:solidFill>
                <a:effectLst/>
                <a:latin typeface="Google Sans"/>
              </a:rPr>
              <a:t>Increased property value </a:t>
            </a:r>
            <a:endParaRPr lang="en-US" sz="1200" b="0" i="0">
              <a:solidFill>
                <a:srgbClr val="001D35"/>
              </a:solidFill>
              <a:effectLst/>
              <a:latin typeface="Google Sans"/>
            </a:endParaRPr>
          </a:p>
          <a:p>
            <a:endParaRPr lang="en-US"/>
          </a:p>
        </p:txBody>
      </p:sp>
      <p:sp>
        <p:nvSpPr>
          <p:cNvPr id="4" name="Slide Number Placeholder 3"/>
          <p:cNvSpPr>
            <a:spLocks noGrp="1"/>
          </p:cNvSpPr>
          <p:nvPr>
            <p:ph type="sldNum" sz="quarter" idx="5"/>
          </p:nvPr>
        </p:nvSpPr>
        <p:spPr/>
        <p:txBody>
          <a:bodyPr/>
          <a:lstStyle/>
          <a:p>
            <a:fld id="{48C7B736-23E8-4EF5-BE12-9D70CC547059}" type="slidenum">
              <a:rPr lang="en-US" smtClean="0"/>
              <a:t>11</a:t>
            </a:fld>
            <a:endParaRPr lang="en-US"/>
          </a:p>
        </p:txBody>
      </p:sp>
    </p:spTree>
    <p:extLst>
      <p:ext uri="{BB962C8B-B14F-4D97-AF65-F5344CB8AC3E}">
        <p14:creationId xmlns:p14="http://schemas.microsoft.com/office/powerpoint/2010/main" val="17202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information about how to care for your trees.</a:t>
            </a:r>
          </a:p>
        </p:txBody>
      </p:sp>
      <p:sp>
        <p:nvSpPr>
          <p:cNvPr id="4" name="Slide Number Placeholder 3"/>
          <p:cNvSpPr>
            <a:spLocks noGrp="1"/>
          </p:cNvSpPr>
          <p:nvPr>
            <p:ph type="sldNum" sz="quarter" idx="5"/>
          </p:nvPr>
        </p:nvSpPr>
        <p:spPr/>
        <p:txBody>
          <a:bodyPr/>
          <a:lstStyle/>
          <a:p>
            <a:fld id="{48C7B736-23E8-4EF5-BE12-9D70CC547059}" type="slidenum">
              <a:rPr lang="en-US" smtClean="0"/>
              <a:t>12</a:t>
            </a:fld>
            <a:endParaRPr lang="en-US"/>
          </a:p>
        </p:txBody>
      </p:sp>
    </p:spTree>
    <p:extLst>
      <p:ext uri="{BB962C8B-B14F-4D97-AF65-F5344CB8AC3E}">
        <p14:creationId xmlns:p14="http://schemas.microsoft.com/office/powerpoint/2010/main" val="23150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amendments also add new requirements related to climate change adaptation.   For any land development in the RPA, a resilience assessment will need to be completed to assess the impacts of floodplains, storm surge or sea level rise.   This requirement will not affect all properties with RPA, but only certain properties. </a:t>
            </a:r>
            <a:r>
              <a:rPr lang="en-US" sz="1800" kern="100">
                <a:solidFill>
                  <a:srgbClr val="1D1D1D"/>
                </a:solidFill>
                <a:effectLst/>
                <a:latin typeface="Roboto" panose="02000000000000000000" pitchFamily="2" charset="0"/>
                <a:ea typeface="Calibri" panose="020F0502020204030204" pitchFamily="34" charset="0"/>
                <a:cs typeface="Times New Roman" panose="02020603050405020304" pitchFamily="18" charset="0"/>
              </a:rPr>
              <a:t>The Water Quality Impact Assessment Form will include a section for the resilience assessment. </a:t>
            </a:r>
            <a:r>
              <a:rPr lang="en-US" sz="4000">
                <a:solidFill>
                  <a:srgbClr val="000000"/>
                </a:solidFill>
                <a:effectLst/>
                <a:ea typeface="Times New Roman" panose="02020603050405020304" pitchFamily="18" charset="0"/>
                <a:cs typeface="Aptos" panose="020B0004020202020204" pitchFamily="34" charset="0"/>
              </a:rPr>
              <a:t>If your property has RPA and is affected by floodplains, storm surge or sea level rise, you will need to include adaptation measures to limit climate impacts from your project and related impacts to adjoining properties</a:t>
            </a:r>
            <a:endParaRPr lang="en-US" sz="4000" kern="10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C7B736-23E8-4EF5-BE12-9D70CC547059}" type="slidenum">
              <a:rPr lang="en-US" smtClean="0"/>
              <a:t>13</a:t>
            </a:fld>
            <a:endParaRPr lang="en-US"/>
          </a:p>
        </p:txBody>
      </p:sp>
    </p:spTree>
    <p:extLst>
      <p:ext uri="{BB962C8B-B14F-4D97-AF65-F5344CB8AC3E}">
        <p14:creationId xmlns:p14="http://schemas.microsoft.com/office/powerpoint/2010/main" val="346741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So how will you know if your property has floodplain, storm surge or sea level rise?  The County has created an interactive map that you can search. You can see the example from the map here.   It will tell you if your property is affected by RPA, sea level rise, storm surge, or floodplain.</a:t>
            </a:r>
          </a:p>
          <a:p>
            <a:endParaRPr lang="en-US" b="1"/>
          </a:p>
          <a:p>
            <a:endParaRPr lang="en-US" b="1"/>
          </a:p>
          <a:p>
            <a:r>
              <a:rPr lang="en-US" b="1"/>
              <a:t>Number of Properties Affected</a:t>
            </a:r>
          </a:p>
          <a:p>
            <a:endParaRPr lang="en-US"/>
          </a:p>
          <a:p>
            <a:r>
              <a:rPr lang="en-US"/>
              <a:t>RPA Parcels - 1500</a:t>
            </a:r>
          </a:p>
          <a:p>
            <a:r>
              <a:rPr lang="en-US"/>
              <a:t>RPA and Floodplain Parcels - 527</a:t>
            </a:r>
          </a:p>
          <a:p>
            <a:r>
              <a:rPr lang="en-US"/>
              <a:t>Sea Level Rise - 35</a:t>
            </a:r>
          </a:p>
          <a:p>
            <a:r>
              <a:rPr lang="en-US"/>
              <a:t>Storm Surge -  10</a:t>
            </a:r>
          </a:p>
        </p:txBody>
      </p:sp>
      <p:sp>
        <p:nvSpPr>
          <p:cNvPr id="4" name="Slide Number Placeholder 3"/>
          <p:cNvSpPr>
            <a:spLocks noGrp="1"/>
          </p:cNvSpPr>
          <p:nvPr>
            <p:ph type="sldNum" sz="quarter" idx="5"/>
          </p:nvPr>
        </p:nvSpPr>
        <p:spPr/>
        <p:txBody>
          <a:bodyPr/>
          <a:lstStyle/>
          <a:p>
            <a:fld id="{48C7B736-23E8-4EF5-BE12-9D70CC547059}" type="slidenum">
              <a:rPr lang="en-US" smtClean="0"/>
              <a:t>14</a:t>
            </a:fld>
            <a:endParaRPr lang="en-US"/>
          </a:p>
        </p:txBody>
      </p:sp>
    </p:spTree>
    <p:extLst>
      <p:ext uri="{BB962C8B-B14F-4D97-AF65-F5344CB8AC3E}">
        <p14:creationId xmlns:p14="http://schemas.microsoft.com/office/powerpoint/2010/main" val="1486864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WQIA Application Form has been revised to include questions regarding the Resilience Assessment.</a:t>
            </a:r>
          </a:p>
          <a:p>
            <a:endParaRPr lang="en-US"/>
          </a:p>
        </p:txBody>
      </p:sp>
      <p:sp>
        <p:nvSpPr>
          <p:cNvPr id="4" name="Slide Number Placeholder 3"/>
          <p:cNvSpPr>
            <a:spLocks noGrp="1"/>
          </p:cNvSpPr>
          <p:nvPr>
            <p:ph type="sldNum" sz="quarter" idx="5"/>
          </p:nvPr>
        </p:nvSpPr>
        <p:spPr/>
        <p:txBody>
          <a:bodyPr/>
          <a:lstStyle/>
          <a:p>
            <a:fld id="{48C7B736-23E8-4EF5-BE12-9D70CC547059}" type="slidenum">
              <a:rPr lang="en-US" smtClean="0"/>
              <a:t>15</a:t>
            </a:fld>
            <a:endParaRPr lang="en-US"/>
          </a:p>
        </p:txBody>
      </p:sp>
    </p:spTree>
    <p:extLst>
      <p:ext uri="{BB962C8B-B14F-4D97-AF65-F5344CB8AC3E}">
        <p14:creationId xmlns:p14="http://schemas.microsoft.com/office/powerpoint/2010/main" val="47970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additional change is that nature-based projects, such as a rain garden, are a new allowed use in the RPA.   These projects could be for mitigation for a development project, or on a voluntary basis. </a:t>
            </a:r>
          </a:p>
        </p:txBody>
      </p:sp>
      <p:sp>
        <p:nvSpPr>
          <p:cNvPr id="4" name="Slide Number Placeholder 3"/>
          <p:cNvSpPr>
            <a:spLocks noGrp="1"/>
          </p:cNvSpPr>
          <p:nvPr>
            <p:ph type="sldNum" sz="quarter" idx="5"/>
          </p:nvPr>
        </p:nvSpPr>
        <p:spPr/>
        <p:txBody>
          <a:bodyPr/>
          <a:lstStyle/>
          <a:p>
            <a:fld id="{48C7B736-23E8-4EF5-BE12-9D70CC547059}" type="slidenum">
              <a:rPr lang="en-US" smtClean="0"/>
              <a:t>16</a:t>
            </a:fld>
            <a:endParaRPr lang="en-US"/>
          </a:p>
        </p:txBody>
      </p:sp>
    </p:spTree>
    <p:extLst>
      <p:ext uri="{BB962C8B-B14F-4D97-AF65-F5344CB8AC3E}">
        <p14:creationId xmlns:p14="http://schemas.microsoft.com/office/powerpoint/2010/main" val="147324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amendments also prioritize living shorelines for erosion control along shorelines.  However this does not have much application in Arlington.</a:t>
            </a:r>
          </a:p>
        </p:txBody>
      </p:sp>
      <p:sp>
        <p:nvSpPr>
          <p:cNvPr id="4" name="Slide Number Placeholder 3"/>
          <p:cNvSpPr>
            <a:spLocks noGrp="1"/>
          </p:cNvSpPr>
          <p:nvPr>
            <p:ph type="sldNum" sz="quarter" idx="5"/>
          </p:nvPr>
        </p:nvSpPr>
        <p:spPr/>
        <p:txBody>
          <a:bodyPr/>
          <a:lstStyle/>
          <a:p>
            <a:fld id="{48C7B736-23E8-4EF5-BE12-9D70CC547059}" type="slidenum">
              <a:rPr lang="en-US" smtClean="0"/>
              <a:t>17</a:t>
            </a:fld>
            <a:endParaRPr lang="en-US"/>
          </a:p>
        </p:txBody>
      </p:sp>
    </p:spTree>
    <p:extLst>
      <p:ext uri="{BB962C8B-B14F-4D97-AF65-F5344CB8AC3E}">
        <p14:creationId xmlns:p14="http://schemas.microsoft.com/office/powerpoint/2010/main" val="378797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just like to remind all property owners that it is important to understand your flood risk and take steps to protect yourself such as purchasing flood insurance, or floodproofing around your home.</a:t>
            </a:r>
          </a:p>
        </p:txBody>
      </p:sp>
      <p:sp>
        <p:nvSpPr>
          <p:cNvPr id="4" name="Slide Number Placeholder 3"/>
          <p:cNvSpPr>
            <a:spLocks noGrp="1"/>
          </p:cNvSpPr>
          <p:nvPr>
            <p:ph type="sldNum" sz="quarter" idx="5"/>
          </p:nvPr>
        </p:nvSpPr>
        <p:spPr/>
        <p:txBody>
          <a:bodyPr/>
          <a:lstStyle/>
          <a:p>
            <a:fld id="{48C7B736-23E8-4EF5-BE12-9D70CC547059}" type="slidenum">
              <a:rPr lang="en-US" smtClean="0"/>
              <a:t>18</a:t>
            </a:fld>
            <a:endParaRPr lang="en-US"/>
          </a:p>
        </p:txBody>
      </p:sp>
    </p:spTree>
    <p:extLst>
      <p:ext uri="{BB962C8B-B14F-4D97-AF65-F5344CB8AC3E}">
        <p14:creationId xmlns:p14="http://schemas.microsoft.com/office/powerpoint/2010/main" val="1232990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updates include clarifying and adding definitions, and updating references to the Erosion and Stormwater Management Ordinance (that were combined in 2024)</a:t>
            </a:r>
          </a:p>
        </p:txBody>
      </p:sp>
      <p:sp>
        <p:nvSpPr>
          <p:cNvPr id="4" name="Slide Number Placeholder 3"/>
          <p:cNvSpPr>
            <a:spLocks noGrp="1"/>
          </p:cNvSpPr>
          <p:nvPr>
            <p:ph type="sldNum" sz="quarter" idx="5"/>
          </p:nvPr>
        </p:nvSpPr>
        <p:spPr/>
        <p:txBody>
          <a:bodyPr/>
          <a:lstStyle/>
          <a:p>
            <a:fld id="{48C7B736-23E8-4EF5-BE12-9D70CC547059}" type="slidenum">
              <a:rPr lang="en-US" smtClean="0"/>
              <a:t>19</a:t>
            </a:fld>
            <a:endParaRPr lang="en-US"/>
          </a:p>
        </p:txBody>
      </p:sp>
    </p:spTree>
    <p:extLst>
      <p:ext uri="{BB962C8B-B14F-4D97-AF65-F5344CB8AC3E}">
        <p14:creationId xmlns:p14="http://schemas.microsoft.com/office/powerpoint/2010/main" val="165988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our agenda for the meeting tonight.  </a:t>
            </a:r>
          </a:p>
          <a:p>
            <a:endParaRPr lang="en-US">
              <a:cs typeface="Calibri"/>
            </a:endParaRPr>
          </a:p>
        </p:txBody>
      </p:sp>
      <p:sp>
        <p:nvSpPr>
          <p:cNvPr id="4" name="Slide Number Placeholder 3"/>
          <p:cNvSpPr>
            <a:spLocks noGrp="1"/>
          </p:cNvSpPr>
          <p:nvPr>
            <p:ph type="sldNum" sz="quarter" idx="5"/>
          </p:nvPr>
        </p:nvSpPr>
        <p:spPr/>
        <p:txBody>
          <a:bodyPr/>
          <a:lstStyle/>
          <a:p>
            <a:fld id="{4825C2EA-8819-4DAE-A327-94D5A3FBF3CF}" type="slidenum">
              <a:rPr lang="en-US" smtClean="0"/>
              <a:t>2</a:t>
            </a:fld>
            <a:endParaRPr lang="en-US"/>
          </a:p>
        </p:txBody>
      </p:sp>
    </p:spTree>
    <p:extLst>
      <p:ext uri="{BB962C8B-B14F-4D97-AF65-F5344CB8AC3E}">
        <p14:creationId xmlns:p14="http://schemas.microsoft.com/office/powerpoint/2010/main" val="76230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some information on the schedule for these updates.  Currently, DEQ is reviewing our draft revised ordinance and revised WQIA, but we will share them as soon as we are able.</a:t>
            </a:r>
          </a:p>
          <a:p>
            <a:endParaRPr lang="en-US"/>
          </a:p>
          <a:p>
            <a:r>
              <a:rPr lang="en-US"/>
              <a:t>Also need to update Stormwater Guidance Manual.  Brochure.  </a:t>
            </a:r>
          </a:p>
          <a:p>
            <a:endParaRPr lang="en-US"/>
          </a:p>
        </p:txBody>
      </p:sp>
      <p:sp>
        <p:nvSpPr>
          <p:cNvPr id="4" name="Slide Number Placeholder 3"/>
          <p:cNvSpPr>
            <a:spLocks noGrp="1"/>
          </p:cNvSpPr>
          <p:nvPr>
            <p:ph type="sldNum" sz="quarter" idx="5"/>
          </p:nvPr>
        </p:nvSpPr>
        <p:spPr/>
        <p:txBody>
          <a:bodyPr/>
          <a:lstStyle/>
          <a:p>
            <a:fld id="{48C7B736-23E8-4EF5-BE12-9D70CC547059}" type="slidenum">
              <a:rPr lang="en-US" smtClean="0"/>
              <a:t>20</a:t>
            </a:fld>
            <a:endParaRPr lang="en-US"/>
          </a:p>
        </p:txBody>
      </p:sp>
    </p:spTree>
    <p:extLst>
      <p:ext uri="{BB962C8B-B14F-4D97-AF65-F5344CB8AC3E}">
        <p14:creationId xmlns:p14="http://schemas.microsoft.com/office/powerpoint/2010/main" val="427900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pause here to take any questions that you may have.  We also have some project examples that we will go through in a moment that may help to answer questions as well. </a:t>
            </a:r>
          </a:p>
          <a:p>
            <a:endParaRPr lang="en-US"/>
          </a:p>
        </p:txBody>
      </p:sp>
      <p:sp>
        <p:nvSpPr>
          <p:cNvPr id="4" name="Slide Number Placeholder 3"/>
          <p:cNvSpPr>
            <a:spLocks noGrp="1"/>
          </p:cNvSpPr>
          <p:nvPr>
            <p:ph type="sldNum" sz="quarter" idx="5"/>
          </p:nvPr>
        </p:nvSpPr>
        <p:spPr/>
        <p:txBody>
          <a:bodyPr/>
          <a:lstStyle/>
          <a:p>
            <a:fld id="{48C7B736-23E8-4EF5-BE12-9D70CC547059}" type="slidenum">
              <a:rPr lang="en-US" smtClean="0"/>
              <a:t>21</a:t>
            </a:fld>
            <a:endParaRPr lang="en-US"/>
          </a:p>
        </p:txBody>
      </p:sp>
    </p:spTree>
    <p:extLst>
      <p:ext uri="{BB962C8B-B14F-4D97-AF65-F5344CB8AC3E}">
        <p14:creationId xmlns:p14="http://schemas.microsoft.com/office/powerpoint/2010/main" val="231664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some projects examples. </a:t>
            </a:r>
          </a:p>
        </p:txBody>
      </p:sp>
      <p:sp>
        <p:nvSpPr>
          <p:cNvPr id="4" name="Slide Number Placeholder 3"/>
          <p:cNvSpPr>
            <a:spLocks noGrp="1"/>
          </p:cNvSpPr>
          <p:nvPr>
            <p:ph type="sldNum" sz="quarter" idx="5"/>
          </p:nvPr>
        </p:nvSpPr>
        <p:spPr/>
        <p:txBody>
          <a:bodyPr/>
          <a:lstStyle/>
          <a:p>
            <a:fld id="{B3B5C2EB-D389-4D3B-BA0D-B3C50FEA7D6B}" type="slidenum">
              <a:rPr lang="en-US" smtClean="0"/>
              <a:t>23</a:t>
            </a:fld>
            <a:endParaRPr lang="en-US"/>
          </a:p>
        </p:txBody>
      </p:sp>
    </p:spTree>
    <p:extLst>
      <p:ext uri="{BB962C8B-B14F-4D97-AF65-F5344CB8AC3E}">
        <p14:creationId xmlns:p14="http://schemas.microsoft.com/office/powerpoint/2010/main" val="1281320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S. Edison Street</a:t>
            </a:r>
          </a:p>
        </p:txBody>
      </p:sp>
      <p:sp>
        <p:nvSpPr>
          <p:cNvPr id="4" name="Slide Number Placeholder 3"/>
          <p:cNvSpPr>
            <a:spLocks noGrp="1"/>
          </p:cNvSpPr>
          <p:nvPr>
            <p:ph type="sldNum" sz="quarter" idx="5"/>
          </p:nvPr>
        </p:nvSpPr>
        <p:spPr/>
        <p:txBody>
          <a:bodyPr/>
          <a:lstStyle/>
          <a:p>
            <a:fld id="{B3B5C2EB-D389-4D3B-BA0D-B3C50FEA7D6B}" type="slidenum">
              <a:rPr lang="en-US" smtClean="0"/>
              <a:t>24</a:t>
            </a:fld>
            <a:endParaRPr lang="en-US"/>
          </a:p>
        </p:txBody>
      </p:sp>
    </p:spTree>
    <p:extLst>
      <p:ext uri="{BB962C8B-B14F-4D97-AF65-F5344CB8AC3E}">
        <p14:creationId xmlns:p14="http://schemas.microsoft.com/office/powerpoint/2010/main" val="1593432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S. Edison Street</a:t>
            </a:r>
          </a:p>
        </p:txBody>
      </p:sp>
      <p:sp>
        <p:nvSpPr>
          <p:cNvPr id="4" name="Slide Number Placeholder 3"/>
          <p:cNvSpPr>
            <a:spLocks noGrp="1"/>
          </p:cNvSpPr>
          <p:nvPr>
            <p:ph type="sldNum" sz="quarter" idx="5"/>
          </p:nvPr>
        </p:nvSpPr>
        <p:spPr/>
        <p:txBody>
          <a:bodyPr/>
          <a:lstStyle/>
          <a:p>
            <a:fld id="{B3B5C2EB-D389-4D3B-BA0D-B3C50FEA7D6B}" type="slidenum">
              <a:rPr lang="en-US" smtClean="0"/>
              <a:t>25</a:t>
            </a:fld>
            <a:endParaRPr lang="en-US"/>
          </a:p>
        </p:txBody>
      </p:sp>
    </p:spTree>
    <p:extLst>
      <p:ext uri="{BB962C8B-B14F-4D97-AF65-F5344CB8AC3E}">
        <p14:creationId xmlns:p14="http://schemas.microsoft.com/office/powerpoint/2010/main" val="228159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S. Edison Street</a:t>
            </a:r>
          </a:p>
        </p:txBody>
      </p:sp>
      <p:sp>
        <p:nvSpPr>
          <p:cNvPr id="4" name="Slide Number Placeholder 3"/>
          <p:cNvSpPr>
            <a:spLocks noGrp="1"/>
          </p:cNvSpPr>
          <p:nvPr>
            <p:ph type="sldNum" sz="quarter" idx="5"/>
          </p:nvPr>
        </p:nvSpPr>
        <p:spPr/>
        <p:txBody>
          <a:bodyPr/>
          <a:lstStyle/>
          <a:p>
            <a:fld id="{B3B5C2EB-D389-4D3B-BA0D-B3C50FEA7D6B}" type="slidenum">
              <a:rPr lang="en-US" smtClean="0"/>
              <a:t>26</a:t>
            </a:fld>
            <a:endParaRPr lang="en-US"/>
          </a:p>
        </p:txBody>
      </p:sp>
    </p:spTree>
    <p:extLst>
      <p:ext uri="{BB962C8B-B14F-4D97-AF65-F5344CB8AC3E}">
        <p14:creationId xmlns:p14="http://schemas.microsoft.com/office/powerpoint/2010/main" val="62212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s </a:t>
            </a:r>
            <a:r>
              <a:rPr lang="en-US" err="1"/>
              <a:t>edison</a:t>
            </a:r>
            <a:r>
              <a:rPr lang="en-US"/>
              <a:t> </a:t>
            </a:r>
            <a:r>
              <a:rPr lang="en-US" err="1"/>
              <a:t>st</a:t>
            </a:r>
            <a:endParaRPr lang="en-US"/>
          </a:p>
          <a:p>
            <a:r>
              <a:rPr lang="en-US"/>
              <a:t>No resiliency requirement</a:t>
            </a:r>
          </a:p>
        </p:txBody>
      </p:sp>
      <p:sp>
        <p:nvSpPr>
          <p:cNvPr id="4" name="Slide Number Placeholder 3"/>
          <p:cNvSpPr>
            <a:spLocks noGrp="1"/>
          </p:cNvSpPr>
          <p:nvPr>
            <p:ph type="sldNum" sz="quarter" idx="5"/>
          </p:nvPr>
        </p:nvSpPr>
        <p:spPr/>
        <p:txBody>
          <a:bodyPr/>
          <a:lstStyle/>
          <a:p>
            <a:fld id="{B3B5C2EB-D389-4D3B-BA0D-B3C50FEA7D6B}" type="slidenum">
              <a:rPr lang="en-US" smtClean="0"/>
              <a:t>27</a:t>
            </a:fld>
            <a:endParaRPr lang="en-US"/>
          </a:p>
        </p:txBody>
      </p:sp>
    </p:spTree>
    <p:extLst>
      <p:ext uri="{BB962C8B-B14F-4D97-AF65-F5344CB8AC3E}">
        <p14:creationId xmlns:p14="http://schemas.microsoft.com/office/powerpoint/2010/main" val="2835310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3801 N Dumbarton</a:t>
            </a:r>
          </a:p>
        </p:txBody>
      </p:sp>
      <p:sp>
        <p:nvSpPr>
          <p:cNvPr id="4" name="Slide Number Placeholder 3"/>
          <p:cNvSpPr>
            <a:spLocks noGrp="1"/>
          </p:cNvSpPr>
          <p:nvPr>
            <p:ph type="sldNum" sz="quarter" idx="5"/>
          </p:nvPr>
        </p:nvSpPr>
        <p:spPr/>
        <p:txBody>
          <a:bodyPr/>
          <a:lstStyle/>
          <a:p>
            <a:fld id="{B3B5C2EB-D389-4D3B-BA0D-B3C50FEA7D6B}" type="slidenum">
              <a:rPr lang="en-US" smtClean="0"/>
              <a:t>28</a:t>
            </a:fld>
            <a:endParaRPr lang="en-US"/>
          </a:p>
        </p:txBody>
      </p:sp>
    </p:spTree>
    <p:extLst>
      <p:ext uri="{BB962C8B-B14F-4D97-AF65-F5344CB8AC3E}">
        <p14:creationId xmlns:p14="http://schemas.microsoft.com/office/powerpoint/2010/main" val="514855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3801 N Dumbarton</a:t>
            </a:r>
          </a:p>
        </p:txBody>
      </p:sp>
      <p:sp>
        <p:nvSpPr>
          <p:cNvPr id="4" name="Slide Number Placeholder 3"/>
          <p:cNvSpPr>
            <a:spLocks noGrp="1"/>
          </p:cNvSpPr>
          <p:nvPr>
            <p:ph type="sldNum" sz="quarter" idx="5"/>
          </p:nvPr>
        </p:nvSpPr>
        <p:spPr/>
        <p:txBody>
          <a:bodyPr/>
          <a:lstStyle/>
          <a:p>
            <a:fld id="{B3B5C2EB-D389-4D3B-BA0D-B3C50FEA7D6B}" type="slidenum">
              <a:rPr lang="en-US" smtClean="0"/>
              <a:t>29</a:t>
            </a:fld>
            <a:endParaRPr lang="en-US"/>
          </a:p>
        </p:txBody>
      </p:sp>
    </p:spTree>
    <p:extLst>
      <p:ext uri="{BB962C8B-B14F-4D97-AF65-F5344CB8AC3E}">
        <p14:creationId xmlns:p14="http://schemas.microsoft.com/office/powerpoint/2010/main" val="3691488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3801 N Dumbarton</a:t>
            </a:r>
          </a:p>
        </p:txBody>
      </p:sp>
      <p:sp>
        <p:nvSpPr>
          <p:cNvPr id="4" name="Slide Number Placeholder 3"/>
          <p:cNvSpPr>
            <a:spLocks noGrp="1"/>
          </p:cNvSpPr>
          <p:nvPr>
            <p:ph type="sldNum" sz="quarter" idx="5"/>
          </p:nvPr>
        </p:nvSpPr>
        <p:spPr/>
        <p:txBody>
          <a:bodyPr/>
          <a:lstStyle/>
          <a:p>
            <a:fld id="{B3B5C2EB-D389-4D3B-BA0D-B3C50FEA7D6B}" type="slidenum">
              <a:rPr lang="en-US" smtClean="0"/>
              <a:t>30</a:t>
            </a:fld>
            <a:endParaRPr lang="en-US"/>
          </a:p>
        </p:txBody>
      </p:sp>
    </p:spTree>
    <p:extLst>
      <p:ext uri="{BB962C8B-B14F-4D97-AF65-F5344CB8AC3E}">
        <p14:creationId xmlns:p14="http://schemas.microsoft.com/office/powerpoint/2010/main" val="348118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a refresher, Virginia passed the Chesapeake Bay Preservation Act in 1988, to protect water quality in the Bay through land use management.  When the Bay act was passed, that required local governments to adopt their own Chesapeake bay preservation ordinances, which Arlington did in 1992, and has updated several times since </a:t>
            </a:r>
            <a:endParaRPr lang="en-US"/>
          </a:p>
          <a:p>
            <a:endParaRPr lang="en-US"/>
          </a:p>
          <a:p>
            <a:r>
              <a:rPr lang="en-US"/>
              <a:t>The Chesapeake Bay Preservation Areas have two components.   First, it establishes Resource Protection Areas including a 100 foot buffer around streams, wetlands and other sensitive areas.   Second, is designates Resource Management Areas that encompass the rest of the County. Through RMAs, the County implements standards on other activities that can affect water quality. </a:t>
            </a:r>
            <a:endParaRPr lang="en-US">
              <a:cs typeface="Calibri"/>
            </a:endParaRPr>
          </a:p>
        </p:txBody>
      </p:sp>
      <p:sp>
        <p:nvSpPr>
          <p:cNvPr id="4" name="Slide Number Placeholder 3"/>
          <p:cNvSpPr>
            <a:spLocks noGrp="1"/>
          </p:cNvSpPr>
          <p:nvPr>
            <p:ph type="sldNum" sz="quarter" idx="5"/>
          </p:nvPr>
        </p:nvSpPr>
        <p:spPr/>
        <p:txBody>
          <a:bodyPr/>
          <a:lstStyle/>
          <a:p>
            <a:fld id="{4825C2EA-8819-4DAE-A327-94D5A3FBF3CF}" type="slidenum">
              <a:rPr lang="en-US" smtClean="0"/>
              <a:t>3</a:t>
            </a:fld>
            <a:endParaRPr lang="en-US"/>
          </a:p>
        </p:txBody>
      </p:sp>
    </p:spTree>
    <p:extLst>
      <p:ext uri="{BB962C8B-B14F-4D97-AF65-F5344CB8AC3E}">
        <p14:creationId xmlns:p14="http://schemas.microsoft.com/office/powerpoint/2010/main" val="2253701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3801 N Dumbarton</a:t>
            </a:r>
          </a:p>
        </p:txBody>
      </p:sp>
      <p:sp>
        <p:nvSpPr>
          <p:cNvPr id="4" name="Slide Number Placeholder 3"/>
          <p:cNvSpPr>
            <a:spLocks noGrp="1"/>
          </p:cNvSpPr>
          <p:nvPr>
            <p:ph type="sldNum" sz="quarter" idx="5"/>
          </p:nvPr>
        </p:nvSpPr>
        <p:spPr/>
        <p:txBody>
          <a:bodyPr/>
          <a:lstStyle/>
          <a:p>
            <a:fld id="{B3B5C2EB-D389-4D3B-BA0D-B3C50FEA7D6B}" type="slidenum">
              <a:rPr lang="en-US" smtClean="0"/>
              <a:t>31</a:t>
            </a:fld>
            <a:endParaRPr lang="en-US"/>
          </a:p>
        </p:txBody>
      </p:sp>
    </p:spTree>
    <p:extLst>
      <p:ext uri="{BB962C8B-B14F-4D97-AF65-F5344CB8AC3E}">
        <p14:creationId xmlns:p14="http://schemas.microsoft.com/office/powerpoint/2010/main" val="4229632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Removes 1 - 8” dogwood (1 mature tree) and 1 shrub</a:t>
            </a:r>
          </a:p>
          <a:p>
            <a:endParaRPr lang="en-US"/>
          </a:p>
          <a:p>
            <a:r>
              <a:rPr lang="en-US"/>
              <a:t>New amendment – replacement as close to stream as is practical for the site</a:t>
            </a:r>
            <a:endParaRPr lang="en-US">
              <a:ea typeface="Calibri"/>
              <a:cs typeface="Calibri"/>
            </a:endParaRPr>
          </a:p>
        </p:txBody>
      </p:sp>
      <p:sp>
        <p:nvSpPr>
          <p:cNvPr id="4" name="Slide Number Placeholder 3"/>
          <p:cNvSpPr>
            <a:spLocks noGrp="1"/>
          </p:cNvSpPr>
          <p:nvPr>
            <p:ph type="sldNum" sz="quarter" idx="5"/>
          </p:nvPr>
        </p:nvSpPr>
        <p:spPr/>
        <p:txBody>
          <a:bodyPr/>
          <a:lstStyle/>
          <a:p>
            <a:fld id="{B3B5C2EB-D389-4D3B-BA0D-B3C50FEA7D6B}" type="slidenum">
              <a:rPr lang="en-US" smtClean="0"/>
              <a:t>32</a:t>
            </a:fld>
            <a:endParaRPr lang="en-US"/>
          </a:p>
        </p:txBody>
      </p:sp>
    </p:spTree>
    <p:extLst>
      <p:ext uri="{BB962C8B-B14F-4D97-AF65-F5344CB8AC3E}">
        <p14:creationId xmlns:p14="http://schemas.microsoft.com/office/powerpoint/2010/main" val="4266511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33</a:t>
            </a:fld>
            <a:endParaRPr lang="en-US"/>
          </a:p>
        </p:txBody>
      </p:sp>
    </p:spTree>
    <p:extLst>
      <p:ext uri="{BB962C8B-B14F-4D97-AF65-F5344CB8AC3E}">
        <p14:creationId xmlns:p14="http://schemas.microsoft.com/office/powerpoint/2010/main" val="282720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34</a:t>
            </a:fld>
            <a:endParaRPr lang="en-US"/>
          </a:p>
        </p:txBody>
      </p:sp>
    </p:spTree>
    <p:extLst>
      <p:ext uri="{BB962C8B-B14F-4D97-AF65-F5344CB8AC3E}">
        <p14:creationId xmlns:p14="http://schemas.microsoft.com/office/powerpoint/2010/main" val="3299636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35</a:t>
            </a:fld>
            <a:endParaRPr lang="en-US"/>
          </a:p>
        </p:txBody>
      </p:sp>
    </p:spTree>
    <p:extLst>
      <p:ext uri="{BB962C8B-B14F-4D97-AF65-F5344CB8AC3E}">
        <p14:creationId xmlns:p14="http://schemas.microsoft.com/office/powerpoint/2010/main" val="62855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36</a:t>
            </a:fld>
            <a:endParaRPr lang="en-US"/>
          </a:p>
        </p:txBody>
      </p:sp>
    </p:spTree>
    <p:extLst>
      <p:ext uri="{BB962C8B-B14F-4D97-AF65-F5344CB8AC3E}">
        <p14:creationId xmlns:p14="http://schemas.microsoft.com/office/powerpoint/2010/main" val="1537100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37</a:t>
            </a:fld>
            <a:endParaRPr lang="en-US"/>
          </a:p>
        </p:txBody>
      </p:sp>
    </p:spTree>
    <p:extLst>
      <p:ext uri="{BB962C8B-B14F-4D97-AF65-F5344CB8AC3E}">
        <p14:creationId xmlns:p14="http://schemas.microsoft.com/office/powerpoint/2010/main" val="724585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38</a:t>
            </a:fld>
            <a:endParaRPr lang="en-US"/>
          </a:p>
        </p:txBody>
      </p:sp>
    </p:spTree>
    <p:extLst>
      <p:ext uri="{BB962C8B-B14F-4D97-AF65-F5344CB8AC3E}">
        <p14:creationId xmlns:p14="http://schemas.microsoft.com/office/powerpoint/2010/main" val="1034072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3380 N Dickerson ST</a:t>
            </a:r>
          </a:p>
        </p:txBody>
      </p:sp>
      <p:sp>
        <p:nvSpPr>
          <p:cNvPr id="4" name="Slide Number Placeholder 3"/>
          <p:cNvSpPr>
            <a:spLocks noGrp="1"/>
          </p:cNvSpPr>
          <p:nvPr>
            <p:ph type="sldNum" sz="quarter" idx="5"/>
          </p:nvPr>
        </p:nvSpPr>
        <p:spPr/>
        <p:txBody>
          <a:bodyPr/>
          <a:lstStyle/>
          <a:p>
            <a:fld id="{B3B5C2EB-D389-4D3B-BA0D-B3C50FEA7D6B}" type="slidenum">
              <a:rPr lang="en-US" smtClean="0"/>
              <a:t>39</a:t>
            </a:fld>
            <a:endParaRPr lang="en-US"/>
          </a:p>
        </p:txBody>
      </p:sp>
    </p:spTree>
    <p:extLst>
      <p:ext uri="{BB962C8B-B14F-4D97-AF65-F5344CB8AC3E}">
        <p14:creationId xmlns:p14="http://schemas.microsoft.com/office/powerpoint/2010/main" val="46937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Adds 983 sf of impervious cover to the RPA</a:t>
            </a:r>
          </a:p>
          <a:p>
            <a:r>
              <a:rPr lang="en-US"/>
              <a:t>Removed 3 mature trees – a 10”, 20” and 38”  red maples</a:t>
            </a:r>
          </a:p>
        </p:txBody>
      </p:sp>
      <p:sp>
        <p:nvSpPr>
          <p:cNvPr id="4" name="Slide Number Placeholder 3"/>
          <p:cNvSpPr>
            <a:spLocks noGrp="1"/>
          </p:cNvSpPr>
          <p:nvPr>
            <p:ph type="sldNum" sz="quarter" idx="5"/>
          </p:nvPr>
        </p:nvSpPr>
        <p:spPr/>
        <p:txBody>
          <a:bodyPr/>
          <a:lstStyle/>
          <a:p>
            <a:fld id="{B3B5C2EB-D389-4D3B-BA0D-B3C50FEA7D6B}" type="slidenum">
              <a:rPr lang="en-US" smtClean="0"/>
              <a:t>40</a:t>
            </a:fld>
            <a:endParaRPr lang="en-US"/>
          </a:p>
        </p:txBody>
      </p:sp>
    </p:spTree>
    <p:extLst>
      <p:ext uri="{BB962C8B-B14F-4D97-AF65-F5344CB8AC3E}">
        <p14:creationId xmlns:p14="http://schemas.microsoft.com/office/powerpoint/2010/main" val="8952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371B-0715-6852-4795-E2B57CA23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40408-8DDA-021F-7EB5-8089FA065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F9633-43E4-681B-440E-A3B10EAF4B75}"/>
              </a:ext>
            </a:extLst>
          </p:cNvPr>
          <p:cNvSpPr>
            <a:spLocks noGrp="1"/>
          </p:cNvSpPr>
          <p:nvPr>
            <p:ph type="body" idx="1"/>
          </p:nvPr>
        </p:nvSpPr>
        <p:spPr/>
        <p:txBody>
          <a:bodyPr/>
          <a:lstStyle/>
          <a:p>
            <a:r>
              <a:rPr lang="en-US">
                <a:cs typeface="Calibri"/>
              </a:rPr>
              <a:t>What are the benefits of RPA?   Provide shade, stabilize soil and stream banks, Provide a place for flooding (help mitigate), filter and absorb runoff, and support wildlife habitat</a:t>
            </a:r>
          </a:p>
          <a:p>
            <a:r>
              <a:rPr lang="en-US">
                <a:cs typeface="Calibri"/>
              </a:rPr>
              <a:t>Also talk about benefits of urban streets to a general audience </a:t>
            </a:r>
          </a:p>
        </p:txBody>
      </p:sp>
      <p:sp>
        <p:nvSpPr>
          <p:cNvPr id="4" name="Slide Number Placeholder 3">
            <a:extLst>
              <a:ext uri="{FF2B5EF4-FFF2-40B4-BE49-F238E27FC236}">
                <a16:creationId xmlns:a16="http://schemas.microsoft.com/office/drawing/2014/main" id="{5149ED40-0FB1-F919-C593-547FC896382F}"/>
              </a:ext>
            </a:extLst>
          </p:cNvPr>
          <p:cNvSpPr>
            <a:spLocks noGrp="1"/>
          </p:cNvSpPr>
          <p:nvPr>
            <p:ph type="sldNum" sz="quarter" idx="5"/>
          </p:nvPr>
        </p:nvSpPr>
        <p:spPr/>
        <p:txBody>
          <a:bodyPr/>
          <a:lstStyle/>
          <a:p>
            <a:fld id="{4825C2EA-8819-4DAE-A327-94D5A3FBF3CF}" type="slidenum">
              <a:rPr lang="en-US" smtClean="0"/>
              <a:t>4</a:t>
            </a:fld>
            <a:endParaRPr lang="en-US"/>
          </a:p>
        </p:txBody>
      </p:sp>
    </p:spTree>
    <p:extLst>
      <p:ext uri="{BB962C8B-B14F-4D97-AF65-F5344CB8AC3E}">
        <p14:creationId xmlns:p14="http://schemas.microsoft.com/office/powerpoint/2010/main" val="1445964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need to update Stormwater Guidance Manual.  Brochure.  </a:t>
            </a:r>
          </a:p>
          <a:p>
            <a:endParaRPr lang="en-US"/>
          </a:p>
        </p:txBody>
      </p:sp>
      <p:sp>
        <p:nvSpPr>
          <p:cNvPr id="4" name="Slide Number Placeholder 3"/>
          <p:cNvSpPr>
            <a:spLocks noGrp="1"/>
          </p:cNvSpPr>
          <p:nvPr>
            <p:ph type="sldNum" sz="quarter" idx="5"/>
          </p:nvPr>
        </p:nvSpPr>
        <p:spPr/>
        <p:txBody>
          <a:bodyPr/>
          <a:lstStyle/>
          <a:p>
            <a:fld id="{48C7B736-23E8-4EF5-BE12-9D70CC547059}" type="slidenum">
              <a:rPr lang="en-US" smtClean="0"/>
              <a:t>41</a:t>
            </a:fld>
            <a:endParaRPr lang="en-US"/>
          </a:p>
        </p:txBody>
      </p:sp>
    </p:spTree>
    <p:extLst>
      <p:ext uri="{BB962C8B-B14F-4D97-AF65-F5344CB8AC3E}">
        <p14:creationId xmlns:p14="http://schemas.microsoft.com/office/powerpoint/2010/main" val="2057344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612 N Abingdon Street</a:t>
            </a:r>
          </a:p>
        </p:txBody>
      </p:sp>
      <p:sp>
        <p:nvSpPr>
          <p:cNvPr id="4" name="Slide Number Placeholder 3"/>
          <p:cNvSpPr>
            <a:spLocks noGrp="1"/>
          </p:cNvSpPr>
          <p:nvPr>
            <p:ph type="sldNum" sz="quarter" idx="5"/>
          </p:nvPr>
        </p:nvSpPr>
        <p:spPr/>
        <p:txBody>
          <a:bodyPr/>
          <a:lstStyle/>
          <a:p>
            <a:fld id="{B3B5C2EB-D389-4D3B-BA0D-B3C50FEA7D6B}" type="slidenum">
              <a:rPr lang="en-US" smtClean="0"/>
              <a:t>42</a:t>
            </a:fld>
            <a:endParaRPr lang="en-US"/>
          </a:p>
        </p:txBody>
      </p:sp>
    </p:spTree>
    <p:extLst>
      <p:ext uri="{BB962C8B-B14F-4D97-AF65-F5344CB8AC3E}">
        <p14:creationId xmlns:p14="http://schemas.microsoft.com/office/powerpoint/2010/main" val="3084910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612 N Abingdon Street</a:t>
            </a:r>
          </a:p>
        </p:txBody>
      </p:sp>
      <p:sp>
        <p:nvSpPr>
          <p:cNvPr id="4" name="Slide Number Placeholder 3"/>
          <p:cNvSpPr>
            <a:spLocks noGrp="1"/>
          </p:cNvSpPr>
          <p:nvPr>
            <p:ph type="sldNum" sz="quarter" idx="5"/>
          </p:nvPr>
        </p:nvSpPr>
        <p:spPr/>
        <p:txBody>
          <a:bodyPr/>
          <a:lstStyle/>
          <a:p>
            <a:fld id="{B3B5C2EB-D389-4D3B-BA0D-B3C50FEA7D6B}" type="slidenum">
              <a:rPr lang="en-US" smtClean="0"/>
              <a:t>43</a:t>
            </a:fld>
            <a:endParaRPr lang="en-US"/>
          </a:p>
        </p:txBody>
      </p:sp>
    </p:spTree>
    <p:extLst>
      <p:ext uri="{BB962C8B-B14F-4D97-AF65-F5344CB8AC3E}">
        <p14:creationId xmlns:p14="http://schemas.microsoft.com/office/powerpoint/2010/main" val="3739109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adds new impervious cover and is closer to the stream than the existing house</a:t>
            </a:r>
          </a:p>
        </p:txBody>
      </p:sp>
      <p:sp>
        <p:nvSpPr>
          <p:cNvPr id="4" name="Slide Number Placeholder 3"/>
          <p:cNvSpPr>
            <a:spLocks noGrp="1"/>
          </p:cNvSpPr>
          <p:nvPr>
            <p:ph type="sldNum" sz="quarter" idx="5"/>
          </p:nvPr>
        </p:nvSpPr>
        <p:spPr/>
        <p:txBody>
          <a:bodyPr/>
          <a:lstStyle/>
          <a:p>
            <a:fld id="{B3B5C2EB-D389-4D3B-BA0D-B3C50FEA7D6B}" type="slidenum">
              <a:rPr lang="en-US" smtClean="0"/>
              <a:t>44</a:t>
            </a:fld>
            <a:endParaRPr lang="en-US"/>
          </a:p>
        </p:txBody>
      </p:sp>
    </p:spTree>
    <p:extLst>
      <p:ext uri="{BB962C8B-B14F-4D97-AF65-F5344CB8AC3E}">
        <p14:creationId xmlns:p14="http://schemas.microsoft.com/office/powerpoint/2010/main" val="1404899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Patio adds 450 sf to RPA; 450 sf of mitigation required</a:t>
            </a:r>
          </a:p>
          <a:p>
            <a:r>
              <a:rPr lang="en-US"/>
              <a:t>No tree removal</a:t>
            </a:r>
          </a:p>
        </p:txBody>
      </p:sp>
      <p:sp>
        <p:nvSpPr>
          <p:cNvPr id="4" name="Slide Number Placeholder 3"/>
          <p:cNvSpPr>
            <a:spLocks noGrp="1"/>
          </p:cNvSpPr>
          <p:nvPr>
            <p:ph type="sldNum" sz="quarter" idx="5"/>
          </p:nvPr>
        </p:nvSpPr>
        <p:spPr/>
        <p:txBody>
          <a:bodyPr/>
          <a:lstStyle/>
          <a:p>
            <a:fld id="{B3B5C2EB-D389-4D3B-BA0D-B3C50FEA7D6B}" type="slidenum">
              <a:rPr lang="en-US" smtClean="0"/>
              <a:t>46</a:t>
            </a:fld>
            <a:endParaRPr lang="en-US"/>
          </a:p>
        </p:txBody>
      </p:sp>
    </p:spTree>
    <p:extLst>
      <p:ext uri="{BB962C8B-B14F-4D97-AF65-F5344CB8AC3E}">
        <p14:creationId xmlns:p14="http://schemas.microsoft.com/office/powerpoint/2010/main" val="113353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2CF9-DBE8-24EA-2DBD-9BF1481A1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0CB6A-7538-968B-E782-BFCBA94AB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5C134-904D-7BC6-79D3-13830AB6A50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E6240072-7515-FEC6-F212-2BB8D856A02B}"/>
              </a:ext>
            </a:extLst>
          </p:cNvPr>
          <p:cNvSpPr>
            <a:spLocks noGrp="1"/>
          </p:cNvSpPr>
          <p:nvPr>
            <p:ph type="sldNum" sz="quarter" idx="5"/>
          </p:nvPr>
        </p:nvSpPr>
        <p:spPr/>
        <p:txBody>
          <a:bodyPr/>
          <a:lstStyle/>
          <a:p>
            <a:fld id="{4825C2EA-8819-4DAE-A327-94D5A3FBF3CF}" type="slidenum">
              <a:rPr lang="en-US" smtClean="0"/>
              <a:t>5</a:t>
            </a:fld>
            <a:endParaRPr lang="en-US"/>
          </a:p>
        </p:txBody>
      </p:sp>
    </p:spTree>
    <p:extLst>
      <p:ext uri="{BB962C8B-B14F-4D97-AF65-F5344CB8AC3E}">
        <p14:creationId xmlns:p14="http://schemas.microsoft.com/office/powerpoint/2010/main" val="49354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So you may be wondering why Arlington is making updates to the Chesapeake Bay Preservation Ordinance now?  In 2020, the Virginia General Assembly passed a bill to make Chesapeake Bay Act amendments related to trees and climate change for any projects with new or redevelopment in the RPA. </a:t>
            </a:r>
            <a:r>
              <a:rPr lang="en-US"/>
              <a:t>Arlington is required to updates to our Chesapeake Bay ordinance to include these State amendments.  The deadline to adopt add the amendments to Arlington’s ordinance is September, 2025.   We do understand that you may be anxious about what these changes mean for you as a property owner, and for any projects you may be planning.  We’ve tried to include the required changes in simplest, user friendly way possible.</a:t>
            </a:r>
          </a:p>
          <a:p>
            <a:endParaRPr lang="en-US">
              <a:cs typeface="Calibri"/>
            </a:endParaRPr>
          </a:p>
          <a:p>
            <a:r>
              <a:rPr lang="en-US">
                <a:cs typeface="Calibri"/>
              </a:rPr>
              <a:t>DEQ provided some feedback and other changes are based on model ordinance.  DEQ is currently reviewing our draft ordinance and materials.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825C2EA-8819-4DAE-A327-94D5A3FBF3CF}" type="slidenum">
              <a:rPr lang="en-US"/>
              <a:t>6</a:t>
            </a:fld>
            <a:endParaRPr lang="en-US"/>
          </a:p>
        </p:txBody>
      </p:sp>
    </p:spTree>
    <p:extLst>
      <p:ext uri="{BB962C8B-B14F-4D97-AF65-F5344CB8AC3E}">
        <p14:creationId xmlns:p14="http://schemas.microsoft.com/office/powerpoint/2010/main" val="325855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focus areas for the updates:   strengthening tree protections and adding a requirement for a resilience assessment for development in the RPA</a:t>
            </a:r>
          </a:p>
        </p:txBody>
      </p:sp>
      <p:sp>
        <p:nvSpPr>
          <p:cNvPr id="4" name="Slide Number Placeholder 3"/>
          <p:cNvSpPr>
            <a:spLocks noGrp="1"/>
          </p:cNvSpPr>
          <p:nvPr>
            <p:ph type="sldNum" sz="quarter" idx="5"/>
          </p:nvPr>
        </p:nvSpPr>
        <p:spPr/>
        <p:txBody>
          <a:bodyPr/>
          <a:lstStyle/>
          <a:p>
            <a:fld id="{4825C2EA-8819-4DAE-A327-94D5A3FBF3CF}" type="slidenum">
              <a:rPr lang="en-US"/>
              <a:t>7</a:t>
            </a:fld>
            <a:endParaRPr lang="en-US"/>
          </a:p>
        </p:txBody>
      </p:sp>
    </p:spTree>
    <p:extLst>
      <p:ext uri="{BB962C8B-B14F-4D97-AF65-F5344CB8AC3E}">
        <p14:creationId xmlns:p14="http://schemas.microsoft.com/office/powerpoint/2010/main" val="307351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strike="sngStrike">
                <a:effectLst/>
                <a:latin typeface="Calibri"/>
                <a:ea typeface="Times New Roman" panose="02020603050405020304" pitchFamily="18" charset="0"/>
                <a:cs typeface="Calibri"/>
              </a:rPr>
              <a:t>The tree amendments strengthen protection for all trees in Arlington on properties undergoing development in RPA and RMA areas, and add additional guidance for trees in RPA.   </a:t>
            </a:r>
          </a:p>
          <a:p>
            <a:pPr>
              <a:lnSpc>
                <a:spcPct val="107000"/>
              </a:lnSpc>
              <a:spcAft>
                <a:spcPts val="800"/>
              </a:spcAft>
              <a:defRPr/>
            </a:pPr>
            <a:r>
              <a:rPr lang="en-US" sz="1800">
                <a:latin typeface="Calibri"/>
                <a:ea typeface="Times New Roman" panose="02020603050405020304" pitchFamily="18" charset="0"/>
                <a:cs typeface="Calibri"/>
              </a:rPr>
              <a:t>The tree amendments strengthen protection for RPA trees, as well as on properties undergoing development in RMA areas, and add additional guidance for trees in RPAs.</a:t>
            </a:r>
            <a:endParaRPr lang="en-US" sz="1800">
              <a:effectLst/>
              <a:latin typeface="Calibri" panose="020F0502020204030204" pitchFamily="34" charset="0"/>
              <a:ea typeface="Times New Roman" panose="02020603050405020304" pitchFamily="18" charset="0"/>
              <a:cs typeface="Calibri"/>
            </a:endParaRPr>
          </a:p>
          <a:p>
            <a:pPr>
              <a:lnSpc>
                <a:spcPct val="107000"/>
              </a:lnSpc>
              <a:spcAft>
                <a:spcPts val="800"/>
              </a:spcAft>
              <a:defRPr/>
            </a:pPr>
            <a:endParaRPr lang="en-US" sz="1800">
              <a:latin typeface="Times New Roman" panose="02020603050405020304" pitchFamily="18"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amendments also include things like requiring trees to be used to replant the buffer, and requiring that tree and plants used to replant the buffer be </a:t>
            </a:r>
            <a:r>
              <a:rPr lang="en-US" sz="1800" u="sng" kern="100">
                <a:effectLst/>
                <a:latin typeface="Calibri" panose="020F0502020204030204" pitchFamily="34" charset="0"/>
                <a:ea typeface="Calibri" panose="020F0502020204030204" pitchFamily="34" charset="0"/>
                <a:cs typeface="Times New Roman" panose="02020603050405020304" pitchFamily="18" charset="0"/>
              </a:rPr>
              <a:t>native</a:t>
            </a:r>
            <a:r>
              <a:rPr lang="en-US" sz="1800" kern="100">
                <a:effectLst/>
                <a:latin typeface="Calibri" panose="020F0502020204030204" pitchFamily="34" charset="0"/>
                <a:ea typeface="Calibri" panose="020F0502020204030204" pitchFamily="34" charset="0"/>
                <a:cs typeface="Times New Roman" panose="02020603050405020304" pitchFamily="18" charset="0"/>
              </a:rPr>
              <a:t>.   Arlington was already meeting these requirements as a matter of policy, but these amendments will make them a requirement in the ordinance.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C7B736-23E8-4EF5-BE12-9D70CC547059}" type="slidenum">
              <a:rPr lang="en-US" smtClean="0"/>
              <a:t>8</a:t>
            </a:fld>
            <a:endParaRPr lang="en-US"/>
          </a:p>
        </p:txBody>
      </p:sp>
    </p:spTree>
    <p:extLst>
      <p:ext uri="{BB962C8B-B14F-4D97-AF65-F5344CB8AC3E}">
        <p14:creationId xmlns:p14="http://schemas.microsoft.com/office/powerpoint/2010/main" val="37348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rPr>
              <a:t>The tree amendments strengthen protection for all trees in Arlington on properties undergoing development, and add additional guidance for trees in RPA.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Times New Roman" panose="02020603050405020304" pitchFamily="18" charset="0"/>
              </a:rPr>
              <a:t>The amendments establish a definition for mature trees (</a:t>
            </a:r>
            <a:r>
              <a:rPr lang="en-US" sz="2800" b="0" i="0">
                <a:solidFill>
                  <a:srgbClr val="000000"/>
                </a:solidFill>
                <a:effectLst/>
                <a:latin typeface="Times New Roman" panose="02020603050405020304" pitchFamily="18" charset="0"/>
              </a:rPr>
              <a:t>A canopy tree with a diameter at breast height (DBH) of 12 inches or greater or an understory tree with a DBH of four (4) inches or greater) </a:t>
            </a:r>
            <a:r>
              <a:rPr lang="en-US" sz="1800">
                <a:effectLst/>
                <a:latin typeface="Calibri" panose="020F0502020204030204" pitchFamily="34" charset="0"/>
                <a:ea typeface="Times New Roman" panose="02020603050405020304" pitchFamily="18" charset="0"/>
              </a:rPr>
              <a:t>and require that mature trees are protected during development and only removed when necessary for the proposed development.   Mature trees should be pruned or trimmed, in lieu of removal, when possible.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amendments also include things like requiring trees to be used to replant the buffer, and requiring that tree and plants used to replant the buffer be </a:t>
            </a:r>
            <a:r>
              <a:rPr lang="en-US" sz="1800" u="sng" kern="100">
                <a:effectLst/>
                <a:latin typeface="Calibri" panose="020F0502020204030204" pitchFamily="34" charset="0"/>
                <a:ea typeface="Calibri" panose="020F0502020204030204" pitchFamily="34" charset="0"/>
                <a:cs typeface="Times New Roman" panose="02020603050405020304" pitchFamily="18" charset="0"/>
              </a:rPr>
              <a:t>native</a:t>
            </a:r>
            <a:r>
              <a:rPr lang="en-US" sz="1800" kern="100">
                <a:effectLst/>
                <a:latin typeface="Calibri" panose="020F0502020204030204" pitchFamily="34" charset="0"/>
                <a:ea typeface="Calibri" panose="020F0502020204030204" pitchFamily="34" charset="0"/>
                <a:cs typeface="Times New Roman" panose="02020603050405020304" pitchFamily="18" charset="0"/>
              </a:rPr>
              <a:t>.   Arlington was already meeting these requirements as a matter of policy, but these amendments will make them a requirement in the ordinance.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C7B736-23E8-4EF5-BE12-9D70CC547059}" type="slidenum">
              <a:rPr lang="en-US" smtClean="0"/>
              <a:t>9</a:t>
            </a:fld>
            <a:endParaRPr lang="en-US"/>
          </a:p>
        </p:txBody>
      </p:sp>
    </p:spTree>
    <p:extLst>
      <p:ext uri="{BB962C8B-B14F-4D97-AF65-F5344CB8AC3E}">
        <p14:creationId xmlns:p14="http://schemas.microsoft.com/office/powerpoint/2010/main" val="7503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am11.safelinks.protection.outlook.com/?url=https%3A%2F%2Flinks-2.govdelivery.com%2FCL0%2Fhttps%3A%252F%252Fwww.treesaregood.org%252Ffindanarborist%252Ffindanarborist%2F1%2F010101927197ff92-6d36c162-c145-43a2-a06f-bf0fdc665bb7-000000%2FTiv3eI9AV0alQRVYfGZ0WF8R4ly_ErzppGGYSmp6R5c%3D374&amp;data=05%7C02%7Cawinquist%40arlingtonva.us%7C416572d4c0e04079aa6908dce86b39c2%7C803548041fdf428e9f5f5091e994cf54%7C0%7C0%7C638640794478870297%7CUnknown%7CTWFpbGZsb3d8eyJWIjoiMC4wLjAwMDAiLCJQIjoiV2luMzIiLCJBTiI6Ik1haWwiLCJXVCI6Mn0%3D%7C0%7C%7C%7C&amp;sdata=fNPHMIKBUIoUW6LO6aEWdUNNMj3XVVPgc9KddxrWJ88%3D&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s://www.arlingtonva.us/Government/Programs/Office-of-Sustainability-and-Environment/Trees/Tree-Maintenance-and-Health" TargetMode="External"/><Relationship Id="rId4" Type="http://schemas.openxmlformats.org/officeDocument/2006/relationships/hyperlink" Target="https://www.arlingtonva.us/files/sharedassets/public/v/1/environment/documents/htprune.pdf"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msc.fema.gov/portal/search"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legacylis.virginia.gov/cgi-bin/legp604.exe?ses=201&amp;typ=bil&amp;val=hb50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07958E22-64CE-D399-7290-9A4FA0C73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155575"/>
            <a:ext cx="3954463" cy="4906963"/>
          </a:xfrm>
          <a:prstGeom prst="rect">
            <a:avLst/>
          </a:prstGeom>
        </p:spPr>
      </p:pic>
      <p:pic>
        <p:nvPicPr>
          <p:cNvPr id="6" name="Picture 6" descr="Logo&#10;&#10;Description automatically generated">
            <a:extLst>
              <a:ext uri="{FF2B5EF4-FFF2-40B4-BE49-F238E27FC236}">
                <a16:creationId xmlns:a16="http://schemas.microsoft.com/office/drawing/2014/main" id="{7A688E5E-EACC-4C9C-94AB-7D5672179081}"/>
              </a:ext>
            </a:extLst>
          </p:cNvPr>
          <p:cNvPicPr>
            <a:picLocks noChangeAspect="1"/>
          </p:cNvPicPr>
          <p:nvPr/>
        </p:nvPicPr>
        <p:blipFill>
          <a:blip r:embed="rId4"/>
          <a:stretch>
            <a:fillRect/>
          </a:stretch>
        </p:blipFill>
        <p:spPr>
          <a:xfrm>
            <a:off x="7620000" y="5137150"/>
            <a:ext cx="3954463" cy="1165225"/>
          </a:xfrm>
          <a:prstGeom prst="rect">
            <a:avLst/>
          </a:prstGeom>
        </p:spPr>
      </p:pic>
      <p:sp>
        <p:nvSpPr>
          <p:cNvPr id="2" name="Title 1">
            <a:extLst>
              <a:ext uri="{FF2B5EF4-FFF2-40B4-BE49-F238E27FC236}">
                <a16:creationId xmlns:a16="http://schemas.microsoft.com/office/drawing/2014/main" id="{9F871F87-F618-4085-B988-33EF25F9DB2D}"/>
              </a:ext>
            </a:extLst>
          </p:cNvPr>
          <p:cNvSpPr>
            <a:spLocks noGrp="1"/>
          </p:cNvSpPr>
          <p:nvPr>
            <p:ph type="ctrTitle"/>
          </p:nvPr>
        </p:nvSpPr>
        <p:spPr>
          <a:xfrm>
            <a:off x="841248" y="552289"/>
            <a:ext cx="6151654" cy="3900326"/>
          </a:xfrm>
        </p:spPr>
        <p:txBody>
          <a:bodyPr vert="horz" lIns="91440" tIns="45720" rIns="91440" bIns="45720" rtlCol="0">
            <a:normAutofit/>
          </a:bodyPr>
          <a:lstStyle/>
          <a:p>
            <a:pPr algn="l">
              <a:spcBef>
                <a:spcPts val="0"/>
              </a:spcBef>
            </a:pPr>
            <a:r>
              <a:rPr lang="en-US" sz="5200">
                <a:cs typeface="Calibri Light"/>
              </a:rPr>
              <a:t>Chesapeake Bay Preservation Ordinance Revisions</a:t>
            </a:r>
          </a:p>
        </p:txBody>
      </p:sp>
      <p:sp>
        <p:nvSpPr>
          <p:cNvPr id="3" name="Content Placeholder 2">
            <a:extLst>
              <a:ext uri="{FF2B5EF4-FFF2-40B4-BE49-F238E27FC236}">
                <a16:creationId xmlns:a16="http://schemas.microsoft.com/office/drawing/2014/main" id="{18DF07C6-67EF-40A5-A186-AE605EE43B41}"/>
              </a:ext>
            </a:extLst>
          </p:cNvPr>
          <p:cNvSpPr>
            <a:spLocks noGrp="1"/>
          </p:cNvSpPr>
          <p:nvPr>
            <p:ph type="subTitle" idx="1"/>
          </p:nvPr>
        </p:nvSpPr>
        <p:spPr>
          <a:xfrm>
            <a:off x="841248" y="4624330"/>
            <a:ext cx="6151654" cy="1680208"/>
          </a:xfrm>
        </p:spPr>
        <p:txBody>
          <a:bodyPr vert="horz" lIns="91440" tIns="45720" rIns="91440" bIns="45720" rtlCol="0" anchor="t">
            <a:normAutofit/>
          </a:bodyPr>
          <a:lstStyle/>
          <a:p>
            <a:pPr algn="l"/>
            <a:r>
              <a:rPr lang="en-US">
                <a:cs typeface="Calibri"/>
              </a:rPr>
              <a:t>Forestry and Natural Resources Commission </a:t>
            </a:r>
          </a:p>
          <a:p>
            <a:pPr algn="l"/>
            <a:r>
              <a:rPr lang="en-US">
                <a:ea typeface="Calibri"/>
                <a:cs typeface="Calibri"/>
              </a:rPr>
              <a:t>March 27, 2025</a:t>
            </a:r>
            <a:endParaRPr lang="en-US">
              <a:solidFill>
                <a:srgbClr val="808080"/>
              </a:solidFill>
              <a:ea typeface="Calibri"/>
              <a:cs typeface="Calibri"/>
            </a:endParaRPr>
          </a:p>
        </p:txBody>
      </p:sp>
    </p:spTree>
    <p:extLst>
      <p:ext uri="{BB962C8B-B14F-4D97-AF65-F5344CB8AC3E}">
        <p14:creationId xmlns:p14="http://schemas.microsoft.com/office/powerpoint/2010/main" val="233500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D8E327-C6E5-D8BD-7C76-FC00D3FC41A9}"/>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C48CD5-6CC0-FCD1-3F75-AE20E607CAD8}"/>
              </a:ext>
            </a:extLst>
          </p:cNvPr>
          <p:cNvSpPr>
            <a:spLocks noGrp="1"/>
          </p:cNvSpPr>
          <p:nvPr>
            <p:ph idx="1"/>
          </p:nvPr>
        </p:nvSpPr>
        <p:spPr>
          <a:xfrm>
            <a:off x="646176" y="2134932"/>
            <a:ext cx="10515600" cy="4351338"/>
          </a:xfrm>
        </p:spPr>
        <p:txBody>
          <a:bodyPr vert="horz" lIns="91440" tIns="45720" rIns="91440" bIns="45720" rtlCol="0" anchor="t">
            <a:normAutofit/>
          </a:bodyPr>
          <a:lstStyle/>
          <a:p>
            <a:pPr>
              <a:lnSpc>
                <a:spcPct val="107000"/>
              </a:lnSpc>
              <a:spcBef>
                <a:spcPts val="0"/>
              </a:spcBef>
              <a:spcAft>
                <a:spcPts val="800"/>
              </a:spcAft>
            </a:pPr>
            <a:r>
              <a:rPr lang="en-US" b="0" i="0">
                <a:solidFill>
                  <a:srgbClr val="000000"/>
                </a:solidFill>
                <a:effectLst/>
                <a:latin typeface="Calibri" panose="020F0502020204030204" pitchFamily="34" charset="0"/>
              </a:rPr>
              <a:t>Requires written County approval prior to remov</a:t>
            </a:r>
            <a:r>
              <a:rPr lang="en-US">
                <a:solidFill>
                  <a:srgbClr val="000000"/>
                </a:solidFill>
                <a:latin typeface="Calibri" panose="020F0502020204030204" pitchFamily="34" charset="0"/>
              </a:rPr>
              <a:t>ing a dead, dying or diseased tree</a:t>
            </a:r>
            <a:r>
              <a:rPr lang="en-US" b="0" i="0">
                <a:solidFill>
                  <a:srgbClr val="000000"/>
                </a:solidFill>
                <a:effectLst/>
                <a:latin typeface="Calibri" panose="020F0502020204030204" pitchFamily="34" charset="0"/>
              </a:rPr>
              <a:t>.  This is current policy, but revised ordinance will include this requirement.</a:t>
            </a:r>
          </a:p>
          <a:p>
            <a:pPr>
              <a:lnSpc>
                <a:spcPct val="107000"/>
              </a:lnSpc>
              <a:spcBef>
                <a:spcPts val="0"/>
              </a:spcBef>
              <a:spcAft>
                <a:spcPts val="800"/>
              </a:spcAft>
            </a:pPr>
            <a:r>
              <a:rPr lang="en-US">
                <a:solidFill>
                  <a:srgbClr val="000000"/>
                </a:solidFill>
                <a:effectLst/>
                <a:ea typeface="Times New Roman" panose="02020603050405020304" pitchFamily="18" charset="0"/>
                <a:cs typeface="Aptos" panose="020B0004020202020204" pitchFamily="34" charset="0"/>
              </a:rPr>
              <a:t>Requires trees be replaced within 6 months</a:t>
            </a:r>
            <a:endParaRPr lang="en-US">
              <a:effectLst/>
              <a:ea typeface="Aptos" panose="020B0004020202020204" pitchFamily="34" charset="0"/>
              <a:cs typeface="Aptos" panose="020B0004020202020204" pitchFamily="34" charset="0"/>
            </a:endParaRPr>
          </a:p>
          <a:p>
            <a:pPr>
              <a:lnSpc>
                <a:spcPct val="107000"/>
              </a:lnSpc>
              <a:spcBef>
                <a:spcPts val="0"/>
              </a:spcBef>
              <a:spcAft>
                <a:spcPts val="800"/>
              </a:spcAft>
            </a:pPr>
            <a:r>
              <a:rPr lang="en-US" b="0" i="0">
                <a:solidFill>
                  <a:srgbClr val="000000"/>
                </a:solidFill>
                <a:effectLst/>
                <a:latin typeface="Calibri" panose="020F0502020204030204" pitchFamily="34" charset="0"/>
              </a:rPr>
              <a:t>Requires review and approval for land disturbance for removing dead trees or noxious vegetation.  </a:t>
            </a:r>
          </a:p>
          <a:p>
            <a:pPr>
              <a:lnSpc>
                <a:spcPct val="107000"/>
              </a:lnSpc>
              <a:spcBef>
                <a:spcPts val="0"/>
              </a:spcBef>
              <a:spcAft>
                <a:spcPts val="800"/>
              </a:spcAft>
            </a:pPr>
            <a:r>
              <a:rPr lang="en-US" kern="100">
                <a:ea typeface="Calibri"/>
                <a:cs typeface="Times New Roman"/>
              </a:rPr>
              <a:t>Requires tree replacement when trees are removed to create sight lines, vistas, shoreline erosion control or access paths.</a:t>
            </a:r>
          </a:p>
          <a:p>
            <a:pPr marL="0" marR="0" lvl="0" indent="0">
              <a:lnSpc>
                <a:spcPct val="107000"/>
              </a:lnSpc>
              <a:spcBef>
                <a:spcPts val="0"/>
              </a:spcBef>
              <a:spcAft>
                <a:spcPts val="800"/>
              </a:spcAft>
              <a:buNone/>
            </a:pP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ea typeface="+mn-lt"/>
              <a:cs typeface="+mn-lt"/>
            </a:endParaRPr>
          </a:p>
        </p:txBody>
      </p:sp>
      <p:sp>
        <p:nvSpPr>
          <p:cNvPr id="9" name="Title 8">
            <a:extLst>
              <a:ext uri="{FF2B5EF4-FFF2-40B4-BE49-F238E27FC236}">
                <a16:creationId xmlns:a16="http://schemas.microsoft.com/office/drawing/2014/main" id="{E96EB17C-56F6-866F-342B-1155EAA7FBA7}"/>
              </a:ext>
            </a:extLst>
          </p:cNvPr>
          <p:cNvSpPr>
            <a:spLocks noGrp="1"/>
          </p:cNvSpPr>
          <p:nvPr>
            <p:ph type="title"/>
          </p:nvPr>
        </p:nvSpPr>
        <p:spPr>
          <a:xfrm>
            <a:off x="507274" y="371730"/>
            <a:ext cx="10889411" cy="1339940"/>
          </a:xfrm>
        </p:spPr>
        <p:txBody>
          <a:bodyPr/>
          <a:lstStyle/>
          <a:p>
            <a:r>
              <a:rPr lang="en-US" sz="4000" b="1">
                <a:solidFill>
                  <a:schemeClr val="bg1"/>
                </a:solidFill>
                <a:cs typeface="Calibri Light"/>
              </a:rPr>
              <a:t>Dead, dying or diseased trees or noxious vegetation </a:t>
            </a:r>
          </a:p>
        </p:txBody>
      </p:sp>
    </p:spTree>
    <p:extLst>
      <p:ext uri="{BB962C8B-B14F-4D97-AF65-F5344CB8AC3E}">
        <p14:creationId xmlns:p14="http://schemas.microsoft.com/office/powerpoint/2010/main" val="109369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kern="100">
                <a:solidFill>
                  <a:schemeClr val="bg1"/>
                </a:solidFill>
                <a:latin typeface="Calibri" panose="020F0502020204030204" pitchFamily="34" charset="0"/>
                <a:cs typeface="Times New Roman" panose="02020603050405020304" pitchFamily="18" charset="0"/>
              </a:rPr>
              <a:t>Tree Canopy Benefits </a:t>
            </a:r>
            <a:endParaRPr lang="en-US">
              <a:solidFill>
                <a:schemeClr val="bg1"/>
              </a:solidFill>
            </a:endParaRPr>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838200" y="2145173"/>
            <a:ext cx="10515600" cy="4351338"/>
          </a:xfrm>
        </p:spPr>
        <p:txBody>
          <a:bodyPr vert="horz" lIns="91440" tIns="45720" rIns="91440" bIns="45720" rtlCol="0" anchor="t">
            <a:normAutofit/>
          </a:bodyPr>
          <a:lstStyle/>
          <a:p>
            <a:pPr marL="0" indent="0">
              <a:lnSpc>
                <a:spcPct val="107000"/>
              </a:lnSpc>
              <a:spcBef>
                <a:spcPts val="0"/>
              </a:spcBef>
              <a:buNone/>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cs typeface="Calibri"/>
            </a:endParaRPr>
          </a:p>
        </p:txBody>
      </p:sp>
      <p:pic>
        <p:nvPicPr>
          <p:cNvPr id="8" name="Picture 7" descr="A diagram of a tree&#10;&#10;AI-generated content may be incorrect.">
            <a:extLst>
              <a:ext uri="{FF2B5EF4-FFF2-40B4-BE49-F238E27FC236}">
                <a16:creationId xmlns:a16="http://schemas.microsoft.com/office/drawing/2014/main" id="{5D0781A8-6F1F-FF00-5545-D5E6B407E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 y="0"/>
            <a:ext cx="11523441" cy="6993963"/>
          </a:xfrm>
          <a:prstGeom prst="rect">
            <a:avLst/>
          </a:prstGeom>
        </p:spPr>
      </p:pic>
    </p:spTree>
    <p:extLst>
      <p:ext uri="{BB962C8B-B14F-4D97-AF65-F5344CB8AC3E}">
        <p14:creationId xmlns:p14="http://schemas.microsoft.com/office/powerpoint/2010/main" val="380507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kern="100">
                <a:solidFill>
                  <a:schemeClr val="bg1"/>
                </a:solidFill>
                <a:latin typeface="Calibri" panose="020F0502020204030204" pitchFamily="34" charset="0"/>
                <a:cs typeface="Times New Roman" panose="02020603050405020304" pitchFamily="18" charset="0"/>
              </a:rPr>
              <a:t>Tree Resources </a:t>
            </a:r>
            <a:endParaRPr lang="en-US">
              <a:solidFill>
                <a:schemeClr val="bg1"/>
              </a:solidFill>
            </a:endParaRPr>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502920" y="2164204"/>
            <a:ext cx="8140566" cy="4693795"/>
          </a:xfrm>
        </p:spPr>
        <p:txBody>
          <a:bodyPr vert="horz" lIns="91440" tIns="45720" rIns="91440" bIns="45720" rtlCol="0" anchor="t">
            <a:normAutofit/>
          </a:bodyPr>
          <a:lstStyle/>
          <a:p>
            <a:pPr marL="0" marR="0" indent="0">
              <a:spcBef>
                <a:spcPts val="0"/>
              </a:spcBef>
              <a:spcAft>
                <a:spcPts val="0"/>
              </a:spcAft>
              <a:buNone/>
            </a:pPr>
            <a:r>
              <a:rPr lang="en-US" sz="2000" b="1">
                <a:solidFill>
                  <a:srgbClr val="4E4D4E"/>
                </a:solidFill>
                <a:effectLst/>
                <a:latin typeface="Arial"/>
                <a:ea typeface="Calibri"/>
                <a:cs typeface="Arial"/>
              </a:rPr>
              <a:t>Concerned about your trees?   </a:t>
            </a:r>
            <a:r>
              <a:rPr lang="en-US" sz="2000">
                <a:solidFill>
                  <a:srgbClr val="4E4D4E"/>
                </a:solidFill>
                <a:effectLst/>
                <a:latin typeface="Arial"/>
                <a:ea typeface="Calibri"/>
                <a:cs typeface="Arial"/>
              </a:rPr>
              <a:t>The maintenance of medium to large trees is best left to qualified arborists both in terms of evaluating the need and applying the treatment. While well executed pruning can sometimes reduce the risk of failure, poorly executed pruning can increase the risk.  For a list of certified arborists in this area: </a:t>
            </a:r>
          </a:p>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none" strike="noStrike">
                <a:solidFill>
                  <a:srgbClr val="1D5782"/>
                </a:solidFill>
                <a:effectLst/>
                <a:latin typeface="Arial"/>
                <a:ea typeface="Calibri"/>
                <a:cs typeface="Arial"/>
                <a:hlinkClick r:id="rId3"/>
              </a:rPr>
              <a:t>https://www.treesaregood.org/findanarborist/findanarborist</a:t>
            </a:r>
            <a:endParaRPr lang="en-US" sz="1800">
              <a:effectLst/>
              <a:latin typeface="Arial"/>
              <a:ea typeface="Calibri"/>
              <a:cs typeface="Arial"/>
            </a:endParaRPr>
          </a:p>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solidFill>
                  <a:srgbClr val="4E4D4E"/>
                </a:solidFill>
                <a:effectLst/>
                <a:latin typeface="Arial"/>
                <a:ea typeface="Calibri"/>
                <a:cs typeface="Arial"/>
              </a:rPr>
              <a:t>You can learn about proper pruning from this guide: </a:t>
            </a:r>
            <a:r>
              <a:rPr lang="en-US" sz="1800" u="none" strike="noStrike">
                <a:solidFill>
                  <a:srgbClr val="1D5782"/>
                </a:solidFill>
                <a:effectLst/>
                <a:latin typeface="Arial"/>
                <a:ea typeface="Calibri"/>
                <a:cs typeface="Arial"/>
                <a:hlinkClick r:id="rId4"/>
              </a:rPr>
              <a:t>https://www.arlingtonva.us/files/sharedassets/public/v/1/environment/documents/htprune.pdf</a:t>
            </a:r>
            <a:endParaRPr lang="en-US" sz="1800" u="none" strike="noStrike">
              <a:solidFill>
                <a:srgbClr val="1D5782"/>
              </a:solidFill>
              <a:effectLst/>
              <a:latin typeface="Arial"/>
              <a:ea typeface="Calibri"/>
              <a:cs typeface="Arial"/>
            </a:endParaRPr>
          </a:p>
          <a:p>
            <a:pPr marL="0" marR="0" indent="0">
              <a:spcBef>
                <a:spcPts val="0"/>
              </a:spcBef>
              <a:spcAft>
                <a:spcPts val="0"/>
              </a:spcAft>
              <a:buNone/>
            </a:pPr>
            <a:endParaRPr lang="en-US" sz="1800">
              <a:solidFill>
                <a:srgbClr val="1D5782"/>
              </a:solidFill>
              <a:latin typeface="Arial" panose="020B0604020202020204" pitchFamily="34" charset="0"/>
              <a:ea typeface="Calibri" panose="020F0502020204030204" pitchFamily="34" charset="0"/>
              <a:cs typeface="Arial"/>
            </a:endParaRPr>
          </a:p>
          <a:p>
            <a:pPr marL="0" indent="0">
              <a:spcBef>
                <a:spcPts val="0"/>
              </a:spcBef>
              <a:buNone/>
            </a:pPr>
            <a:r>
              <a:rPr lang="en-US" sz="1800">
                <a:solidFill>
                  <a:srgbClr val="1D5782"/>
                </a:solidFill>
                <a:latin typeface="Arial"/>
                <a:ea typeface="Calibri"/>
                <a:cs typeface="Arial"/>
              </a:rPr>
              <a:t>More resources are available here:</a:t>
            </a:r>
            <a:endParaRPr lang="en-US" sz="1800">
              <a:solidFill>
                <a:srgbClr val="1D5782"/>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endParaRPr lang="en-US" sz="1800">
              <a:solidFill>
                <a:srgbClr val="1D5782"/>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r>
              <a:rPr lang="en-US" sz="1800">
                <a:hlinkClick r:id="rId5"/>
              </a:rPr>
              <a:t>https://www.arlingtonva.us/Government/Programs/Office-of-Sustainability-and-Environment/Trees/Tree-Maintenance-and-Health</a:t>
            </a:r>
            <a:endParaRPr lang="en-US" sz="1800"/>
          </a:p>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endParaRPr>
          </a:p>
          <a:p>
            <a:pPr marL="0" indent="0">
              <a:lnSpc>
                <a:spcPct val="107000"/>
              </a:lnSpc>
              <a:spcBef>
                <a:spcPts val="0"/>
              </a:spcBef>
              <a:buNone/>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cs typeface="Calibri"/>
            </a:endParaRPr>
          </a:p>
        </p:txBody>
      </p:sp>
      <p:pic>
        <p:nvPicPr>
          <p:cNvPr id="4" name="Picture 3" descr="A tree with yellow leaves&#10;&#10;Description automatically generated">
            <a:extLst>
              <a:ext uri="{FF2B5EF4-FFF2-40B4-BE49-F238E27FC236}">
                <a16:creationId xmlns:a16="http://schemas.microsoft.com/office/drawing/2014/main" id="{B2A42DB5-0DA4-51D7-C575-7D2FDC82327D}"/>
              </a:ext>
            </a:extLst>
          </p:cNvPr>
          <p:cNvPicPr>
            <a:picLocks noChangeAspect="1"/>
          </p:cNvPicPr>
          <p:nvPr/>
        </p:nvPicPr>
        <p:blipFill>
          <a:blip r:embed="rId6"/>
          <a:stretch>
            <a:fillRect/>
          </a:stretch>
        </p:blipFill>
        <p:spPr>
          <a:xfrm>
            <a:off x="8638044" y="2159834"/>
            <a:ext cx="3375402" cy="4398129"/>
          </a:xfrm>
          <a:prstGeom prst="rect">
            <a:avLst/>
          </a:prstGeom>
        </p:spPr>
      </p:pic>
    </p:spTree>
    <p:extLst>
      <p:ext uri="{BB962C8B-B14F-4D97-AF65-F5344CB8AC3E}">
        <p14:creationId xmlns:p14="http://schemas.microsoft.com/office/powerpoint/2010/main" val="2890485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D8E327-C6E5-D8BD-7C76-FC00D3FC41A9}"/>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D6110539-52C7-8354-3E5F-AB2EF853CCAB}"/>
              </a:ext>
            </a:extLst>
          </p:cNvPr>
          <p:cNvGraphicFramePr>
            <a:graphicFrameLocks noGrp="1"/>
          </p:cNvGraphicFramePr>
          <p:nvPr>
            <p:ph idx="1"/>
            <p:extLst>
              <p:ext uri="{D42A27DB-BD31-4B8C-83A1-F6EECF244321}">
                <p14:modId xmlns:p14="http://schemas.microsoft.com/office/powerpoint/2010/main" val="322901658"/>
              </p:ext>
            </p:extLst>
          </p:nvPr>
        </p:nvGraphicFramePr>
        <p:xfrm>
          <a:off x="482031" y="214153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E96EB17C-56F6-866F-342B-1155EAA7FBA7}"/>
              </a:ext>
            </a:extLst>
          </p:cNvPr>
          <p:cNvSpPr>
            <a:spLocks noGrp="1"/>
          </p:cNvSpPr>
          <p:nvPr>
            <p:ph type="title"/>
          </p:nvPr>
        </p:nvSpPr>
        <p:spPr/>
        <p:txBody>
          <a:bodyPr/>
          <a:lstStyle/>
          <a:p>
            <a:r>
              <a:rPr lang="en-US" sz="4000" b="1">
                <a:solidFill>
                  <a:schemeClr val="bg1"/>
                </a:solidFill>
                <a:cs typeface="Calibri Light"/>
              </a:rPr>
              <a:t>Climate Change Adaptation</a:t>
            </a:r>
          </a:p>
        </p:txBody>
      </p:sp>
    </p:spTree>
    <p:extLst>
      <p:ext uri="{BB962C8B-B14F-4D97-AF65-F5344CB8AC3E}">
        <p14:creationId xmlns:p14="http://schemas.microsoft.com/office/powerpoint/2010/main" val="391326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map&#10;&#10;AI-generated content may be incorrect.">
            <a:extLst>
              <a:ext uri="{FF2B5EF4-FFF2-40B4-BE49-F238E27FC236}">
                <a16:creationId xmlns:a16="http://schemas.microsoft.com/office/drawing/2014/main" id="{4BF50228-5C26-5E0E-1262-54086FDEE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22" y="0"/>
            <a:ext cx="11345956" cy="6858000"/>
          </a:xfrm>
          <a:prstGeom prst="rect">
            <a:avLst/>
          </a:prstGeom>
        </p:spPr>
      </p:pic>
    </p:spTree>
    <p:extLst>
      <p:ext uri="{BB962C8B-B14F-4D97-AF65-F5344CB8AC3E}">
        <p14:creationId xmlns:p14="http://schemas.microsoft.com/office/powerpoint/2010/main" val="2688526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a:solidFill>
                  <a:schemeClr val="bg1"/>
                </a:solidFill>
                <a:cs typeface="Calibri Light"/>
              </a:rPr>
              <a:t>WQIA </a:t>
            </a:r>
            <a:endParaRPr lang="en-US" b="1"/>
          </a:p>
        </p:txBody>
      </p:sp>
      <p:pic>
        <p:nvPicPr>
          <p:cNvPr id="7" name="Picture 6" descr="A screenshot of a computer screen&#10;&#10;AI-generated content may be incorrect.">
            <a:extLst>
              <a:ext uri="{FF2B5EF4-FFF2-40B4-BE49-F238E27FC236}">
                <a16:creationId xmlns:a16="http://schemas.microsoft.com/office/drawing/2014/main" id="{EA65A716-217C-770E-79E7-2D96F80BE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11" y="223152"/>
            <a:ext cx="9596082" cy="6858000"/>
          </a:xfrm>
          <a:prstGeom prst="rect">
            <a:avLst/>
          </a:prstGeom>
        </p:spPr>
      </p:pic>
    </p:spTree>
    <p:extLst>
      <p:ext uri="{BB962C8B-B14F-4D97-AF65-F5344CB8AC3E}">
        <p14:creationId xmlns:p14="http://schemas.microsoft.com/office/powerpoint/2010/main" val="2635286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a:solidFill>
                  <a:schemeClr val="bg1"/>
                </a:solidFill>
                <a:cs typeface="Calibri Light"/>
              </a:rPr>
              <a:t>Nature-Based Adaptation Measures</a:t>
            </a:r>
            <a:endParaRPr lang="en-US" b="1"/>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435528" y="2134932"/>
            <a:ext cx="11378241" cy="4351338"/>
          </a:xfrm>
        </p:spPr>
        <p:txBody>
          <a:bodyPr vert="horz" lIns="91440" tIns="45720" rIns="91440" bIns="45720" rtlCol="0" anchor="t">
            <a:normAutofit fontScale="92500"/>
          </a:bodyPr>
          <a:lstStyle/>
          <a:p>
            <a:r>
              <a:rPr lang="en-US"/>
              <a:t>A project, practice, or approach to mitigate or address coastal impacts from sea-level rise, storm surge, and flooding, including increased or recurrent flooding. </a:t>
            </a:r>
          </a:p>
          <a:p>
            <a:r>
              <a:rPr lang="en-US">
                <a:ea typeface="+mn-lt"/>
                <a:cs typeface="+mn-lt"/>
              </a:rPr>
              <a:t>New “Allowed Use” in RPA, subject to criteria</a:t>
            </a:r>
          </a:p>
          <a:p>
            <a:r>
              <a:rPr lang="en-US" kern="100">
                <a:latin typeface="Calibri"/>
                <a:ea typeface="Calibri"/>
                <a:cs typeface="Times New Roman"/>
              </a:rPr>
              <a:t>Adaptation measures must be selected from lists of BMPS approved by official sources (Ches Bay Program, VA Stormwater Management Handbook, etc.) </a:t>
            </a:r>
          </a:p>
          <a:p>
            <a:r>
              <a:rPr lang="en-US">
                <a:ea typeface="+mn-lt"/>
                <a:cs typeface="+mn-lt"/>
              </a:rPr>
              <a:t>Could be for climate-related impact mitigation or on a voluntary basis</a:t>
            </a:r>
          </a:p>
          <a:p>
            <a:r>
              <a:rPr lang="en-US">
                <a:ea typeface="+mn-lt"/>
                <a:cs typeface="+mn-lt"/>
              </a:rPr>
              <a:t>Maximize preservation of existing natural vegetation</a:t>
            </a:r>
          </a:p>
          <a:p>
            <a:r>
              <a:rPr lang="en-US">
                <a:ea typeface="+mn-lt"/>
                <a:cs typeface="+mn-lt"/>
              </a:rPr>
              <a:t>Comply with all federal, state and local requirements</a:t>
            </a:r>
          </a:p>
          <a:p>
            <a:pPr marL="0" marR="0">
              <a:lnSpc>
                <a:spcPct val="107000"/>
              </a:lnSpc>
              <a:spcBef>
                <a:spcPts val="0"/>
              </a:spcBef>
              <a:spcAft>
                <a:spcPts val="800"/>
              </a:spcAft>
            </a:pPr>
            <a:r>
              <a:rPr lang="en-US">
                <a:effectLst/>
              </a:rPr>
              <a:t>County has discretion to approve on a case by case basis</a:t>
            </a:r>
            <a:endParaRPr lang="en-US">
              <a:ea typeface="+mn-lt"/>
              <a:cs typeface="+mn-lt"/>
            </a:endParaRPr>
          </a:p>
          <a:p>
            <a:pPr marL="0" indent="0">
              <a:buNone/>
            </a:pPr>
            <a:endParaRPr lang="en-US">
              <a:cs typeface="Calibri"/>
            </a:endParaRPr>
          </a:p>
        </p:txBody>
      </p:sp>
      <p:pic>
        <p:nvPicPr>
          <p:cNvPr id="6" name="Picture 5" descr="A house with a pond in the back&#10;&#10;Description automatically generated">
            <a:extLst>
              <a:ext uri="{FF2B5EF4-FFF2-40B4-BE49-F238E27FC236}">
                <a16:creationId xmlns:a16="http://schemas.microsoft.com/office/drawing/2014/main" id="{215DED9B-9A06-98A7-3C40-32E8BABD3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095" y="5081587"/>
            <a:ext cx="2369494" cy="1769807"/>
          </a:xfrm>
          <a:prstGeom prst="rect">
            <a:avLst/>
          </a:prstGeom>
        </p:spPr>
      </p:pic>
    </p:spTree>
    <p:extLst>
      <p:ext uri="{BB962C8B-B14F-4D97-AF65-F5344CB8AC3E}">
        <p14:creationId xmlns:p14="http://schemas.microsoft.com/office/powerpoint/2010/main" val="3483173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Living Shorelines for Shoreline Erosion Control</a:t>
            </a:r>
            <a:endParaRPr lang="en-US">
              <a:solidFill>
                <a:schemeClr val="bg1"/>
              </a:solidFill>
            </a:endParaRPr>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545592" y="2141537"/>
            <a:ext cx="10963275" cy="5065713"/>
          </a:xfrm>
        </p:spPr>
        <p:txBody>
          <a:bodyPr vert="horz" lIns="91440" tIns="45720" rIns="91440" bIns="45720" rtlCol="0" anchor="t">
            <a:normAutofit/>
          </a:bodyPr>
          <a:lstStyle/>
          <a:p>
            <a:pPr marL="342900" indent="-342900">
              <a:lnSpc>
                <a:spcPct val="107000"/>
              </a:lnSpc>
              <a:spcBef>
                <a:spcPts val="0"/>
              </a:spcBef>
              <a:buFont typeface="Symbol" panose="05050102010706020507" pitchFamily="18" charset="2"/>
              <a:buChar char=""/>
            </a:pPr>
            <a:r>
              <a:rPr lang="en-US" sz="2800" kern="100">
                <a:effectLst/>
                <a:latin typeface="Calibri"/>
                <a:ea typeface="Calibri"/>
                <a:cs typeface="Times New Roman"/>
              </a:rPr>
              <a:t>Clarifies requirement to be consistent with Virginia’s Wetland Act and </a:t>
            </a:r>
            <a:r>
              <a:rPr lang="en-US" kern="100">
                <a:latin typeface="Calibri"/>
                <a:ea typeface="Calibri"/>
                <a:cs typeface="Times New Roman"/>
              </a:rPr>
              <a:t>VA Marine</a:t>
            </a:r>
            <a:r>
              <a:rPr lang="en-US" sz="2800" kern="100">
                <a:effectLst/>
                <a:latin typeface="Calibri"/>
                <a:ea typeface="Calibri"/>
                <a:cs typeface="Times New Roman"/>
              </a:rPr>
              <a:t> </a:t>
            </a:r>
            <a:r>
              <a:rPr lang="en-US" kern="100">
                <a:latin typeface="Calibri"/>
                <a:ea typeface="Calibri"/>
                <a:cs typeface="Times New Roman"/>
              </a:rPr>
              <a:t>Resources Commission (VMRC) </a:t>
            </a:r>
            <a:r>
              <a:rPr lang="en-US" sz="2800" kern="100">
                <a:effectLst/>
                <a:latin typeface="Calibri"/>
                <a:ea typeface="Calibri"/>
                <a:cs typeface="Times New Roman"/>
              </a:rPr>
              <a:t>Tidal Wetlands Guidelines</a:t>
            </a:r>
          </a:p>
          <a:p>
            <a:pPr marL="342900" marR="0" lvl="0" indent="-342900">
              <a:lnSpc>
                <a:spcPct val="107000"/>
              </a:lnSpc>
              <a:spcBef>
                <a:spcPts val="0"/>
              </a:spcBef>
              <a:spcAft>
                <a:spcPts val="0"/>
              </a:spcAft>
              <a:buFont typeface="Symbol" panose="05050102010706020507" pitchFamily="18" charset="2"/>
              <a:buChar char=""/>
            </a:pPr>
            <a:r>
              <a:rPr lang="en-US" sz="2800" kern="100">
                <a:effectLst/>
                <a:latin typeface="Calibri"/>
                <a:ea typeface="Calibri"/>
                <a:cs typeface="Times New Roman"/>
              </a:rPr>
              <a:t>Identifies requirement for VMRC permitting for hard and nature-based shoreline stabilization</a:t>
            </a:r>
          </a:p>
          <a:p>
            <a:pPr marL="342900" marR="0" lvl="0" indent="-342900">
              <a:lnSpc>
                <a:spcPct val="107000"/>
              </a:lnSpc>
              <a:spcBef>
                <a:spcPts val="0"/>
              </a:spcBef>
              <a:spcAft>
                <a:spcPts val="0"/>
              </a:spcAft>
              <a:buFont typeface="Symbol" panose="05050102010706020507" pitchFamily="18" charset="2"/>
              <a:buChar char=""/>
            </a:pPr>
            <a:r>
              <a:rPr lang="en-US" sz="2800" kern="100">
                <a:effectLst/>
                <a:latin typeface="Calibri"/>
                <a:ea typeface="Calibri"/>
                <a:cs typeface="Times New Roman"/>
              </a:rPr>
              <a:t>Prioritizes living shorelines for stabilizing tidal shorelines over hard (seawalls, riprap, groins etc.) measures and requires hard stabilization projects to incorporate living shorelines to the extent practicable.</a:t>
            </a:r>
          </a:p>
          <a:p>
            <a:pPr marL="342900" marR="0" lvl="0" indent="-342900">
              <a:lnSpc>
                <a:spcPct val="107000"/>
              </a:lnSpc>
              <a:spcBef>
                <a:spcPts val="0"/>
              </a:spcBef>
              <a:spcAft>
                <a:spcPts val="800"/>
              </a:spcAft>
              <a:buFont typeface="Symbol" panose="05050102010706020507" pitchFamily="18" charset="2"/>
              <a:buChar char=""/>
            </a:pPr>
            <a:r>
              <a:rPr lang="en-US" sz="2800" kern="100">
                <a:effectLst/>
                <a:latin typeface="Calibri"/>
                <a:ea typeface="Calibri"/>
                <a:cs typeface="Times New Roman"/>
              </a:rPr>
              <a:t>Arlington requires a WQIA for Living Shoreline projects unless otherwise approved by the Director</a:t>
            </a:r>
          </a:p>
          <a:p>
            <a:pPr marL="0" indent="0">
              <a:buNone/>
            </a:pPr>
            <a:endParaRPr lang="en-US">
              <a:cs typeface="Calibri"/>
            </a:endParaRPr>
          </a:p>
        </p:txBody>
      </p:sp>
    </p:spTree>
    <p:extLst>
      <p:ext uri="{BB962C8B-B14F-4D97-AF65-F5344CB8AC3E}">
        <p14:creationId xmlns:p14="http://schemas.microsoft.com/office/powerpoint/2010/main" val="3023403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a:xfrm>
            <a:off x="582168" y="179991"/>
            <a:ext cx="10515600" cy="1325563"/>
          </a:xfrm>
        </p:spPr>
        <p:txBody>
          <a:bodyPr/>
          <a:lstStyle/>
          <a:p>
            <a:r>
              <a:rPr lang="en-US" sz="4000" b="1" kern="100">
                <a:solidFill>
                  <a:schemeClr val="bg1"/>
                </a:solidFill>
                <a:latin typeface="Calibri" panose="020F0502020204030204" pitchFamily="34" charset="0"/>
                <a:cs typeface="Times New Roman" panose="02020603050405020304" pitchFamily="18" charset="0"/>
              </a:rPr>
              <a:t>Know Your Flood Risk </a:t>
            </a:r>
            <a:endParaRPr lang="en-US">
              <a:solidFill>
                <a:schemeClr val="bg1"/>
              </a:solidFill>
            </a:endParaRPr>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838200" y="2145173"/>
            <a:ext cx="10515600" cy="4351338"/>
          </a:xfrm>
        </p:spPr>
        <p:txBody>
          <a:bodyPr vert="horz" lIns="91440" tIns="45720" rIns="91440" bIns="45720" rtlCol="0" anchor="t">
            <a:normAutofit/>
          </a:bodyPr>
          <a:lstStyle/>
          <a:p>
            <a:pPr marL="0" indent="0">
              <a:lnSpc>
                <a:spcPct val="107000"/>
              </a:lnSpc>
              <a:spcBef>
                <a:spcPts val="0"/>
              </a:spcBef>
              <a:buNone/>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cs typeface="Calibri"/>
            </a:endParaRPr>
          </a:p>
        </p:txBody>
      </p:sp>
      <p:pic>
        <p:nvPicPr>
          <p:cNvPr id="4" name="Picture 3" descr="A map of a city&#10;&#10;Description automatically generated">
            <a:extLst>
              <a:ext uri="{FF2B5EF4-FFF2-40B4-BE49-F238E27FC236}">
                <a16:creationId xmlns:a16="http://schemas.microsoft.com/office/drawing/2014/main" id="{3491CA1D-5704-5876-3312-DB93A35B1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446" y="2145173"/>
            <a:ext cx="5536373" cy="2950543"/>
          </a:xfrm>
          <a:prstGeom prst="rect">
            <a:avLst/>
          </a:prstGeom>
        </p:spPr>
      </p:pic>
      <p:sp>
        <p:nvSpPr>
          <p:cNvPr id="7" name="TextBox 6">
            <a:extLst>
              <a:ext uri="{FF2B5EF4-FFF2-40B4-BE49-F238E27FC236}">
                <a16:creationId xmlns:a16="http://schemas.microsoft.com/office/drawing/2014/main" id="{258CDB85-3880-06DF-301E-9DF861DE75AD}"/>
              </a:ext>
            </a:extLst>
          </p:cNvPr>
          <p:cNvSpPr txBox="1"/>
          <p:nvPr/>
        </p:nvSpPr>
        <p:spPr>
          <a:xfrm>
            <a:off x="179831" y="1945669"/>
            <a:ext cx="6211825" cy="5201424"/>
          </a:xfrm>
          <a:prstGeom prst="rect">
            <a:avLst/>
          </a:prstGeom>
          <a:noFill/>
        </p:spPr>
        <p:txBody>
          <a:bodyPr wrap="square">
            <a:spAutoFit/>
          </a:bodyPr>
          <a:lstStyle/>
          <a:p>
            <a:r>
              <a:rPr lang="en-US" altLang="en-US" sz="2400"/>
              <a:t>Understand your flood risk:  </a:t>
            </a:r>
            <a:r>
              <a:rPr lang="en-US" altLang="en-US" sz="2400" b="1"/>
              <a:t> </a:t>
            </a:r>
            <a:r>
              <a:rPr lang="en-US" altLang="en-US" sz="2400">
                <a:hlinkClick r:id="rId4"/>
              </a:rPr>
              <a:t>https://msc.fema.gov/portal/search</a:t>
            </a:r>
            <a:endParaRPr lang="en-US" altLang="en-US" sz="2400"/>
          </a:p>
          <a:p>
            <a:endParaRPr lang="en-US" altLang="en-US" sz="2400"/>
          </a:p>
          <a:p>
            <a:r>
              <a:rPr lang="en-US" sz="2400"/>
              <a:t>More than 20% of flood insurance claims are from low to moderate risk areas.</a:t>
            </a:r>
          </a:p>
          <a:p>
            <a:endParaRPr lang="en-US" sz="2400"/>
          </a:p>
          <a:p>
            <a:r>
              <a:rPr lang="en-US" sz="2400"/>
              <a:t>Purchase flood insurance.  </a:t>
            </a:r>
          </a:p>
          <a:p>
            <a:endParaRPr lang="en-US" sz="2400"/>
          </a:p>
          <a:p>
            <a:r>
              <a:rPr lang="en-US" altLang="en-US" sz="2400"/>
              <a:t>Arlington residents are eligible for flood insurance discounts. </a:t>
            </a:r>
          </a:p>
          <a:p>
            <a:endParaRPr lang="en-US" altLang="en-US" sz="2400"/>
          </a:p>
          <a:p>
            <a:r>
              <a:rPr lang="en-US" altLang="en-US" sz="2400"/>
              <a:t>Contact your insurance agent for rates and coverage.</a:t>
            </a:r>
            <a:endParaRPr lang="en-US" sz="2400"/>
          </a:p>
          <a:p>
            <a:r>
              <a:rPr lang="en-US" altLang="en-US" sz="2000"/>
              <a:t>  </a:t>
            </a:r>
          </a:p>
        </p:txBody>
      </p:sp>
      <p:pic>
        <p:nvPicPr>
          <p:cNvPr id="8" name="Picture 7" descr="A circular object with black and white lines&#10;&#10;Description automatically generated">
            <a:extLst>
              <a:ext uri="{FF2B5EF4-FFF2-40B4-BE49-F238E27FC236}">
                <a16:creationId xmlns:a16="http://schemas.microsoft.com/office/drawing/2014/main" id="{FE6EDDE6-03A8-8BB4-1CB3-AE36A8515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812" y="5401435"/>
            <a:ext cx="1095076" cy="1095076"/>
          </a:xfrm>
          <a:prstGeom prst="rect">
            <a:avLst/>
          </a:prstGeom>
        </p:spPr>
      </p:pic>
    </p:spTree>
    <p:extLst>
      <p:ext uri="{BB962C8B-B14F-4D97-AF65-F5344CB8AC3E}">
        <p14:creationId xmlns:p14="http://schemas.microsoft.com/office/powerpoint/2010/main" val="2753323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kern="100">
                <a:solidFill>
                  <a:schemeClr val="bg1"/>
                </a:solidFill>
                <a:latin typeface="Calibri" panose="020F0502020204030204" pitchFamily="34" charset="0"/>
                <a:cs typeface="Times New Roman" panose="02020603050405020304" pitchFamily="18" charset="0"/>
              </a:rPr>
              <a:t>Other updates </a:t>
            </a:r>
            <a:endParaRPr lang="en-US">
              <a:solidFill>
                <a:schemeClr val="bg1"/>
              </a:solidFill>
            </a:endParaRPr>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838200" y="2145173"/>
            <a:ext cx="10515600" cy="4351338"/>
          </a:xfrm>
        </p:spPr>
        <p:txBody>
          <a:bodyPr vert="horz" lIns="91440" tIns="45720" rIns="91440" bIns="45720" rtlCol="0" anchor="t">
            <a:normAutofit/>
          </a:bodyPr>
          <a:lstStyle/>
          <a:p>
            <a:pPr marL="342900" indent="-342900">
              <a:lnSpc>
                <a:spcPct val="107000"/>
              </a:lnSpc>
              <a:spcBef>
                <a:spcPts val="0"/>
              </a:spcBef>
              <a:buFont typeface="Symbol" panose="05050102010706020507" pitchFamily="18" charset="2"/>
              <a:buChar char=""/>
            </a:pPr>
            <a:r>
              <a:rPr lang="en-US" sz="2800" kern="100">
                <a:effectLst/>
                <a:latin typeface="Calibri" panose="020F0502020204030204" pitchFamily="34" charset="0"/>
                <a:ea typeface="Calibri" panose="020F0502020204030204" pitchFamily="34" charset="0"/>
                <a:cs typeface="Times New Roman" panose="02020603050405020304" pitchFamily="18" charset="0"/>
              </a:rPr>
              <a:t>Clarifies or adds definitions:   Accessory structure or Accessory use, Adaptation Measure, Canopy Tree, Construction Footprint, Critical Root Zone, Limit of Moderate Wave Action (</a:t>
            </a:r>
            <a:r>
              <a:rPr lang="en-US" sz="2800" kern="100" err="1">
                <a:effectLst/>
                <a:latin typeface="Calibri" panose="020F0502020204030204" pitchFamily="34" charset="0"/>
                <a:ea typeface="Calibri" panose="020F0502020204030204" pitchFamily="34" charset="0"/>
                <a:cs typeface="Times New Roman" panose="02020603050405020304" pitchFamily="18" charset="0"/>
              </a:rPr>
              <a:t>LiMWA</a:t>
            </a:r>
            <a:r>
              <a:rPr lang="en-US" sz="2800" kern="100">
                <a:effectLst/>
                <a:latin typeface="Calibri" panose="020F0502020204030204" pitchFamily="34" charset="0"/>
                <a:ea typeface="Calibri" panose="020F0502020204030204" pitchFamily="34" charset="0"/>
                <a:cs typeface="Times New Roman" panose="02020603050405020304" pitchFamily="18" charset="0"/>
              </a:rPr>
              <a:t>), Living Shoreline, Mature Tree, Nature-based solution, Principal Structure, Storm Surge, Understory Tree, Water Dependent Facility</a:t>
            </a:r>
          </a:p>
          <a:p>
            <a:pPr marL="0" indent="0">
              <a:lnSpc>
                <a:spcPct val="107000"/>
              </a:lnSpc>
              <a:spcBef>
                <a:spcPts val="0"/>
              </a:spcBef>
              <a:buNone/>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800" kern="100">
                <a:ea typeface="Calibri" panose="020F0502020204030204" pitchFamily="34" charset="0"/>
                <a:cs typeface="Times New Roman" panose="02020603050405020304" pitchFamily="18" charset="0"/>
              </a:rPr>
              <a:t>Updates references to Erosion and Stormwater Management Ordinance (they were combined in 2024)</a:t>
            </a:r>
          </a:p>
          <a:p>
            <a:pPr marL="0" indent="0">
              <a:lnSpc>
                <a:spcPct val="107000"/>
              </a:lnSpc>
              <a:spcBef>
                <a:spcPts val="0"/>
              </a:spcBef>
              <a:buNone/>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cs typeface="Calibri"/>
            </a:endParaRPr>
          </a:p>
        </p:txBody>
      </p:sp>
    </p:spTree>
    <p:extLst>
      <p:ext uri="{BB962C8B-B14F-4D97-AF65-F5344CB8AC3E}">
        <p14:creationId xmlns:p14="http://schemas.microsoft.com/office/powerpoint/2010/main" val="1047150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FBCEF-3907-66DD-B894-F88544C999CA}"/>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84A21-00C0-4F28-93F5-9B3678AFDD6B}"/>
              </a:ext>
            </a:extLst>
          </p:cNvPr>
          <p:cNvSpPr>
            <a:spLocks noGrp="1"/>
          </p:cNvSpPr>
          <p:nvPr>
            <p:ph type="title"/>
          </p:nvPr>
        </p:nvSpPr>
        <p:spPr>
          <a:xfrm>
            <a:off x="948957" y="169870"/>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Agenda </a:t>
            </a:r>
          </a:p>
        </p:txBody>
      </p:sp>
      <p:sp>
        <p:nvSpPr>
          <p:cNvPr id="12" name="Content Placeholder 2">
            <a:extLst>
              <a:ext uri="{FF2B5EF4-FFF2-40B4-BE49-F238E27FC236}">
                <a16:creationId xmlns:a16="http://schemas.microsoft.com/office/drawing/2014/main" id="{74A714BA-C0E1-4B58-B660-E78FDD4B0F22}"/>
              </a:ext>
            </a:extLst>
          </p:cNvPr>
          <p:cNvSpPr txBox="1">
            <a:spLocks/>
          </p:cNvSpPr>
          <p:nvPr/>
        </p:nvSpPr>
        <p:spPr>
          <a:xfrm>
            <a:off x="825864" y="2832444"/>
            <a:ext cx="9163407" cy="29616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cs typeface="+mn-cs"/>
              </a:rPr>
              <a:t>Overview of ordinance changes</a:t>
            </a:r>
          </a:p>
          <a:p>
            <a:r>
              <a:rPr lang="en-US">
                <a:latin typeface="+mn-lt"/>
                <a:cs typeface="+mn-cs"/>
              </a:rPr>
              <a:t>Schedule </a:t>
            </a:r>
          </a:p>
          <a:p>
            <a:r>
              <a:rPr lang="en-US">
                <a:latin typeface="+mn-lt"/>
                <a:cs typeface="+mn-cs"/>
              </a:rPr>
              <a:t>Break for Questions</a:t>
            </a:r>
          </a:p>
          <a:p>
            <a:r>
              <a:rPr lang="en-US">
                <a:latin typeface="+mn-lt"/>
                <a:cs typeface="+mn-cs"/>
              </a:rPr>
              <a:t>Project Examples</a:t>
            </a:r>
          </a:p>
        </p:txBody>
      </p:sp>
    </p:spTree>
    <p:extLst>
      <p:ext uri="{BB962C8B-B14F-4D97-AF65-F5344CB8AC3E}">
        <p14:creationId xmlns:p14="http://schemas.microsoft.com/office/powerpoint/2010/main" val="2428264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a:xfrm>
            <a:off x="693821" y="371730"/>
            <a:ext cx="10515600" cy="1325563"/>
          </a:xfrm>
        </p:spPr>
        <p:txBody>
          <a:bodyPr/>
          <a:lstStyle/>
          <a:p>
            <a:r>
              <a:rPr lang="en-US" sz="4000" b="1" kern="100">
                <a:solidFill>
                  <a:schemeClr val="bg1"/>
                </a:solidFill>
                <a:latin typeface="Calibri" panose="020F0502020204030204" pitchFamily="34" charset="0"/>
                <a:cs typeface="Times New Roman" panose="02020603050405020304" pitchFamily="18" charset="0"/>
              </a:rPr>
              <a:t>Schedule </a:t>
            </a:r>
            <a:endParaRPr lang="en-US">
              <a:solidFill>
                <a:schemeClr val="bg1"/>
              </a:solidFill>
            </a:endParaRPr>
          </a:p>
        </p:txBody>
      </p:sp>
      <p:sp>
        <p:nvSpPr>
          <p:cNvPr id="3" name="Content Placeholder 2">
            <a:extLst>
              <a:ext uri="{FF2B5EF4-FFF2-40B4-BE49-F238E27FC236}">
                <a16:creationId xmlns:a16="http://schemas.microsoft.com/office/drawing/2014/main" id="{B7B7A35B-E7A9-35C2-4264-F9C2B795DF86}"/>
              </a:ext>
            </a:extLst>
          </p:cNvPr>
          <p:cNvSpPr>
            <a:spLocks noGrp="1"/>
          </p:cNvSpPr>
          <p:nvPr>
            <p:ph idx="1"/>
          </p:nvPr>
        </p:nvSpPr>
        <p:spPr>
          <a:xfrm>
            <a:off x="463296" y="2134932"/>
            <a:ext cx="11341608" cy="4351338"/>
          </a:xfrm>
        </p:spPr>
        <p:txBody>
          <a:bodyPr vert="horz" lIns="91440" tIns="45720" rIns="91440" bIns="45720" rtlCol="0" anchor="t">
            <a:normAutofit lnSpcReduction="10000"/>
          </a:bodyPr>
          <a:lstStyle/>
          <a:p>
            <a:r>
              <a:rPr lang="en-US">
                <a:cs typeface="Calibri"/>
              </a:rPr>
              <a:t>February - Letter to property owners, informational video available online</a:t>
            </a:r>
          </a:p>
          <a:p>
            <a:r>
              <a:rPr lang="en-US">
                <a:cs typeface="Calibri"/>
              </a:rPr>
              <a:t>March 20 – Virtual Meeting </a:t>
            </a:r>
          </a:p>
          <a:p>
            <a:r>
              <a:rPr lang="en-US">
                <a:cs typeface="Calibri"/>
              </a:rPr>
              <a:t>March/April  – Commission presentations, Development community outreach</a:t>
            </a:r>
          </a:p>
          <a:p>
            <a:r>
              <a:rPr lang="en-US">
                <a:cs typeface="Calibri"/>
              </a:rPr>
              <a:t>May – Follow up letter to property owners  </a:t>
            </a:r>
          </a:p>
          <a:p>
            <a:r>
              <a:rPr lang="en-US">
                <a:cs typeface="Calibri"/>
              </a:rPr>
              <a:t>May – Request to advertise Planning Commission/County Board</a:t>
            </a:r>
          </a:p>
          <a:p>
            <a:r>
              <a:rPr lang="en-US">
                <a:cs typeface="Calibri"/>
              </a:rPr>
              <a:t>June – County Board Consideration of Revised Ordinance </a:t>
            </a:r>
          </a:p>
          <a:p>
            <a:r>
              <a:rPr lang="en-US">
                <a:cs typeface="Calibri"/>
              </a:rPr>
              <a:t>September – Deadline for amendments to be adopted </a:t>
            </a:r>
          </a:p>
          <a:p>
            <a:r>
              <a:rPr lang="en-US">
                <a:cs typeface="Calibri"/>
              </a:rPr>
              <a:t>Fall – Information sessions for property owners </a:t>
            </a:r>
          </a:p>
          <a:p>
            <a:endParaRPr lang="en-US">
              <a:cs typeface="Calibri"/>
            </a:endParaRPr>
          </a:p>
          <a:p>
            <a:endParaRPr lang="en-US">
              <a:cs typeface="Calibri"/>
            </a:endParaRPr>
          </a:p>
        </p:txBody>
      </p:sp>
    </p:spTree>
    <p:extLst>
      <p:ext uri="{BB962C8B-B14F-4D97-AF65-F5344CB8AC3E}">
        <p14:creationId xmlns:p14="http://schemas.microsoft.com/office/powerpoint/2010/main" val="2140183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kern="100">
                <a:solidFill>
                  <a:schemeClr val="bg1"/>
                </a:solidFill>
                <a:latin typeface="Calibri" panose="020F0502020204030204" pitchFamily="34" charset="0"/>
                <a:cs typeface="Times New Roman" panose="02020603050405020304" pitchFamily="18" charset="0"/>
              </a:rPr>
              <a:t>Break for Questions </a:t>
            </a:r>
            <a:endParaRPr lang="en-US">
              <a:solidFill>
                <a:schemeClr val="bg1"/>
              </a:solidFill>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5DA0D25A-4458-F3EA-79CF-5B021251C40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2436" y="2141537"/>
            <a:ext cx="6537620" cy="4351338"/>
          </a:xfrm>
        </p:spPr>
      </p:pic>
    </p:spTree>
    <p:extLst>
      <p:ext uri="{BB962C8B-B14F-4D97-AF65-F5344CB8AC3E}">
        <p14:creationId xmlns:p14="http://schemas.microsoft.com/office/powerpoint/2010/main" val="398577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853A-6998-AA3E-E93C-277D4DB416EA}"/>
              </a:ext>
            </a:extLst>
          </p:cNvPr>
          <p:cNvSpPr>
            <a:spLocks noGrp="1"/>
          </p:cNvSpPr>
          <p:nvPr>
            <p:ph type="title"/>
          </p:nvPr>
        </p:nvSpPr>
        <p:spPr/>
        <p:txBody>
          <a:bodyPr/>
          <a:lstStyle/>
          <a:p>
            <a:r>
              <a:rPr lang="en-US">
                <a:ea typeface="Calibri Light"/>
                <a:cs typeface="Calibri Light"/>
              </a:rPr>
              <a:t>Project Examples</a:t>
            </a:r>
            <a:endParaRPr lang="en-US"/>
          </a:p>
        </p:txBody>
      </p:sp>
      <p:sp>
        <p:nvSpPr>
          <p:cNvPr id="3" name="Content Placeholder 2">
            <a:extLst>
              <a:ext uri="{FF2B5EF4-FFF2-40B4-BE49-F238E27FC236}">
                <a16:creationId xmlns:a16="http://schemas.microsoft.com/office/drawing/2014/main" id="{97C229DE-3856-04FB-9F0F-863A29865F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8970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1DD8-1A4E-F2F6-FAB5-50C1AF997C4E}"/>
              </a:ext>
            </a:extLst>
          </p:cNvPr>
          <p:cNvSpPr>
            <a:spLocks noGrp="1"/>
          </p:cNvSpPr>
          <p:nvPr>
            <p:ph type="title"/>
          </p:nvPr>
        </p:nvSpPr>
        <p:spPr>
          <a:xfrm>
            <a:off x="677333" y="94192"/>
            <a:ext cx="10515600" cy="1325563"/>
          </a:xfrm>
        </p:spPr>
        <p:txBody>
          <a:bodyPr/>
          <a:lstStyle/>
          <a:p>
            <a:r>
              <a:rPr lang="en-US"/>
              <a:t>Removal of a Dead/Dying RPA Tree</a:t>
            </a:r>
          </a:p>
        </p:txBody>
      </p:sp>
      <p:graphicFrame>
        <p:nvGraphicFramePr>
          <p:cNvPr id="4" name="Content Placeholder 3">
            <a:extLst>
              <a:ext uri="{FF2B5EF4-FFF2-40B4-BE49-F238E27FC236}">
                <a16:creationId xmlns:a16="http://schemas.microsoft.com/office/drawing/2014/main" id="{2647B650-863F-2025-8182-2B58C8A49263}"/>
              </a:ext>
            </a:extLst>
          </p:cNvPr>
          <p:cNvGraphicFramePr>
            <a:graphicFrameLocks noGrp="1"/>
          </p:cNvGraphicFramePr>
          <p:nvPr>
            <p:ph idx="1"/>
            <p:extLst>
              <p:ext uri="{D42A27DB-BD31-4B8C-83A1-F6EECF244321}">
                <p14:modId xmlns:p14="http://schemas.microsoft.com/office/powerpoint/2010/main" val="3279595996"/>
              </p:ext>
            </p:extLst>
          </p:nvPr>
        </p:nvGraphicFramePr>
        <p:xfrm>
          <a:off x="677333" y="1419755"/>
          <a:ext cx="10515600" cy="348926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83016112"/>
                    </a:ext>
                  </a:extLst>
                </a:gridCol>
                <a:gridCol w="5257800">
                  <a:extLst>
                    <a:ext uri="{9D8B030D-6E8A-4147-A177-3AD203B41FA5}">
                      <a16:colId xmlns:a16="http://schemas.microsoft.com/office/drawing/2014/main" val="931306755"/>
                    </a:ext>
                  </a:extLst>
                </a:gridCol>
              </a:tblGrid>
              <a:tr h="431568">
                <a:tc>
                  <a:txBody>
                    <a:bodyPr/>
                    <a:lstStyle/>
                    <a:p>
                      <a:r>
                        <a:rPr lang="en-US"/>
                        <a:t>Existing RPA Requirements</a:t>
                      </a:r>
                    </a:p>
                  </a:txBody>
                  <a:tcPr/>
                </a:tc>
                <a:tc>
                  <a:txBody>
                    <a:bodyPr/>
                    <a:lstStyle/>
                    <a:p>
                      <a:r>
                        <a:rPr lang="en-US"/>
                        <a:t>New Climate Change/Trees Amendments</a:t>
                      </a:r>
                    </a:p>
                  </a:txBody>
                  <a:tcPr/>
                </a:tc>
                <a:extLst>
                  <a:ext uri="{0D108BD9-81ED-4DB2-BD59-A6C34878D82A}">
                    <a16:rowId xmlns:a16="http://schemas.microsoft.com/office/drawing/2014/main" val="2135803703"/>
                  </a:ext>
                </a:extLst>
              </a:tr>
              <a:tr h="431568">
                <a:tc>
                  <a:txBody>
                    <a:bodyPr/>
                    <a:lstStyle/>
                    <a:p>
                      <a:r>
                        <a:rPr lang="en-US"/>
                        <a:t>At discretion of the property owner</a:t>
                      </a:r>
                    </a:p>
                  </a:txBody>
                  <a:tcPr/>
                </a:tc>
                <a:tc>
                  <a:txBody>
                    <a:bodyPr/>
                    <a:lstStyle/>
                    <a:p>
                      <a:r>
                        <a:rPr lang="en-US"/>
                        <a:t>At the discretion of the property owner</a:t>
                      </a:r>
                    </a:p>
                  </a:txBody>
                  <a:tcPr/>
                </a:tc>
                <a:extLst>
                  <a:ext uri="{0D108BD9-81ED-4DB2-BD59-A6C34878D82A}">
                    <a16:rowId xmlns:a16="http://schemas.microsoft.com/office/drawing/2014/main" val="1531461247"/>
                  </a:ext>
                </a:extLst>
              </a:tr>
              <a:tr h="878384">
                <a:tc>
                  <a:txBody>
                    <a:bodyPr/>
                    <a:lstStyle/>
                    <a:p>
                      <a:r>
                        <a:rPr lang="en-US"/>
                        <a:t>Tree assessment by a certified arborist to document condition and need for removal</a:t>
                      </a:r>
                    </a:p>
                  </a:txBody>
                  <a:tcPr/>
                </a:tc>
                <a:tc>
                  <a:txBody>
                    <a:bodyPr/>
                    <a:lstStyle/>
                    <a:p>
                      <a:r>
                        <a:rPr lang="en-US"/>
                        <a:t>Tree assessment by an ISA certified arborist or person accredited by the American Society of Consulting Arborists to document condition/removal need.</a:t>
                      </a:r>
                    </a:p>
                  </a:txBody>
                  <a:tcPr/>
                </a:tc>
                <a:extLst>
                  <a:ext uri="{0D108BD9-81ED-4DB2-BD59-A6C34878D82A}">
                    <a16:rowId xmlns:a16="http://schemas.microsoft.com/office/drawing/2014/main" val="1049218250"/>
                  </a:ext>
                </a:extLst>
              </a:tr>
              <a:tr h="614869">
                <a:tc>
                  <a:txBody>
                    <a:bodyPr/>
                    <a:lstStyle/>
                    <a:p>
                      <a:r>
                        <a:rPr lang="en-US"/>
                        <a:t>Review and approval by County required.</a:t>
                      </a:r>
                    </a:p>
                  </a:txBody>
                  <a:tcPr/>
                </a:tc>
                <a:tc>
                  <a:txBody>
                    <a:bodyPr/>
                    <a:lstStyle/>
                    <a:p>
                      <a:r>
                        <a:rPr lang="en-US"/>
                        <a:t>Review and written determination by County required.</a:t>
                      </a:r>
                    </a:p>
                  </a:txBody>
                  <a:tcPr/>
                </a:tc>
                <a:extLst>
                  <a:ext uri="{0D108BD9-81ED-4DB2-BD59-A6C34878D82A}">
                    <a16:rowId xmlns:a16="http://schemas.microsoft.com/office/drawing/2014/main" val="928027761"/>
                  </a:ext>
                </a:extLst>
              </a:tr>
              <a:tr h="431568">
                <a:tc>
                  <a:txBody>
                    <a:bodyPr/>
                    <a:lstStyle/>
                    <a:p>
                      <a:r>
                        <a:rPr lang="en-US"/>
                        <a:t>Replacement (1:1) may be required.</a:t>
                      </a:r>
                    </a:p>
                  </a:txBody>
                  <a:tcPr/>
                </a:tc>
                <a:tc>
                  <a:txBody>
                    <a:bodyPr/>
                    <a:lstStyle/>
                    <a:p>
                      <a:r>
                        <a:rPr lang="en-US"/>
                        <a:t>Replacement (1:1) required within 6 months.</a:t>
                      </a:r>
                    </a:p>
                  </a:txBody>
                  <a:tcPr/>
                </a:tc>
                <a:extLst>
                  <a:ext uri="{0D108BD9-81ED-4DB2-BD59-A6C34878D82A}">
                    <a16:rowId xmlns:a16="http://schemas.microsoft.com/office/drawing/2014/main" val="3528080853"/>
                  </a:ext>
                </a:extLst>
              </a:tr>
              <a:tr h="536342">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Tree removal cannot occur where pruning is sufficient.</a:t>
                      </a:r>
                    </a:p>
                    <a:p>
                      <a:endParaRPr lang="en-US"/>
                    </a:p>
                  </a:txBody>
                  <a:tcPr/>
                </a:tc>
                <a:extLst>
                  <a:ext uri="{0D108BD9-81ED-4DB2-BD59-A6C34878D82A}">
                    <a16:rowId xmlns:a16="http://schemas.microsoft.com/office/drawing/2014/main" val="4013345062"/>
                  </a:ext>
                </a:extLst>
              </a:tr>
            </a:tbl>
          </a:graphicData>
        </a:graphic>
      </p:graphicFrame>
    </p:spTree>
    <p:extLst>
      <p:ext uri="{BB962C8B-B14F-4D97-AF65-F5344CB8AC3E}">
        <p14:creationId xmlns:p14="http://schemas.microsoft.com/office/powerpoint/2010/main" val="2349353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AAA279-7EBF-3276-AD52-FD658D65390D}"/>
              </a:ext>
            </a:extLst>
          </p:cNvPr>
          <p:cNvPicPr>
            <a:picLocks noChangeAspect="1"/>
          </p:cNvPicPr>
          <p:nvPr/>
        </p:nvPicPr>
        <p:blipFill>
          <a:blip r:embed="rId3"/>
          <a:stretch>
            <a:fillRect/>
          </a:stretch>
        </p:blipFill>
        <p:spPr>
          <a:xfrm>
            <a:off x="120013" y="0"/>
            <a:ext cx="12071987" cy="685800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348905" y="128675"/>
            <a:ext cx="3860800" cy="369332"/>
          </a:xfrm>
          <a:prstGeom prst="rect">
            <a:avLst/>
          </a:prstGeom>
          <a:solidFill>
            <a:schemeClr val="bg1"/>
          </a:solidFill>
          <a:ln>
            <a:solidFill>
              <a:schemeClr val="bg1"/>
            </a:solidFill>
          </a:ln>
        </p:spPr>
        <p:txBody>
          <a:bodyPr wrap="square" rtlCol="0">
            <a:spAutoFit/>
          </a:bodyPr>
          <a:lstStyle/>
          <a:p>
            <a:r>
              <a:rPr lang="en-US"/>
              <a:t>New Addition in RPA, No Floodplain</a:t>
            </a:r>
          </a:p>
        </p:txBody>
      </p:sp>
    </p:spTree>
    <p:extLst>
      <p:ext uri="{BB962C8B-B14F-4D97-AF65-F5344CB8AC3E}">
        <p14:creationId xmlns:p14="http://schemas.microsoft.com/office/powerpoint/2010/main" val="2930910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4B8B1-EF0D-E5A9-AA8E-CA4A63BC825C}"/>
              </a:ext>
            </a:extLst>
          </p:cNvPr>
          <p:cNvPicPr>
            <a:picLocks noChangeAspect="1"/>
          </p:cNvPicPr>
          <p:nvPr/>
        </p:nvPicPr>
        <p:blipFill>
          <a:blip r:embed="rId3"/>
          <a:stretch>
            <a:fillRect/>
          </a:stretch>
        </p:blipFill>
        <p:spPr>
          <a:xfrm>
            <a:off x="233795" y="0"/>
            <a:ext cx="11724410" cy="685800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348905" y="128675"/>
            <a:ext cx="3860800" cy="369332"/>
          </a:xfrm>
          <a:prstGeom prst="rect">
            <a:avLst/>
          </a:prstGeom>
          <a:solidFill>
            <a:schemeClr val="bg1"/>
          </a:solidFill>
          <a:ln>
            <a:solidFill>
              <a:schemeClr val="bg1"/>
            </a:solidFill>
          </a:ln>
        </p:spPr>
        <p:txBody>
          <a:bodyPr wrap="square" rtlCol="0">
            <a:spAutoFit/>
          </a:bodyPr>
          <a:lstStyle/>
          <a:p>
            <a:r>
              <a:rPr lang="en-US"/>
              <a:t>New Addition in RPA, No Floodplain</a:t>
            </a:r>
          </a:p>
        </p:txBody>
      </p:sp>
    </p:spTree>
    <p:extLst>
      <p:ext uri="{BB962C8B-B14F-4D97-AF65-F5344CB8AC3E}">
        <p14:creationId xmlns:p14="http://schemas.microsoft.com/office/powerpoint/2010/main" val="1798398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FC7F9-E927-178C-2E4A-A677D3D3D865}"/>
              </a:ext>
            </a:extLst>
          </p:cNvPr>
          <p:cNvPicPr>
            <a:picLocks noChangeAspect="1"/>
          </p:cNvPicPr>
          <p:nvPr/>
        </p:nvPicPr>
        <p:blipFill>
          <a:blip r:embed="rId3"/>
          <a:stretch>
            <a:fillRect/>
          </a:stretch>
        </p:blipFill>
        <p:spPr>
          <a:xfrm>
            <a:off x="441150" y="0"/>
            <a:ext cx="11309700" cy="7146517"/>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625351" y="75512"/>
            <a:ext cx="3860800" cy="369332"/>
          </a:xfrm>
          <a:prstGeom prst="rect">
            <a:avLst/>
          </a:prstGeom>
          <a:solidFill>
            <a:schemeClr val="bg1"/>
          </a:solidFill>
          <a:ln>
            <a:solidFill>
              <a:schemeClr val="bg1"/>
            </a:solidFill>
          </a:ln>
        </p:spPr>
        <p:txBody>
          <a:bodyPr wrap="square" rtlCol="0">
            <a:spAutoFit/>
          </a:bodyPr>
          <a:lstStyle/>
          <a:p>
            <a:r>
              <a:rPr lang="en-US"/>
              <a:t>New Addition in RPA, No Floodplain</a:t>
            </a:r>
          </a:p>
        </p:txBody>
      </p:sp>
    </p:spTree>
    <p:extLst>
      <p:ext uri="{BB962C8B-B14F-4D97-AF65-F5344CB8AC3E}">
        <p14:creationId xmlns:p14="http://schemas.microsoft.com/office/powerpoint/2010/main" val="703520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1DD8-1A4E-F2F6-FAB5-50C1AF997C4E}"/>
              </a:ext>
            </a:extLst>
          </p:cNvPr>
          <p:cNvSpPr>
            <a:spLocks noGrp="1"/>
          </p:cNvSpPr>
          <p:nvPr>
            <p:ph type="title"/>
          </p:nvPr>
        </p:nvSpPr>
        <p:spPr>
          <a:xfrm>
            <a:off x="677333" y="126089"/>
            <a:ext cx="10515600" cy="1325563"/>
          </a:xfrm>
        </p:spPr>
        <p:txBody>
          <a:bodyPr/>
          <a:lstStyle/>
          <a:p>
            <a:r>
              <a:rPr lang="en-US"/>
              <a:t>New Addition in RPA, no Floodplain</a:t>
            </a:r>
          </a:p>
        </p:txBody>
      </p:sp>
      <p:graphicFrame>
        <p:nvGraphicFramePr>
          <p:cNvPr id="4" name="Content Placeholder 3">
            <a:extLst>
              <a:ext uri="{FF2B5EF4-FFF2-40B4-BE49-F238E27FC236}">
                <a16:creationId xmlns:a16="http://schemas.microsoft.com/office/drawing/2014/main" id="{2647B650-863F-2025-8182-2B58C8A49263}"/>
              </a:ext>
            </a:extLst>
          </p:cNvPr>
          <p:cNvGraphicFramePr>
            <a:graphicFrameLocks noGrp="1"/>
          </p:cNvGraphicFramePr>
          <p:nvPr>
            <p:ph idx="1"/>
            <p:extLst>
              <p:ext uri="{D42A27DB-BD31-4B8C-83A1-F6EECF244321}">
                <p14:modId xmlns:p14="http://schemas.microsoft.com/office/powerpoint/2010/main" val="944567846"/>
              </p:ext>
            </p:extLst>
          </p:nvPr>
        </p:nvGraphicFramePr>
        <p:xfrm>
          <a:off x="677333" y="1282167"/>
          <a:ext cx="10515600" cy="415861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83016112"/>
                    </a:ext>
                  </a:extLst>
                </a:gridCol>
                <a:gridCol w="5257800">
                  <a:extLst>
                    <a:ext uri="{9D8B030D-6E8A-4147-A177-3AD203B41FA5}">
                      <a16:colId xmlns:a16="http://schemas.microsoft.com/office/drawing/2014/main" val="931306755"/>
                    </a:ext>
                  </a:extLst>
                </a:gridCol>
              </a:tblGrid>
              <a:tr h="449263">
                <a:tc>
                  <a:txBody>
                    <a:bodyPr/>
                    <a:lstStyle/>
                    <a:p>
                      <a:r>
                        <a:rPr lang="en-US"/>
                        <a:t>Existing RPA Requirements</a:t>
                      </a:r>
                    </a:p>
                  </a:txBody>
                  <a:tcPr/>
                </a:tc>
                <a:tc>
                  <a:txBody>
                    <a:bodyPr/>
                    <a:lstStyle/>
                    <a:p>
                      <a:r>
                        <a:rPr lang="en-US"/>
                        <a:t>New Climate Change/Trees Amendment</a:t>
                      </a:r>
                    </a:p>
                  </a:txBody>
                  <a:tcPr/>
                </a:tc>
                <a:extLst>
                  <a:ext uri="{0D108BD9-81ED-4DB2-BD59-A6C34878D82A}">
                    <a16:rowId xmlns:a16="http://schemas.microsoft.com/office/drawing/2014/main" val="2135803703"/>
                  </a:ext>
                </a:extLst>
              </a:tr>
              <a:tr h="449263">
                <a:tc>
                  <a:txBody>
                    <a:bodyPr/>
                    <a:lstStyle/>
                    <a:p>
                      <a:r>
                        <a:rPr lang="en-US"/>
                        <a:t>Administrative Exception</a:t>
                      </a:r>
                    </a:p>
                  </a:txBody>
                  <a:tcPr/>
                </a:tc>
                <a:tc>
                  <a:txBody>
                    <a:bodyPr/>
                    <a:lstStyle/>
                    <a:p>
                      <a:r>
                        <a:rPr lang="en-US"/>
                        <a:t>Administrative Exception</a:t>
                      </a:r>
                    </a:p>
                  </a:txBody>
                  <a:tcPr/>
                </a:tc>
                <a:extLst>
                  <a:ext uri="{0D108BD9-81ED-4DB2-BD59-A6C34878D82A}">
                    <a16:rowId xmlns:a16="http://schemas.microsoft.com/office/drawing/2014/main" val="1531461247"/>
                  </a:ext>
                </a:extLst>
              </a:tr>
              <a:tr h="449263">
                <a:tc>
                  <a:txBody>
                    <a:bodyPr/>
                    <a:lstStyle/>
                    <a:p>
                      <a:r>
                        <a:rPr lang="en-US"/>
                        <a:t>Plat, WQIA + Exception Request</a:t>
                      </a:r>
                    </a:p>
                  </a:txBody>
                  <a:tcPr/>
                </a:tc>
                <a:tc>
                  <a:txBody>
                    <a:bodyPr/>
                    <a:lstStyle/>
                    <a:p>
                      <a:r>
                        <a:rPr lang="en-US"/>
                        <a:t>Plat, WQIA +Exception Request</a:t>
                      </a:r>
                    </a:p>
                  </a:txBody>
                  <a:tcPr/>
                </a:tc>
                <a:extLst>
                  <a:ext uri="{0D108BD9-81ED-4DB2-BD59-A6C34878D82A}">
                    <a16:rowId xmlns:a16="http://schemas.microsoft.com/office/drawing/2014/main" val="3787743557"/>
                  </a:ext>
                </a:extLst>
              </a:tr>
              <a:tr h="449263">
                <a:tc>
                  <a:txBody>
                    <a:bodyPr/>
                    <a:lstStyle/>
                    <a:p>
                      <a:endParaRPr lang="en-US"/>
                    </a:p>
                  </a:txBody>
                  <a:tcPr/>
                </a:tc>
                <a:tc>
                  <a:txBody>
                    <a:bodyPr/>
                    <a:lstStyle/>
                    <a:p>
                      <a:r>
                        <a:rPr lang="en-US"/>
                        <a:t>Buffer restoration = 2x new RPA impervious footprint + 1x any additional RPA disturbance</a:t>
                      </a:r>
                    </a:p>
                    <a:p>
                      <a:endParaRPr lang="en-US"/>
                    </a:p>
                    <a:p>
                      <a:r>
                        <a:rPr lang="en-US"/>
                        <a:t>Due to lack of space would likely require this as enhancement of existing forested area</a:t>
                      </a:r>
                    </a:p>
                  </a:txBody>
                  <a:tcPr/>
                </a:tc>
                <a:extLst>
                  <a:ext uri="{0D108BD9-81ED-4DB2-BD59-A6C34878D82A}">
                    <a16:rowId xmlns:a16="http://schemas.microsoft.com/office/drawing/2014/main" val="3528080853"/>
                  </a:ext>
                </a:extLst>
              </a:tr>
              <a:tr h="449263">
                <a:tc>
                  <a:txBody>
                    <a:bodyPr/>
                    <a:lstStyle/>
                    <a:p>
                      <a:r>
                        <a:rPr lang="en-US"/>
                        <a:t>Invasive Plant Management</a:t>
                      </a:r>
                    </a:p>
                  </a:txBody>
                  <a:tcPr/>
                </a:tc>
                <a:tc>
                  <a:txBody>
                    <a:bodyPr/>
                    <a:lstStyle/>
                    <a:p>
                      <a:r>
                        <a:rPr lang="en-US"/>
                        <a:t>Invasive Plant Management</a:t>
                      </a:r>
                    </a:p>
                  </a:txBody>
                  <a:tcPr/>
                </a:tc>
                <a:extLst>
                  <a:ext uri="{0D108BD9-81ED-4DB2-BD59-A6C34878D82A}">
                    <a16:rowId xmlns:a16="http://schemas.microsoft.com/office/drawing/2014/main" val="2308762730"/>
                  </a:ext>
                </a:extLst>
              </a:tr>
              <a:tr h="449263">
                <a:tc>
                  <a:txBody>
                    <a:bodyPr/>
                    <a:lstStyle/>
                    <a:p>
                      <a:endParaRPr lang="en-US"/>
                    </a:p>
                  </a:txBody>
                  <a:tcPr/>
                </a:tc>
                <a:tc>
                  <a:txBody>
                    <a:bodyPr/>
                    <a:lstStyle/>
                    <a:p>
                      <a:endParaRPr lang="en-US"/>
                    </a:p>
                  </a:txBody>
                  <a:tcPr/>
                </a:tc>
                <a:extLst>
                  <a:ext uri="{0D108BD9-81ED-4DB2-BD59-A6C34878D82A}">
                    <a16:rowId xmlns:a16="http://schemas.microsoft.com/office/drawing/2014/main" val="972855066"/>
                  </a:ext>
                </a:extLst>
              </a:tr>
              <a:tr h="449263">
                <a:tc>
                  <a:txBody>
                    <a:bodyPr/>
                    <a:lstStyle/>
                    <a:p>
                      <a:endParaRPr lang="en-US"/>
                    </a:p>
                  </a:txBody>
                  <a:tcPr/>
                </a:tc>
                <a:tc>
                  <a:txBody>
                    <a:bodyPr/>
                    <a:lstStyle/>
                    <a:p>
                      <a:endParaRPr lang="en-US"/>
                    </a:p>
                  </a:txBody>
                  <a:tcPr/>
                </a:tc>
                <a:extLst>
                  <a:ext uri="{0D108BD9-81ED-4DB2-BD59-A6C34878D82A}">
                    <a16:rowId xmlns:a16="http://schemas.microsoft.com/office/drawing/2014/main" val="2347815077"/>
                  </a:ext>
                </a:extLst>
              </a:tr>
            </a:tbl>
          </a:graphicData>
        </a:graphic>
      </p:graphicFrame>
    </p:spTree>
    <p:extLst>
      <p:ext uri="{BB962C8B-B14F-4D97-AF65-F5344CB8AC3E}">
        <p14:creationId xmlns:p14="http://schemas.microsoft.com/office/powerpoint/2010/main" val="1557007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703B9-FF15-FDA4-48CA-F294C69932A3}"/>
              </a:ext>
            </a:extLst>
          </p:cNvPr>
          <p:cNvPicPr>
            <a:picLocks noChangeAspect="1"/>
          </p:cNvPicPr>
          <p:nvPr/>
        </p:nvPicPr>
        <p:blipFill>
          <a:blip r:embed="rId3"/>
          <a:stretch>
            <a:fillRect/>
          </a:stretch>
        </p:blipFill>
        <p:spPr>
          <a:xfrm>
            <a:off x="945243" y="-379989"/>
            <a:ext cx="10301513" cy="777240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1082552" y="203102"/>
            <a:ext cx="4169932" cy="369332"/>
          </a:xfrm>
          <a:prstGeom prst="rect">
            <a:avLst/>
          </a:prstGeom>
          <a:solidFill>
            <a:schemeClr val="bg1"/>
          </a:solidFill>
          <a:ln>
            <a:solidFill>
              <a:schemeClr val="bg1"/>
            </a:solidFill>
          </a:ln>
        </p:spPr>
        <p:txBody>
          <a:bodyPr wrap="square" rtlCol="0">
            <a:spAutoFit/>
          </a:bodyPr>
          <a:lstStyle/>
          <a:p>
            <a:r>
              <a:rPr lang="en-US"/>
              <a:t>New Addition in RPA &amp; 100 Yr Floodplain</a:t>
            </a:r>
          </a:p>
        </p:txBody>
      </p:sp>
    </p:spTree>
    <p:extLst>
      <p:ext uri="{BB962C8B-B14F-4D97-AF65-F5344CB8AC3E}">
        <p14:creationId xmlns:p14="http://schemas.microsoft.com/office/powerpoint/2010/main" val="1781269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20F6B-10BC-69A8-A916-A85E3CD271B5}"/>
              </a:ext>
            </a:extLst>
          </p:cNvPr>
          <p:cNvPicPr>
            <a:picLocks noChangeAspect="1"/>
          </p:cNvPicPr>
          <p:nvPr/>
        </p:nvPicPr>
        <p:blipFill>
          <a:blip r:embed="rId3"/>
          <a:stretch>
            <a:fillRect/>
          </a:stretch>
        </p:blipFill>
        <p:spPr>
          <a:xfrm>
            <a:off x="1082552" y="0"/>
            <a:ext cx="9876531" cy="685800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1232917" y="149940"/>
            <a:ext cx="4169932" cy="369332"/>
          </a:xfrm>
          <a:prstGeom prst="rect">
            <a:avLst/>
          </a:prstGeom>
          <a:solidFill>
            <a:schemeClr val="bg1"/>
          </a:solidFill>
          <a:ln>
            <a:solidFill>
              <a:schemeClr val="bg1"/>
            </a:solidFill>
          </a:ln>
        </p:spPr>
        <p:txBody>
          <a:bodyPr wrap="square" rtlCol="0">
            <a:spAutoFit/>
          </a:bodyPr>
          <a:lstStyle/>
          <a:p>
            <a:r>
              <a:rPr lang="en-US"/>
              <a:t>New Addition in RPA &amp; 100 Yr Floodplain</a:t>
            </a:r>
          </a:p>
        </p:txBody>
      </p:sp>
    </p:spTree>
    <p:extLst>
      <p:ext uri="{BB962C8B-B14F-4D97-AF65-F5344CB8AC3E}">
        <p14:creationId xmlns:p14="http://schemas.microsoft.com/office/powerpoint/2010/main" val="118203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FBCEF-3907-66DD-B894-F88544C999CA}"/>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84A21-00C0-4F28-93F5-9B3678AFDD6B}"/>
              </a:ext>
            </a:extLst>
          </p:cNvPr>
          <p:cNvSpPr>
            <a:spLocks noGrp="1"/>
          </p:cNvSpPr>
          <p:nvPr>
            <p:ph type="title"/>
          </p:nvPr>
        </p:nvSpPr>
        <p:spPr>
          <a:xfrm>
            <a:off x="948957" y="169870"/>
            <a:ext cx="10306520" cy="1325563"/>
          </a:xfrm>
        </p:spPr>
        <p:txBody>
          <a:bodyPr vert="horz" lIns="91440" tIns="45720" rIns="91440" bIns="45720" rtlCol="0" anchor="ctr">
            <a:normAutofit fontScale="90000"/>
          </a:bodyPr>
          <a:lstStyle/>
          <a:p>
            <a:r>
              <a:rPr lang="en-US" sz="4000">
                <a:solidFill>
                  <a:srgbClr val="FFFFFF"/>
                </a:solidFill>
              </a:rPr>
              <a:t>Chesapeake Bay Ordinance: Resource</a:t>
            </a:r>
            <a:r>
              <a:rPr lang="en-US" sz="4000" kern="1200">
                <a:solidFill>
                  <a:srgbClr val="FFFFFF"/>
                </a:solidFill>
                <a:latin typeface="+mj-lt"/>
                <a:ea typeface="+mj-ea"/>
                <a:cs typeface="+mj-cs"/>
              </a:rPr>
              <a:t> Protection Areas </a:t>
            </a:r>
            <a:r>
              <a:rPr lang="en-US" sz="4000">
                <a:solidFill>
                  <a:srgbClr val="FFFFFF"/>
                </a:solidFill>
              </a:rPr>
              <a:t>(RPAs) and</a:t>
            </a:r>
            <a:r>
              <a:rPr lang="en-US" sz="4000" kern="1200">
                <a:solidFill>
                  <a:srgbClr val="FFFFFF"/>
                </a:solidFill>
                <a:latin typeface="+mj-lt"/>
                <a:ea typeface="+mj-ea"/>
                <a:cs typeface="+mj-cs"/>
              </a:rPr>
              <a:t> Resource Management Areas</a:t>
            </a:r>
            <a:r>
              <a:rPr lang="en-US" sz="4000">
                <a:solidFill>
                  <a:srgbClr val="FFFFFF"/>
                </a:solidFill>
              </a:rPr>
              <a:t> (RMAs)</a:t>
            </a:r>
            <a:endParaRPr lang="en-US" sz="4000" kern="1200">
              <a:solidFill>
                <a:srgbClr val="FFFFFF"/>
              </a:solidFill>
              <a:latin typeface="+mj-lt"/>
              <a:ea typeface="+mj-ea"/>
              <a:cs typeface="+mj-cs"/>
            </a:endParaRPr>
          </a:p>
        </p:txBody>
      </p:sp>
      <p:pic>
        <p:nvPicPr>
          <p:cNvPr id="3" name="Picture 4" descr="Diagram&#10;&#10;Description automatically generated">
            <a:extLst>
              <a:ext uri="{FF2B5EF4-FFF2-40B4-BE49-F238E27FC236}">
                <a16:creationId xmlns:a16="http://schemas.microsoft.com/office/drawing/2014/main" id="{16BA2994-7209-4C92-B93F-A6CC3D856CC2}"/>
              </a:ext>
            </a:extLst>
          </p:cNvPr>
          <p:cNvPicPr>
            <a:picLocks noChangeAspect="1"/>
          </p:cNvPicPr>
          <p:nvPr/>
        </p:nvPicPr>
        <p:blipFill>
          <a:blip r:embed="rId3"/>
          <a:stretch>
            <a:fillRect/>
          </a:stretch>
        </p:blipFill>
        <p:spPr>
          <a:xfrm>
            <a:off x="3634847" y="2933110"/>
            <a:ext cx="8557153" cy="3765146"/>
          </a:xfrm>
          <a:prstGeom prst="rect">
            <a:avLst/>
          </a:prstGeom>
        </p:spPr>
      </p:pic>
      <p:sp>
        <p:nvSpPr>
          <p:cNvPr id="12" name="Content Placeholder 2">
            <a:extLst>
              <a:ext uri="{FF2B5EF4-FFF2-40B4-BE49-F238E27FC236}">
                <a16:creationId xmlns:a16="http://schemas.microsoft.com/office/drawing/2014/main" id="{74A714BA-C0E1-4B58-B660-E78FDD4B0F22}"/>
              </a:ext>
            </a:extLst>
          </p:cNvPr>
          <p:cNvSpPr txBox="1">
            <a:spLocks/>
          </p:cNvSpPr>
          <p:nvPr/>
        </p:nvSpPr>
        <p:spPr>
          <a:xfrm>
            <a:off x="949679" y="2609161"/>
            <a:ext cx="5784740" cy="33665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cs typeface="+mn-cs"/>
              </a:rPr>
              <a:t>Resource Protection Areas protect stream buffers and other sensitive areas.</a:t>
            </a:r>
            <a:endParaRPr lang="en-US"/>
          </a:p>
          <a:p>
            <a:r>
              <a:rPr lang="en-US">
                <a:latin typeface="+mn-lt"/>
                <a:cs typeface="+mn-cs"/>
              </a:rPr>
              <a:t>Resource Management Areas cover remaining land area to provide  </a:t>
            </a:r>
            <a:br>
              <a:rPr lang="en-US">
                <a:latin typeface="+mn-lt"/>
                <a:cs typeface="+mn-cs"/>
              </a:rPr>
            </a:br>
            <a:r>
              <a:rPr lang="en-US">
                <a:latin typeface="+mn-lt"/>
                <a:cs typeface="+mn-cs"/>
              </a:rPr>
              <a:t>additional protections. </a:t>
            </a:r>
            <a:endParaRPr lang="en-US">
              <a:latin typeface="+mn-lt"/>
              <a:cs typeface="Calibri"/>
            </a:endParaRPr>
          </a:p>
        </p:txBody>
      </p:sp>
      <p:sp>
        <p:nvSpPr>
          <p:cNvPr id="6" name="TextBox 5">
            <a:extLst>
              <a:ext uri="{FF2B5EF4-FFF2-40B4-BE49-F238E27FC236}">
                <a16:creationId xmlns:a16="http://schemas.microsoft.com/office/drawing/2014/main" id="{2C06796E-3E34-8A96-AAF9-92B5FE7B6F86}"/>
              </a:ext>
            </a:extLst>
          </p:cNvPr>
          <p:cNvSpPr txBox="1"/>
          <p:nvPr/>
        </p:nvSpPr>
        <p:spPr>
          <a:xfrm>
            <a:off x="947174" y="1995948"/>
            <a:ext cx="10109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The ordinance defines two types of areas:</a:t>
            </a:r>
            <a:endParaRPr lang="en-US" sz="2800">
              <a:cs typeface="Calibri"/>
            </a:endParaRPr>
          </a:p>
        </p:txBody>
      </p:sp>
    </p:spTree>
    <p:extLst>
      <p:ext uri="{BB962C8B-B14F-4D97-AF65-F5344CB8AC3E}">
        <p14:creationId xmlns:p14="http://schemas.microsoft.com/office/powerpoint/2010/main" val="1444557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371363-78B6-0F36-A00C-44F7E4B70DBB}"/>
              </a:ext>
            </a:extLst>
          </p:cNvPr>
          <p:cNvPicPr>
            <a:picLocks noChangeAspect="1"/>
          </p:cNvPicPr>
          <p:nvPr/>
        </p:nvPicPr>
        <p:blipFill>
          <a:blip r:embed="rId3"/>
          <a:stretch>
            <a:fillRect/>
          </a:stretch>
        </p:blipFill>
        <p:spPr>
          <a:xfrm>
            <a:off x="1082552" y="0"/>
            <a:ext cx="10058400" cy="685800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1284570" y="118042"/>
            <a:ext cx="4169932" cy="369332"/>
          </a:xfrm>
          <a:prstGeom prst="rect">
            <a:avLst/>
          </a:prstGeom>
          <a:solidFill>
            <a:schemeClr val="bg1"/>
          </a:solidFill>
          <a:ln>
            <a:solidFill>
              <a:schemeClr val="bg1"/>
            </a:solidFill>
          </a:ln>
        </p:spPr>
        <p:txBody>
          <a:bodyPr wrap="square" rtlCol="0">
            <a:spAutoFit/>
          </a:bodyPr>
          <a:lstStyle/>
          <a:p>
            <a:r>
              <a:rPr lang="en-US"/>
              <a:t>New Addition in RPA &amp; 100 Yr Floodplain</a:t>
            </a:r>
          </a:p>
        </p:txBody>
      </p:sp>
    </p:spTree>
    <p:extLst>
      <p:ext uri="{BB962C8B-B14F-4D97-AF65-F5344CB8AC3E}">
        <p14:creationId xmlns:p14="http://schemas.microsoft.com/office/powerpoint/2010/main" val="478645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979A56-B386-FB16-9F39-BCDA9EAB5DFC}"/>
              </a:ext>
            </a:extLst>
          </p:cNvPr>
          <p:cNvPicPr>
            <a:picLocks noChangeAspect="1"/>
          </p:cNvPicPr>
          <p:nvPr/>
        </p:nvPicPr>
        <p:blipFill>
          <a:blip r:embed="rId3"/>
          <a:stretch>
            <a:fillRect/>
          </a:stretch>
        </p:blipFill>
        <p:spPr>
          <a:xfrm>
            <a:off x="1724025" y="276225"/>
            <a:ext cx="8743950" cy="630555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519026" y="276225"/>
            <a:ext cx="4169932" cy="369332"/>
          </a:xfrm>
          <a:prstGeom prst="rect">
            <a:avLst/>
          </a:prstGeom>
          <a:solidFill>
            <a:schemeClr val="bg1"/>
          </a:solidFill>
          <a:ln>
            <a:solidFill>
              <a:schemeClr val="bg1"/>
            </a:solidFill>
          </a:ln>
        </p:spPr>
        <p:txBody>
          <a:bodyPr wrap="square" rtlCol="0">
            <a:spAutoFit/>
          </a:bodyPr>
          <a:lstStyle/>
          <a:p>
            <a:r>
              <a:rPr lang="en-US"/>
              <a:t>New Addition in RPA &amp; 100 Yr Floodplain</a:t>
            </a:r>
          </a:p>
        </p:txBody>
      </p:sp>
      <p:sp>
        <p:nvSpPr>
          <p:cNvPr id="2" name="Freeform: Shape 1">
            <a:extLst>
              <a:ext uri="{FF2B5EF4-FFF2-40B4-BE49-F238E27FC236}">
                <a16:creationId xmlns:a16="http://schemas.microsoft.com/office/drawing/2014/main" id="{7A7BC048-6C77-2D50-ABEE-B2581D3B0299}"/>
              </a:ext>
            </a:extLst>
          </p:cNvPr>
          <p:cNvSpPr/>
          <p:nvPr/>
        </p:nvSpPr>
        <p:spPr>
          <a:xfrm>
            <a:off x="1679944" y="903767"/>
            <a:ext cx="4646428" cy="5465135"/>
          </a:xfrm>
          <a:custGeom>
            <a:avLst/>
            <a:gdLst>
              <a:gd name="connsiteX0" fmla="*/ 0 w 4646428"/>
              <a:gd name="connsiteY0" fmla="*/ 2477386 h 5465135"/>
              <a:gd name="connsiteX1" fmla="*/ 2445489 w 4646428"/>
              <a:gd name="connsiteY1" fmla="*/ 85061 h 5465135"/>
              <a:gd name="connsiteX2" fmla="*/ 2668772 w 4646428"/>
              <a:gd name="connsiteY2" fmla="*/ 0 h 5465135"/>
              <a:gd name="connsiteX3" fmla="*/ 4210493 w 4646428"/>
              <a:gd name="connsiteY3" fmla="*/ 3827721 h 5465135"/>
              <a:gd name="connsiteX4" fmla="*/ 4646428 w 4646428"/>
              <a:gd name="connsiteY4" fmla="*/ 5465135 h 546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428" h="5465135">
                <a:moveTo>
                  <a:pt x="0" y="2477386"/>
                </a:moveTo>
                <a:lnTo>
                  <a:pt x="2445489" y="85061"/>
                </a:lnTo>
                <a:lnTo>
                  <a:pt x="2668772" y="0"/>
                </a:lnTo>
                <a:lnTo>
                  <a:pt x="4210493" y="3827721"/>
                </a:lnTo>
                <a:lnTo>
                  <a:pt x="4646428" y="5465135"/>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53EE62E-B5D4-3767-586E-89B6C18054CF}"/>
              </a:ext>
            </a:extLst>
          </p:cNvPr>
          <p:cNvSpPr/>
          <p:nvPr/>
        </p:nvSpPr>
        <p:spPr>
          <a:xfrm>
            <a:off x="1775637" y="2573079"/>
            <a:ext cx="6953693" cy="3232298"/>
          </a:xfrm>
          <a:custGeom>
            <a:avLst/>
            <a:gdLst>
              <a:gd name="connsiteX0" fmla="*/ 0 w 6953693"/>
              <a:gd name="connsiteY0" fmla="*/ 2849526 h 3232298"/>
              <a:gd name="connsiteX1" fmla="*/ 255182 w 6953693"/>
              <a:gd name="connsiteY1" fmla="*/ 2519916 h 3232298"/>
              <a:gd name="connsiteX2" fmla="*/ 606056 w 6953693"/>
              <a:gd name="connsiteY2" fmla="*/ 2030819 h 3232298"/>
              <a:gd name="connsiteX3" fmla="*/ 797442 w 6953693"/>
              <a:gd name="connsiteY3" fmla="*/ 1552354 h 3232298"/>
              <a:gd name="connsiteX4" fmla="*/ 925033 w 6953693"/>
              <a:gd name="connsiteY4" fmla="*/ 1424763 h 3232298"/>
              <a:gd name="connsiteX5" fmla="*/ 1116419 w 6953693"/>
              <a:gd name="connsiteY5" fmla="*/ 1254642 h 3232298"/>
              <a:gd name="connsiteX6" fmla="*/ 1467293 w 6953693"/>
              <a:gd name="connsiteY6" fmla="*/ 1222744 h 3232298"/>
              <a:gd name="connsiteX7" fmla="*/ 1743740 w 6953693"/>
              <a:gd name="connsiteY7" fmla="*/ 1222744 h 3232298"/>
              <a:gd name="connsiteX8" fmla="*/ 2041451 w 6953693"/>
              <a:gd name="connsiteY8" fmla="*/ 1095154 h 3232298"/>
              <a:gd name="connsiteX9" fmla="*/ 2243470 w 6953693"/>
              <a:gd name="connsiteY9" fmla="*/ 988828 h 3232298"/>
              <a:gd name="connsiteX10" fmla="*/ 2456121 w 6953693"/>
              <a:gd name="connsiteY10" fmla="*/ 754912 h 3232298"/>
              <a:gd name="connsiteX11" fmla="*/ 2721935 w 6953693"/>
              <a:gd name="connsiteY11" fmla="*/ 574158 h 3232298"/>
              <a:gd name="connsiteX12" fmla="*/ 3115340 w 6953693"/>
              <a:gd name="connsiteY12" fmla="*/ 329609 h 3232298"/>
              <a:gd name="connsiteX13" fmla="*/ 3476847 w 6953693"/>
              <a:gd name="connsiteY13" fmla="*/ 53163 h 3232298"/>
              <a:gd name="connsiteX14" fmla="*/ 3508744 w 6953693"/>
              <a:gd name="connsiteY14" fmla="*/ 21265 h 3232298"/>
              <a:gd name="connsiteX15" fmla="*/ 5741582 w 6953693"/>
              <a:gd name="connsiteY15" fmla="*/ 0 h 3232298"/>
              <a:gd name="connsiteX16" fmla="*/ 5879805 w 6953693"/>
              <a:gd name="connsiteY16" fmla="*/ 223284 h 3232298"/>
              <a:gd name="connsiteX17" fmla="*/ 5943600 w 6953693"/>
              <a:gd name="connsiteY17" fmla="*/ 701749 h 3232298"/>
              <a:gd name="connsiteX18" fmla="*/ 5943600 w 6953693"/>
              <a:gd name="connsiteY18" fmla="*/ 1786270 h 3232298"/>
              <a:gd name="connsiteX19" fmla="*/ 5975498 w 6953693"/>
              <a:gd name="connsiteY19" fmla="*/ 2328530 h 3232298"/>
              <a:gd name="connsiteX20" fmla="*/ 6028661 w 6953693"/>
              <a:gd name="connsiteY20" fmla="*/ 2530549 h 3232298"/>
              <a:gd name="connsiteX21" fmla="*/ 6347637 w 6953693"/>
              <a:gd name="connsiteY21" fmla="*/ 2668772 h 3232298"/>
              <a:gd name="connsiteX22" fmla="*/ 6645349 w 6953693"/>
              <a:gd name="connsiteY22" fmla="*/ 2902688 h 3232298"/>
              <a:gd name="connsiteX23" fmla="*/ 6847368 w 6953693"/>
              <a:gd name="connsiteY23" fmla="*/ 3040912 h 3232298"/>
              <a:gd name="connsiteX24" fmla="*/ 6953693 w 6953693"/>
              <a:gd name="connsiteY24" fmla="*/ 3232298 h 3232298"/>
              <a:gd name="connsiteX25" fmla="*/ 6953693 w 6953693"/>
              <a:gd name="connsiteY25" fmla="*/ 3232298 h 323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693" h="3232298">
                <a:moveTo>
                  <a:pt x="0" y="2849526"/>
                </a:moveTo>
                <a:lnTo>
                  <a:pt x="255182" y="2519916"/>
                </a:lnTo>
                <a:lnTo>
                  <a:pt x="606056" y="2030819"/>
                </a:lnTo>
                <a:lnTo>
                  <a:pt x="797442" y="1552354"/>
                </a:lnTo>
                <a:lnTo>
                  <a:pt x="925033" y="1424763"/>
                </a:lnTo>
                <a:lnTo>
                  <a:pt x="1116419" y="1254642"/>
                </a:lnTo>
                <a:lnTo>
                  <a:pt x="1467293" y="1222744"/>
                </a:lnTo>
                <a:lnTo>
                  <a:pt x="1743740" y="1222744"/>
                </a:lnTo>
                <a:lnTo>
                  <a:pt x="2041451" y="1095154"/>
                </a:lnTo>
                <a:lnTo>
                  <a:pt x="2243470" y="988828"/>
                </a:lnTo>
                <a:lnTo>
                  <a:pt x="2456121" y="754912"/>
                </a:lnTo>
                <a:lnTo>
                  <a:pt x="2721935" y="574158"/>
                </a:lnTo>
                <a:lnTo>
                  <a:pt x="3115340" y="329609"/>
                </a:lnTo>
                <a:lnTo>
                  <a:pt x="3476847" y="53163"/>
                </a:lnTo>
                <a:lnTo>
                  <a:pt x="3508744" y="21265"/>
                </a:lnTo>
                <a:lnTo>
                  <a:pt x="5741582" y="0"/>
                </a:lnTo>
                <a:lnTo>
                  <a:pt x="5879805" y="223284"/>
                </a:lnTo>
                <a:lnTo>
                  <a:pt x="5943600" y="701749"/>
                </a:lnTo>
                <a:lnTo>
                  <a:pt x="5943600" y="1786270"/>
                </a:lnTo>
                <a:lnTo>
                  <a:pt x="5975498" y="2328530"/>
                </a:lnTo>
                <a:lnTo>
                  <a:pt x="6028661" y="2530549"/>
                </a:lnTo>
                <a:lnTo>
                  <a:pt x="6347637" y="2668772"/>
                </a:lnTo>
                <a:lnTo>
                  <a:pt x="6645349" y="2902688"/>
                </a:lnTo>
                <a:lnTo>
                  <a:pt x="6847368" y="3040912"/>
                </a:lnTo>
                <a:lnTo>
                  <a:pt x="6953693" y="3232298"/>
                </a:lnTo>
                <a:lnTo>
                  <a:pt x="6953693" y="3232298"/>
                </a:lnTo>
              </a:path>
            </a:pathLst>
          </a:custGeom>
          <a:noFill/>
          <a:ln>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CB1092D-0958-05BA-0A6D-A37104296BC1}"/>
              </a:ext>
            </a:extLst>
          </p:cNvPr>
          <p:cNvCxnSpPr>
            <a:cxnSpLocks/>
            <a:endCxn id="4" idx="8"/>
          </p:cNvCxnSpPr>
          <p:nvPr/>
        </p:nvCxnSpPr>
        <p:spPr>
          <a:xfrm>
            <a:off x="3444949" y="3306726"/>
            <a:ext cx="372139" cy="361507"/>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035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1DD8-1A4E-F2F6-FAB5-50C1AF997C4E}"/>
              </a:ext>
            </a:extLst>
          </p:cNvPr>
          <p:cNvSpPr>
            <a:spLocks noGrp="1"/>
          </p:cNvSpPr>
          <p:nvPr>
            <p:ph type="title"/>
          </p:nvPr>
        </p:nvSpPr>
        <p:spPr>
          <a:xfrm>
            <a:off x="677333" y="94192"/>
            <a:ext cx="10515600" cy="1325563"/>
          </a:xfrm>
        </p:spPr>
        <p:txBody>
          <a:bodyPr/>
          <a:lstStyle/>
          <a:p>
            <a:r>
              <a:rPr lang="en-US"/>
              <a:t>New Addition in RPA &amp; Floodplain</a:t>
            </a:r>
          </a:p>
        </p:txBody>
      </p:sp>
      <p:graphicFrame>
        <p:nvGraphicFramePr>
          <p:cNvPr id="4" name="Content Placeholder 3">
            <a:extLst>
              <a:ext uri="{FF2B5EF4-FFF2-40B4-BE49-F238E27FC236}">
                <a16:creationId xmlns:a16="http://schemas.microsoft.com/office/drawing/2014/main" id="{2647B650-863F-2025-8182-2B58C8A49263}"/>
              </a:ext>
            </a:extLst>
          </p:cNvPr>
          <p:cNvGraphicFramePr>
            <a:graphicFrameLocks noGrp="1"/>
          </p:cNvGraphicFramePr>
          <p:nvPr>
            <p:ph idx="1"/>
            <p:extLst>
              <p:ext uri="{D42A27DB-BD31-4B8C-83A1-F6EECF244321}">
                <p14:modId xmlns:p14="http://schemas.microsoft.com/office/powerpoint/2010/main" val="566664344"/>
              </p:ext>
            </p:extLst>
          </p:nvPr>
        </p:nvGraphicFramePr>
        <p:xfrm>
          <a:off x="677333" y="1282167"/>
          <a:ext cx="10515600" cy="469932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83016112"/>
                    </a:ext>
                  </a:extLst>
                </a:gridCol>
                <a:gridCol w="5257800">
                  <a:extLst>
                    <a:ext uri="{9D8B030D-6E8A-4147-A177-3AD203B41FA5}">
                      <a16:colId xmlns:a16="http://schemas.microsoft.com/office/drawing/2014/main" val="931306755"/>
                    </a:ext>
                  </a:extLst>
                </a:gridCol>
              </a:tblGrid>
              <a:tr h="449263">
                <a:tc>
                  <a:txBody>
                    <a:bodyPr/>
                    <a:lstStyle/>
                    <a:p>
                      <a:r>
                        <a:rPr lang="en-US"/>
                        <a:t>Existing RPA Requirements</a:t>
                      </a:r>
                    </a:p>
                  </a:txBody>
                  <a:tcPr/>
                </a:tc>
                <a:tc>
                  <a:txBody>
                    <a:bodyPr/>
                    <a:lstStyle/>
                    <a:p>
                      <a:r>
                        <a:rPr lang="en-US"/>
                        <a:t>New Climate Change/Trees Amendment</a:t>
                      </a:r>
                    </a:p>
                  </a:txBody>
                  <a:tcPr/>
                </a:tc>
                <a:extLst>
                  <a:ext uri="{0D108BD9-81ED-4DB2-BD59-A6C34878D82A}">
                    <a16:rowId xmlns:a16="http://schemas.microsoft.com/office/drawing/2014/main" val="2135803703"/>
                  </a:ext>
                </a:extLst>
              </a:tr>
              <a:tr h="449263">
                <a:tc>
                  <a:txBody>
                    <a:bodyPr/>
                    <a:lstStyle/>
                    <a:p>
                      <a:r>
                        <a:rPr lang="en-US"/>
                        <a:t>Administrative Exception</a:t>
                      </a:r>
                    </a:p>
                  </a:txBody>
                  <a:tcPr/>
                </a:tc>
                <a:tc>
                  <a:txBody>
                    <a:bodyPr/>
                    <a:lstStyle/>
                    <a:p>
                      <a:r>
                        <a:rPr lang="en-US"/>
                        <a:t>Administrative Exception</a:t>
                      </a:r>
                    </a:p>
                  </a:txBody>
                  <a:tcPr/>
                </a:tc>
                <a:extLst>
                  <a:ext uri="{0D108BD9-81ED-4DB2-BD59-A6C34878D82A}">
                    <a16:rowId xmlns:a16="http://schemas.microsoft.com/office/drawing/2014/main" val="1531461247"/>
                  </a:ext>
                </a:extLst>
              </a:tr>
              <a:tr h="449263">
                <a:tc>
                  <a:txBody>
                    <a:bodyPr/>
                    <a:lstStyle/>
                    <a:p>
                      <a:r>
                        <a:rPr lang="en-US"/>
                        <a:t>Plan, WQIA + Exception Request</a:t>
                      </a:r>
                    </a:p>
                  </a:txBody>
                  <a:tcPr/>
                </a:tc>
                <a:tc>
                  <a:txBody>
                    <a:bodyPr/>
                    <a:lstStyle/>
                    <a:p>
                      <a:r>
                        <a:rPr lang="en-US"/>
                        <a:t>Plan, WQIA +Exception Request</a:t>
                      </a:r>
                    </a:p>
                  </a:txBody>
                  <a:tcPr/>
                </a:tc>
                <a:extLst>
                  <a:ext uri="{0D108BD9-81ED-4DB2-BD59-A6C34878D82A}">
                    <a16:rowId xmlns:a16="http://schemas.microsoft.com/office/drawing/2014/main" val="3787743557"/>
                  </a:ext>
                </a:extLst>
              </a:tr>
              <a:tr h="449263">
                <a:tc>
                  <a:txBody>
                    <a:bodyPr/>
                    <a:lstStyle/>
                    <a:p>
                      <a:endParaRPr lang="en-US"/>
                    </a:p>
                  </a:txBody>
                  <a:tcPr/>
                </a:tc>
                <a:tc>
                  <a:txBody>
                    <a:bodyPr/>
                    <a:lstStyle/>
                    <a:p>
                      <a:r>
                        <a:rPr lang="en-US"/>
                        <a:t>Resiliency Assessment  (Appendix H)</a:t>
                      </a:r>
                    </a:p>
                  </a:txBody>
                  <a:tcPr/>
                </a:tc>
                <a:extLst>
                  <a:ext uri="{0D108BD9-81ED-4DB2-BD59-A6C34878D82A}">
                    <a16:rowId xmlns:a16="http://schemas.microsoft.com/office/drawing/2014/main" val="928027761"/>
                  </a:ext>
                </a:extLst>
              </a:tr>
              <a:tr h="449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Tree replacement – 1 tree</a:t>
                      </a:r>
                    </a:p>
                  </a:txBody>
                  <a:tcPr/>
                </a:tc>
                <a:tc>
                  <a:txBody>
                    <a:bodyPr/>
                    <a:lstStyle/>
                    <a:p>
                      <a:r>
                        <a:rPr lang="en-US"/>
                        <a:t>Tree replacement – 1 tree</a:t>
                      </a:r>
                    </a:p>
                  </a:txBody>
                  <a:tcPr/>
                </a:tc>
                <a:extLst>
                  <a:ext uri="{0D108BD9-81ED-4DB2-BD59-A6C34878D82A}">
                    <a16:rowId xmlns:a16="http://schemas.microsoft.com/office/drawing/2014/main" val="2982364115"/>
                  </a:ext>
                </a:extLst>
              </a:tr>
              <a:tr h="449263">
                <a:tc>
                  <a:txBody>
                    <a:bodyPr/>
                    <a:lstStyle/>
                    <a:p>
                      <a:endParaRPr lang="en-US"/>
                    </a:p>
                  </a:txBody>
                  <a:tcPr/>
                </a:tc>
                <a:tc>
                  <a:txBody>
                    <a:bodyPr/>
                    <a:lstStyle/>
                    <a:p>
                      <a:r>
                        <a:rPr lang="en-US"/>
                        <a:t>Buffer restoration = 2x new RPA impervious footprint + 1x any additional RPA disturbance   </a:t>
                      </a:r>
                    </a:p>
                  </a:txBody>
                  <a:tcPr/>
                </a:tc>
                <a:extLst>
                  <a:ext uri="{0D108BD9-81ED-4DB2-BD59-A6C34878D82A}">
                    <a16:rowId xmlns:a16="http://schemas.microsoft.com/office/drawing/2014/main" val="3528080853"/>
                  </a:ext>
                </a:extLst>
              </a:tr>
              <a:tr h="449263">
                <a:tc>
                  <a:txBody>
                    <a:bodyPr/>
                    <a:lstStyle/>
                    <a:p>
                      <a:r>
                        <a:rPr lang="en-US"/>
                        <a:t>Invasive Plant Management</a:t>
                      </a:r>
                    </a:p>
                  </a:txBody>
                  <a:tcPr/>
                </a:tc>
                <a:tc>
                  <a:txBody>
                    <a:bodyPr/>
                    <a:lstStyle/>
                    <a:p>
                      <a:r>
                        <a:rPr lang="en-US"/>
                        <a:t>Invasive Plant Management</a:t>
                      </a:r>
                    </a:p>
                  </a:txBody>
                  <a:tcPr/>
                </a:tc>
                <a:extLst>
                  <a:ext uri="{0D108BD9-81ED-4DB2-BD59-A6C34878D82A}">
                    <a16:rowId xmlns:a16="http://schemas.microsoft.com/office/drawing/2014/main" val="4013345062"/>
                  </a:ext>
                </a:extLst>
              </a:tr>
              <a:tr h="449263">
                <a:tc>
                  <a:txBody>
                    <a:bodyPr/>
                    <a:lstStyle/>
                    <a:p>
                      <a:r>
                        <a:rPr lang="en-US"/>
                        <a:t>Separate floodplain review</a:t>
                      </a:r>
                    </a:p>
                  </a:txBody>
                  <a:tcPr/>
                </a:tc>
                <a:tc>
                  <a:txBody>
                    <a:bodyPr/>
                    <a:lstStyle/>
                    <a:p>
                      <a:r>
                        <a:rPr lang="en-US"/>
                        <a:t>Floodplain review/approval required for RPA approval</a:t>
                      </a:r>
                    </a:p>
                  </a:txBody>
                  <a:tcPr/>
                </a:tc>
                <a:extLst>
                  <a:ext uri="{0D108BD9-81ED-4DB2-BD59-A6C34878D82A}">
                    <a16:rowId xmlns:a16="http://schemas.microsoft.com/office/drawing/2014/main" val="972855066"/>
                  </a:ext>
                </a:extLst>
              </a:tr>
              <a:tr h="449263">
                <a:tc>
                  <a:txBody>
                    <a:bodyPr/>
                    <a:lstStyle/>
                    <a:p>
                      <a:endParaRPr lang="en-US"/>
                    </a:p>
                  </a:txBody>
                  <a:tcPr/>
                </a:tc>
                <a:tc>
                  <a:txBody>
                    <a:bodyPr/>
                    <a:lstStyle/>
                    <a:p>
                      <a:r>
                        <a:rPr lang="en-US"/>
                        <a:t>Conditions/alterations/adaptation measures could be required to reduce flood risk including to adjacent properties</a:t>
                      </a:r>
                    </a:p>
                  </a:txBody>
                  <a:tcPr/>
                </a:tc>
                <a:extLst>
                  <a:ext uri="{0D108BD9-81ED-4DB2-BD59-A6C34878D82A}">
                    <a16:rowId xmlns:a16="http://schemas.microsoft.com/office/drawing/2014/main" val="2347815077"/>
                  </a:ext>
                </a:extLst>
              </a:tr>
            </a:tbl>
          </a:graphicData>
        </a:graphic>
      </p:graphicFrame>
    </p:spTree>
    <p:extLst>
      <p:ext uri="{BB962C8B-B14F-4D97-AF65-F5344CB8AC3E}">
        <p14:creationId xmlns:p14="http://schemas.microsoft.com/office/powerpoint/2010/main" val="1244511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62C756-81AD-2D75-F1D9-2F9B40FC3D8A}"/>
              </a:ext>
            </a:extLst>
          </p:cNvPr>
          <p:cNvSpPr txBox="1"/>
          <p:nvPr/>
        </p:nvSpPr>
        <p:spPr>
          <a:xfrm>
            <a:off x="1093183"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pic>
        <p:nvPicPr>
          <p:cNvPr id="4" name="Picture 3">
            <a:extLst>
              <a:ext uri="{FF2B5EF4-FFF2-40B4-BE49-F238E27FC236}">
                <a16:creationId xmlns:a16="http://schemas.microsoft.com/office/drawing/2014/main" id="{38B55D24-164C-62B7-7301-EA618C5DF0C5}"/>
              </a:ext>
            </a:extLst>
          </p:cNvPr>
          <p:cNvPicPr>
            <a:picLocks noChangeAspect="1"/>
          </p:cNvPicPr>
          <p:nvPr/>
        </p:nvPicPr>
        <p:blipFill>
          <a:blip r:embed="rId3"/>
          <a:stretch>
            <a:fillRect/>
          </a:stretch>
        </p:blipFill>
        <p:spPr>
          <a:xfrm>
            <a:off x="0" y="1034916"/>
            <a:ext cx="12192000" cy="5192206"/>
          </a:xfrm>
          <a:prstGeom prst="rect">
            <a:avLst/>
          </a:prstGeom>
        </p:spPr>
      </p:pic>
    </p:spTree>
    <p:extLst>
      <p:ext uri="{BB962C8B-B14F-4D97-AF65-F5344CB8AC3E}">
        <p14:creationId xmlns:p14="http://schemas.microsoft.com/office/powerpoint/2010/main" val="615939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62C756-81AD-2D75-F1D9-2F9B40FC3D8A}"/>
              </a:ext>
            </a:extLst>
          </p:cNvPr>
          <p:cNvSpPr txBox="1"/>
          <p:nvPr/>
        </p:nvSpPr>
        <p:spPr>
          <a:xfrm>
            <a:off x="1093183"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pic>
        <p:nvPicPr>
          <p:cNvPr id="3" name="Picture 2">
            <a:extLst>
              <a:ext uri="{FF2B5EF4-FFF2-40B4-BE49-F238E27FC236}">
                <a16:creationId xmlns:a16="http://schemas.microsoft.com/office/drawing/2014/main" id="{D556C447-4AFC-78DD-CAA2-3F8AC345CF9A}"/>
              </a:ext>
            </a:extLst>
          </p:cNvPr>
          <p:cNvPicPr>
            <a:picLocks noChangeAspect="1"/>
          </p:cNvPicPr>
          <p:nvPr/>
        </p:nvPicPr>
        <p:blipFill>
          <a:blip r:embed="rId3"/>
          <a:stretch>
            <a:fillRect/>
          </a:stretch>
        </p:blipFill>
        <p:spPr>
          <a:xfrm>
            <a:off x="155429" y="960363"/>
            <a:ext cx="12036571" cy="5642456"/>
          </a:xfrm>
          <a:prstGeom prst="rect">
            <a:avLst/>
          </a:prstGeom>
        </p:spPr>
      </p:pic>
    </p:spTree>
    <p:extLst>
      <p:ext uri="{BB962C8B-B14F-4D97-AF65-F5344CB8AC3E}">
        <p14:creationId xmlns:p14="http://schemas.microsoft.com/office/powerpoint/2010/main" val="2508087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62C756-81AD-2D75-F1D9-2F9B40FC3D8A}"/>
              </a:ext>
            </a:extLst>
          </p:cNvPr>
          <p:cNvSpPr txBox="1"/>
          <p:nvPr/>
        </p:nvSpPr>
        <p:spPr>
          <a:xfrm>
            <a:off x="1093183"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pic>
        <p:nvPicPr>
          <p:cNvPr id="3" name="Picture 2">
            <a:extLst>
              <a:ext uri="{FF2B5EF4-FFF2-40B4-BE49-F238E27FC236}">
                <a16:creationId xmlns:a16="http://schemas.microsoft.com/office/drawing/2014/main" id="{965D5691-D6BE-ECDC-F8F8-A14C8ACD1EA6}"/>
              </a:ext>
            </a:extLst>
          </p:cNvPr>
          <p:cNvPicPr>
            <a:picLocks noChangeAspect="1"/>
          </p:cNvPicPr>
          <p:nvPr/>
        </p:nvPicPr>
        <p:blipFill>
          <a:blip r:embed="rId3"/>
          <a:stretch>
            <a:fillRect/>
          </a:stretch>
        </p:blipFill>
        <p:spPr>
          <a:xfrm>
            <a:off x="48965" y="1048712"/>
            <a:ext cx="12094069" cy="5809288"/>
          </a:xfrm>
          <a:prstGeom prst="rect">
            <a:avLst/>
          </a:prstGeom>
        </p:spPr>
      </p:pic>
    </p:spTree>
    <p:extLst>
      <p:ext uri="{BB962C8B-B14F-4D97-AF65-F5344CB8AC3E}">
        <p14:creationId xmlns:p14="http://schemas.microsoft.com/office/powerpoint/2010/main" val="1671157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CCEB8-EE83-52F2-255B-DD45A45BE0EE}"/>
              </a:ext>
            </a:extLst>
          </p:cNvPr>
          <p:cNvPicPr>
            <a:picLocks noChangeAspect="1"/>
          </p:cNvPicPr>
          <p:nvPr/>
        </p:nvPicPr>
        <p:blipFill>
          <a:blip r:embed="rId3"/>
          <a:stretch>
            <a:fillRect/>
          </a:stretch>
        </p:blipFill>
        <p:spPr>
          <a:xfrm>
            <a:off x="0" y="305401"/>
            <a:ext cx="12192000" cy="6402659"/>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986858"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spTree>
    <p:extLst>
      <p:ext uri="{BB962C8B-B14F-4D97-AF65-F5344CB8AC3E}">
        <p14:creationId xmlns:p14="http://schemas.microsoft.com/office/powerpoint/2010/main" val="2973742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62C756-81AD-2D75-F1D9-2F9B40FC3D8A}"/>
              </a:ext>
            </a:extLst>
          </p:cNvPr>
          <p:cNvSpPr txBox="1"/>
          <p:nvPr/>
        </p:nvSpPr>
        <p:spPr>
          <a:xfrm>
            <a:off x="1093183"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pic>
        <p:nvPicPr>
          <p:cNvPr id="4" name="Picture 3">
            <a:extLst>
              <a:ext uri="{FF2B5EF4-FFF2-40B4-BE49-F238E27FC236}">
                <a16:creationId xmlns:a16="http://schemas.microsoft.com/office/drawing/2014/main" id="{763F764C-B6EA-C678-8C89-8466830D61C2}"/>
              </a:ext>
            </a:extLst>
          </p:cNvPr>
          <p:cNvPicPr>
            <a:picLocks noChangeAspect="1"/>
          </p:cNvPicPr>
          <p:nvPr/>
        </p:nvPicPr>
        <p:blipFill>
          <a:blip r:embed="rId3"/>
          <a:stretch>
            <a:fillRect/>
          </a:stretch>
        </p:blipFill>
        <p:spPr>
          <a:xfrm>
            <a:off x="23812" y="776287"/>
            <a:ext cx="12144375" cy="5305425"/>
          </a:xfrm>
          <a:prstGeom prst="rect">
            <a:avLst/>
          </a:prstGeom>
        </p:spPr>
      </p:pic>
    </p:spTree>
    <p:extLst>
      <p:ext uri="{BB962C8B-B14F-4D97-AF65-F5344CB8AC3E}">
        <p14:creationId xmlns:p14="http://schemas.microsoft.com/office/powerpoint/2010/main" val="2798246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62C756-81AD-2D75-F1D9-2F9B40FC3D8A}"/>
              </a:ext>
            </a:extLst>
          </p:cNvPr>
          <p:cNvSpPr txBox="1"/>
          <p:nvPr/>
        </p:nvSpPr>
        <p:spPr>
          <a:xfrm>
            <a:off x="1093183"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pic>
        <p:nvPicPr>
          <p:cNvPr id="4" name="Picture 3">
            <a:extLst>
              <a:ext uri="{FF2B5EF4-FFF2-40B4-BE49-F238E27FC236}">
                <a16:creationId xmlns:a16="http://schemas.microsoft.com/office/drawing/2014/main" id="{2E9BAC1B-CED9-42B5-C525-07D81711F378}"/>
              </a:ext>
            </a:extLst>
          </p:cNvPr>
          <p:cNvPicPr>
            <a:picLocks noChangeAspect="1"/>
          </p:cNvPicPr>
          <p:nvPr/>
        </p:nvPicPr>
        <p:blipFill>
          <a:blip r:embed="rId3"/>
          <a:stretch>
            <a:fillRect/>
          </a:stretch>
        </p:blipFill>
        <p:spPr>
          <a:xfrm>
            <a:off x="37214" y="796271"/>
            <a:ext cx="12117572" cy="5722187"/>
          </a:xfrm>
          <a:prstGeom prst="rect">
            <a:avLst/>
          </a:prstGeom>
        </p:spPr>
      </p:pic>
    </p:spTree>
    <p:extLst>
      <p:ext uri="{BB962C8B-B14F-4D97-AF65-F5344CB8AC3E}">
        <p14:creationId xmlns:p14="http://schemas.microsoft.com/office/powerpoint/2010/main" val="3538996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62C756-81AD-2D75-F1D9-2F9B40FC3D8A}"/>
              </a:ext>
            </a:extLst>
          </p:cNvPr>
          <p:cNvSpPr txBox="1"/>
          <p:nvPr/>
        </p:nvSpPr>
        <p:spPr>
          <a:xfrm>
            <a:off x="1093183" y="149940"/>
            <a:ext cx="4563337" cy="646331"/>
          </a:xfrm>
          <a:prstGeom prst="rect">
            <a:avLst/>
          </a:prstGeom>
          <a:solidFill>
            <a:schemeClr val="bg1"/>
          </a:solidFill>
          <a:ln>
            <a:solidFill>
              <a:schemeClr val="bg1"/>
            </a:solidFill>
          </a:ln>
        </p:spPr>
        <p:txBody>
          <a:bodyPr wrap="square" rtlCol="0">
            <a:spAutoFit/>
          </a:bodyPr>
          <a:lstStyle/>
          <a:p>
            <a:r>
              <a:rPr lang="en-US"/>
              <a:t>New Single-Family Home in the RPA</a:t>
            </a:r>
          </a:p>
          <a:p>
            <a:r>
              <a:rPr lang="en-US"/>
              <a:t>within 15 ft of a Floodplain</a:t>
            </a:r>
          </a:p>
        </p:txBody>
      </p:sp>
      <p:pic>
        <p:nvPicPr>
          <p:cNvPr id="4" name="Picture 3">
            <a:extLst>
              <a:ext uri="{FF2B5EF4-FFF2-40B4-BE49-F238E27FC236}">
                <a16:creationId xmlns:a16="http://schemas.microsoft.com/office/drawing/2014/main" id="{F4C48584-F935-B559-1009-C7EA177ADAE5}"/>
              </a:ext>
            </a:extLst>
          </p:cNvPr>
          <p:cNvPicPr>
            <a:picLocks noChangeAspect="1"/>
          </p:cNvPicPr>
          <p:nvPr/>
        </p:nvPicPr>
        <p:blipFill>
          <a:blip r:embed="rId3"/>
          <a:stretch>
            <a:fillRect/>
          </a:stretch>
        </p:blipFill>
        <p:spPr>
          <a:xfrm>
            <a:off x="47132" y="844118"/>
            <a:ext cx="12097736" cy="5769689"/>
          </a:xfrm>
          <a:prstGeom prst="rect">
            <a:avLst/>
          </a:prstGeom>
        </p:spPr>
      </p:pic>
    </p:spTree>
    <p:extLst>
      <p:ext uri="{BB962C8B-B14F-4D97-AF65-F5344CB8AC3E}">
        <p14:creationId xmlns:p14="http://schemas.microsoft.com/office/powerpoint/2010/main" val="8972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4D0904-FDA0-2452-97E2-775D6747E4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B41933-15FD-33CB-15CD-CDC499E9FAFD}"/>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62764-5592-55AA-B76D-4DE345D88A7A}"/>
              </a:ext>
            </a:extLst>
          </p:cNvPr>
          <p:cNvSpPr>
            <a:spLocks noGrp="1"/>
          </p:cNvSpPr>
          <p:nvPr>
            <p:ph type="title"/>
          </p:nvPr>
        </p:nvSpPr>
        <p:spPr>
          <a:xfrm>
            <a:off x="948957" y="169870"/>
            <a:ext cx="10306520" cy="1325563"/>
          </a:xfrm>
        </p:spPr>
        <p:txBody>
          <a:bodyPr vert="horz" lIns="91440" tIns="45720" rIns="91440" bIns="45720" rtlCol="0" anchor="ctr">
            <a:normAutofit/>
          </a:bodyPr>
          <a:lstStyle/>
          <a:p>
            <a:r>
              <a:rPr lang="en-US" sz="4000">
                <a:solidFill>
                  <a:srgbClr val="FFFFFF"/>
                </a:solidFill>
              </a:rPr>
              <a:t>What Do RPAs Do?</a:t>
            </a:r>
            <a:endParaRPr lang="en-US" sz="4000" kern="1200">
              <a:solidFill>
                <a:srgbClr val="FFFFFF"/>
              </a:solidFill>
              <a:latin typeface="+mj-lt"/>
              <a:ea typeface="Calibri Light"/>
              <a:cs typeface="Calibri Light"/>
            </a:endParaRPr>
          </a:p>
        </p:txBody>
      </p:sp>
      <p:pic>
        <p:nvPicPr>
          <p:cNvPr id="10" name="Picture 9" descr="A diagram of a soil layer&#10;&#10;AI-generated content may be incorrect.">
            <a:extLst>
              <a:ext uri="{FF2B5EF4-FFF2-40B4-BE49-F238E27FC236}">
                <a16:creationId xmlns:a16="http://schemas.microsoft.com/office/drawing/2014/main" id="{396A7AAB-B107-28C1-5A25-B389F884BA17}"/>
              </a:ext>
            </a:extLst>
          </p:cNvPr>
          <p:cNvPicPr>
            <a:picLocks noChangeAspect="1"/>
          </p:cNvPicPr>
          <p:nvPr/>
        </p:nvPicPr>
        <p:blipFill>
          <a:blip r:embed="rId3"/>
          <a:stretch>
            <a:fillRect/>
          </a:stretch>
        </p:blipFill>
        <p:spPr>
          <a:xfrm>
            <a:off x="1343982" y="1394421"/>
            <a:ext cx="9503243" cy="5586743"/>
          </a:xfrm>
          <a:prstGeom prst="rect">
            <a:avLst/>
          </a:prstGeom>
        </p:spPr>
      </p:pic>
    </p:spTree>
    <p:extLst>
      <p:ext uri="{BB962C8B-B14F-4D97-AF65-F5344CB8AC3E}">
        <p14:creationId xmlns:p14="http://schemas.microsoft.com/office/powerpoint/2010/main" val="3132678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1DD8-1A4E-F2F6-FAB5-50C1AF997C4E}"/>
              </a:ext>
            </a:extLst>
          </p:cNvPr>
          <p:cNvSpPr>
            <a:spLocks noGrp="1"/>
          </p:cNvSpPr>
          <p:nvPr>
            <p:ph type="title"/>
          </p:nvPr>
        </p:nvSpPr>
        <p:spPr>
          <a:xfrm>
            <a:off x="666703" y="45615"/>
            <a:ext cx="10515600" cy="1325563"/>
          </a:xfrm>
        </p:spPr>
        <p:txBody>
          <a:bodyPr/>
          <a:lstStyle/>
          <a:p>
            <a:r>
              <a:rPr lang="en-US"/>
              <a:t>New SFD in RPA, with 15 feet of a Floodplain</a:t>
            </a:r>
          </a:p>
        </p:txBody>
      </p:sp>
      <p:graphicFrame>
        <p:nvGraphicFramePr>
          <p:cNvPr id="4" name="Content Placeholder 3">
            <a:extLst>
              <a:ext uri="{FF2B5EF4-FFF2-40B4-BE49-F238E27FC236}">
                <a16:creationId xmlns:a16="http://schemas.microsoft.com/office/drawing/2014/main" id="{2647B650-863F-2025-8182-2B58C8A49263}"/>
              </a:ext>
            </a:extLst>
          </p:cNvPr>
          <p:cNvGraphicFramePr>
            <a:graphicFrameLocks noGrp="1"/>
          </p:cNvGraphicFramePr>
          <p:nvPr>
            <p:ph idx="1"/>
          </p:nvPr>
        </p:nvGraphicFramePr>
        <p:xfrm>
          <a:off x="677333" y="1282167"/>
          <a:ext cx="10515600" cy="478378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83016112"/>
                    </a:ext>
                  </a:extLst>
                </a:gridCol>
                <a:gridCol w="5257800">
                  <a:extLst>
                    <a:ext uri="{9D8B030D-6E8A-4147-A177-3AD203B41FA5}">
                      <a16:colId xmlns:a16="http://schemas.microsoft.com/office/drawing/2014/main" val="931306755"/>
                    </a:ext>
                  </a:extLst>
                </a:gridCol>
              </a:tblGrid>
              <a:tr h="449263">
                <a:tc>
                  <a:txBody>
                    <a:bodyPr/>
                    <a:lstStyle/>
                    <a:p>
                      <a:r>
                        <a:rPr lang="en-US"/>
                        <a:t>Existing RPA Requirements</a:t>
                      </a:r>
                    </a:p>
                  </a:txBody>
                  <a:tcPr/>
                </a:tc>
                <a:tc>
                  <a:txBody>
                    <a:bodyPr/>
                    <a:lstStyle/>
                    <a:p>
                      <a:r>
                        <a:rPr lang="en-US"/>
                        <a:t>New Climate Change/Trees Amendment</a:t>
                      </a:r>
                    </a:p>
                  </a:txBody>
                  <a:tcPr/>
                </a:tc>
                <a:extLst>
                  <a:ext uri="{0D108BD9-81ED-4DB2-BD59-A6C34878D82A}">
                    <a16:rowId xmlns:a16="http://schemas.microsoft.com/office/drawing/2014/main" val="2135803703"/>
                  </a:ext>
                </a:extLst>
              </a:tr>
              <a:tr h="543937">
                <a:tc>
                  <a:txBody>
                    <a:bodyPr/>
                    <a:lstStyle/>
                    <a:p>
                      <a:r>
                        <a:rPr lang="en-US"/>
                        <a:t>Formal exception (CBORC)</a:t>
                      </a:r>
                    </a:p>
                  </a:txBody>
                  <a:tcPr/>
                </a:tc>
                <a:tc>
                  <a:txBody>
                    <a:bodyPr/>
                    <a:lstStyle/>
                    <a:p>
                      <a:r>
                        <a:rPr lang="en-US"/>
                        <a:t>Formal exception (CBORC)</a:t>
                      </a:r>
                    </a:p>
                  </a:txBody>
                  <a:tcPr/>
                </a:tc>
                <a:extLst>
                  <a:ext uri="{0D108BD9-81ED-4DB2-BD59-A6C34878D82A}">
                    <a16:rowId xmlns:a16="http://schemas.microsoft.com/office/drawing/2014/main" val="1531461247"/>
                  </a:ext>
                </a:extLst>
              </a:tr>
              <a:tr h="552893">
                <a:tc>
                  <a:txBody>
                    <a:bodyPr/>
                    <a:lstStyle/>
                    <a:p>
                      <a:r>
                        <a:rPr lang="en-US"/>
                        <a:t>Plan, WQIA + Exception Request</a:t>
                      </a:r>
                    </a:p>
                  </a:txBody>
                  <a:tcPr/>
                </a:tc>
                <a:tc>
                  <a:txBody>
                    <a:bodyPr/>
                    <a:lstStyle/>
                    <a:p>
                      <a:r>
                        <a:rPr lang="en-US"/>
                        <a:t>Plan, WQIA +Exception Request</a:t>
                      </a:r>
                    </a:p>
                  </a:txBody>
                  <a:tcPr/>
                </a:tc>
                <a:extLst>
                  <a:ext uri="{0D108BD9-81ED-4DB2-BD59-A6C34878D82A}">
                    <a16:rowId xmlns:a16="http://schemas.microsoft.com/office/drawing/2014/main" val="3787743557"/>
                  </a:ext>
                </a:extLst>
              </a:tr>
              <a:tr h="520996">
                <a:tc>
                  <a:txBody>
                    <a:bodyPr/>
                    <a:lstStyle/>
                    <a:p>
                      <a:endParaRPr lang="en-US"/>
                    </a:p>
                  </a:txBody>
                  <a:tcPr/>
                </a:tc>
                <a:tc>
                  <a:txBody>
                    <a:bodyPr/>
                    <a:lstStyle/>
                    <a:p>
                      <a:r>
                        <a:rPr lang="en-US"/>
                        <a:t>Resiliency Assessment (Appendix H) –  no impact</a:t>
                      </a:r>
                    </a:p>
                  </a:txBody>
                  <a:tcPr/>
                </a:tc>
                <a:extLst>
                  <a:ext uri="{0D108BD9-81ED-4DB2-BD59-A6C34878D82A}">
                    <a16:rowId xmlns:a16="http://schemas.microsoft.com/office/drawing/2014/main" val="928027761"/>
                  </a:ext>
                </a:extLst>
              </a:tr>
              <a:tr h="574727">
                <a:tc>
                  <a:txBody>
                    <a:bodyPr/>
                    <a:lstStyle/>
                    <a:p>
                      <a:r>
                        <a:rPr lang="en-US"/>
                        <a:t>Tree replacement</a:t>
                      </a:r>
                    </a:p>
                  </a:txBody>
                  <a:tcPr/>
                </a:tc>
                <a:tc>
                  <a:txBody>
                    <a:bodyPr/>
                    <a:lstStyle/>
                    <a:p>
                      <a:r>
                        <a:rPr lang="en-US"/>
                        <a:t>Additional review of mature tree removal</a:t>
                      </a:r>
                    </a:p>
                    <a:p>
                      <a:r>
                        <a:rPr lang="en-US"/>
                        <a:t>Tree replacement</a:t>
                      </a:r>
                    </a:p>
                  </a:txBody>
                  <a:tcPr/>
                </a:tc>
                <a:extLst>
                  <a:ext uri="{0D108BD9-81ED-4DB2-BD59-A6C34878D82A}">
                    <a16:rowId xmlns:a16="http://schemas.microsoft.com/office/drawing/2014/main" val="2982364115"/>
                  </a:ext>
                </a:extLst>
              </a:tr>
              <a:tr h="583233">
                <a:tc>
                  <a:txBody>
                    <a:bodyPr/>
                    <a:lstStyle/>
                    <a:p>
                      <a:r>
                        <a:rPr lang="en-US"/>
                        <a:t>Native planting = 1x  new RPA impervious footprint</a:t>
                      </a:r>
                    </a:p>
                  </a:txBody>
                  <a:tcPr/>
                </a:tc>
                <a:tc>
                  <a:txBody>
                    <a:bodyPr/>
                    <a:lstStyle/>
                    <a:p>
                      <a:r>
                        <a:rPr lang="en-US"/>
                        <a:t>Native planting = 2x new RPA impervious footprint + 1x any additional RPA disturbance</a:t>
                      </a:r>
                    </a:p>
                  </a:txBody>
                  <a:tcPr/>
                </a:tc>
                <a:extLst>
                  <a:ext uri="{0D108BD9-81ED-4DB2-BD59-A6C34878D82A}">
                    <a16:rowId xmlns:a16="http://schemas.microsoft.com/office/drawing/2014/main" val="712914876"/>
                  </a:ext>
                </a:extLst>
              </a:tr>
              <a:tr h="538007">
                <a:tc>
                  <a:txBody>
                    <a:bodyPr/>
                    <a:lstStyle/>
                    <a:p>
                      <a:r>
                        <a:rPr lang="en-US"/>
                        <a:t>Invasive Plant Management</a:t>
                      </a:r>
                    </a:p>
                  </a:txBody>
                  <a:tcPr/>
                </a:tc>
                <a:tc>
                  <a:txBody>
                    <a:bodyPr/>
                    <a:lstStyle/>
                    <a:p>
                      <a:r>
                        <a:rPr lang="en-US"/>
                        <a:t>Invasive Plant Management</a:t>
                      </a:r>
                    </a:p>
                  </a:txBody>
                  <a:tcPr/>
                </a:tc>
                <a:extLst>
                  <a:ext uri="{0D108BD9-81ED-4DB2-BD59-A6C34878D82A}">
                    <a16:rowId xmlns:a16="http://schemas.microsoft.com/office/drawing/2014/main" val="83475200"/>
                  </a:ext>
                </a:extLst>
              </a:tr>
              <a:tr h="449263">
                <a:tc>
                  <a:txBody>
                    <a:bodyPr/>
                    <a:lstStyle/>
                    <a:p>
                      <a:r>
                        <a:rPr lang="en-US"/>
                        <a:t>Long Term Maintenance Agreement</a:t>
                      </a:r>
                    </a:p>
                  </a:txBody>
                  <a:tcPr/>
                </a:tc>
                <a:tc>
                  <a:txBody>
                    <a:bodyPr/>
                    <a:lstStyle/>
                    <a:p>
                      <a:r>
                        <a:rPr lang="en-US"/>
                        <a:t>Long Term Maintenance Agreement</a:t>
                      </a:r>
                    </a:p>
                  </a:txBody>
                  <a:tcPr/>
                </a:tc>
                <a:extLst>
                  <a:ext uri="{0D108BD9-81ED-4DB2-BD59-A6C34878D82A}">
                    <a16:rowId xmlns:a16="http://schemas.microsoft.com/office/drawing/2014/main" val="4013345062"/>
                  </a:ext>
                </a:extLst>
              </a:tr>
              <a:tr h="449263">
                <a:tc>
                  <a:txBody>
                    <a:bodyPr/>
                    <a:lstStyle/>
                    <a:p>
                      <a:endParaRPr lang="en-US"/>
                    </a:p>
                  </a:txBody>
                  <a:tcPr/>
                </a:tc>
                <a:tc>
                  <a:txBody>
                    <a:bodyPr/>
                    <a:lstStyle/>
                    <a:p>
                      <a:r>
                        <a:rPr lang="en-US"/>
                        <a:t>Floodplain review/approval required.</a:t>
                      </a:r>
                    </a:p>
                  </a:txBody>
                  <a:tcPr/>
                </a:tc>
                <a:extLst>
                  <a:ext uri="{0D108BD9-81ED-4DB2-BD59-A6C34878D82A}">
                    <a16:rowId xmlns:a16="http://schemas.microsoft.com/office/drawing/2014/main" val="972855066"/>
                  </a:ext>
                </a:extLst>
              </a:tr>
            </a:tbl>
          </a:graphicData>
        </a:graphic>
      </p:graphicFrame>
    </p:spTree>
    <p:extLst>
      <p:ext uri="{BB962C8B-B14F-4D97-AF65-F5344CB8AC3E}">
        <p14:creationId xmlns:p14="http://schemas.microsoft.com/office/powerpoint/2010/main" val="3879890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70142F-C208-0FF3-4F0B-E9BECF2C5568}"/>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29266-8AF0-DEE1-9974-7AE466881AC3}"/>
              </a:ext>
            </a:extLst>
          </p:cNvPr>
          <p:cNvSpPr>
            <a:spLocks noGrp="1"/>
          </p:cNvSpPr>
          <p:nvPr>
            <p:ph type="title"/>
          </p:nvPr>
        </p:nvSpPr>
        <p:spPr/>
        <p:txBody>
          <a:bodyPr/>
          <a:lstStyle/>
          <a:p>
            <a:r>
              <a:rPr lang="en-US" sz="4000" b="1" kern="100">
                <a:solidFill>
                  <a:schemeClr val="bg1"/>
                </a:solidFill>
                <a:latin typeface="Calibri" panose="020F0502020204030204" pitchFamily="34" charset="0"/>
                <a:cs typeface="Times New Roman" panose="02020603050405020304" pitchFamily="18" charset="0"/>
              </a:rPr>
              <a:t>Questions?</a:t>
            </a:r>
            <a:endParaRPr lang="en-US">
              <a:solidFill>
                <a:schemeClr val="bg1"/>
              </a:solidFill>
            </a:endParaRPr>
          </a:p>
        </p:txBody>
      </p:sp>
      <p:sp>
        <p:nvSpPr>
          <p:cNvPr id="6" name="Content Placeholder 5">
            <a:extLst>
              <a:ext uri="{FF2B5EF4-FFF2-40B4-BE49-F238E27FC236}">
                <a16:creationId xmlns:a16="http://schemas.microsoft.com/office/drawing/2014/main" id="{CA01E924-CE16-0B97-D62A-F47AE604E2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07229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3FB195-3B1D-967B-8A24-AA591A2F64E9}"/>
              </a:ext>
            </a:extLst>
          </p:cNvPr>
          <p:cNvPicPr>
            <a:picLocks noChangeAspect="1"/>
          </p:cNvPicPr>
          <p:nvPr/>
        </p:nvPicPr>
        <p:blipFill>
          <a:blip r:embed="rId3"/>
          <a:stretch>
            <a:fillRect/>
          </a:stretch>
        </p:blipFill>
        <p:spPr>
          <a:xfrm>
            <a:off x="65465" y="207314"/>
            <a:ext cx="12061070" cy="630936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423333" y="341326"/>
            <a:ext cx="3860800" cy="369332"/>
          </a:xfrm>
          <a:prstGeom prst="rect">
            <a:avLst/>
          </a:prstGeom>
          <a:solidFill>
            <a:schemeClr val="bg1"/>
          </a:solidFill>
          <a:ln>
            <a:solidFill>
              <a:schemeClr val="bg1"/>
            </a:solidFill>
          </a:ln>
        </p:spPr>
        <p:txBody>
          <a:bodyPr wrap="square" rtlCol="0">
            <a:spAutoFit/>
          </a:bodyPr>
          <a:lstStyle/>
          <a:p>
            <a:r>
              <a:rPr lang="en-US"/>
              <a:t>New Patio in RPA &amp; 100 Yr Floodplain</a:t>
            </a:r>
          </a:p>
        </p:txBody>
      </p:sp>
    </p:spTree>
    <p:extLst>
      <p:ext uri="{BB962C8B-B14F-4D97-AF65-F5344CB8AC3E}">
        <p14:creationId xmlns:p14="http://schemas.microsoft.com/office/powerpoint/2010/main" val="2665390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C8CC-F01A-5227-3820-0638260A660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9AF5400-DFFC-670B-CE4C-217DFEBCDD2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1C3204A-BBF6-3FF1-9E82-A68E86DB012E}"/>
              </a:ext>
            </a:extLst>
          </p:cNvPr>
          <p:cNvPicPr>
            <a:picLocks noChangeAspect="1"/>
          </p:cNvPicPr>
          <p:nvPr/>
        </p:nvPicPr>
        <p:blipFill>
          <a:blip r:embed="rId3"/>
          <a:stretch>
            <a:fillRect/>
          </a:stretch>
        </p:blipFill>
        <p:spPr>
          <a:xfrm>
            <a:off x="18450" y="0"/>
            <a:ext cx="12155099" cy="6858000"/>
          </a:xfrm>
          <a:prstGeom prst="rect">
            <a:avLst/>
          </a:prstGeom>
        </p:spPr>
      </p:pic>
      <p:sp>
        <p:nvSpPr>
          <p:cNvPr id="6" name="TextBox 5">
            <a:extLst>
              <a:ext uri="{FF2B5EF4-FFF2-40B4-BE49-F238E27FC236}">
                <a16:creationId xmlns:a16="http://schemas.microsoft.com/office/drawing/2014/main" id="{DD62C756-81AD-2D75-F1D9-2F9B40FC3D8A}"/>
              </a:ext>
            </a:extLst>
          </p:cNvPr>
          <p:cNvSpPr txBox="1"/>
          <p:nvPr/>
        </p:nvSpPr>
        <p:spPr>
          <a:xfrm>
            <a:off x="423333" y="341326"/>
            <a:ext cx="3860800" cy="369332"/>
          </a:xfrm>
          <a:prstGeom prst="rect">
            <a:avLst/>
          </a:prstGeom>
          <a:solidFill>
            <a:schemeClr val="bg1"/>
          </a:solidFill>
          <a:ln>
            <a:solidFill>
              <a:schemeClr val="bg1"/>
            </a:solidFill>
          </a:ln>
        </p:spPr>
        <p:txBody>
          <a:bodyPr wrap="square" rtlCol="0">
            <a:spAutoFit/>
          </a:bodyPr>
          <a:lstStyle/>
          <a:p>
            <a:r>
              <a:rPr lang="en-US"/>
              <a:t>New Patio in RPA &amp; 100 Yr Floodplain</a:t>
            </a:r>
          </a:p>
        </p:txBody>
      </p:sp>
    </p:spTree>
    <p:extLst>
      <p:ext uri="{BB962C8B-B14F-4D97-AF65-F5344CB8AC3E}">
        <p14:creationId xmlns:p14="http://schemas.microsoft.com/office/powerpoint/2010/main" val="3860208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2983-7EC9-8F71-1F98-C612CB8FEF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8DB0B5-6459-223F-EBC1-B101E1D0C99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0E53FB-99C2-B3F8-26CC-48198571992D}"/>
              </a:ext>
            </a:extLst>
          </p:cNvPr>
          <p:cNvPicPr>
            <a:picLocks noChangeAspect="1"/>
          </p:cNvPicPr>
          <p:nvPr/>
        </p:nvPicPr>
        <p:blipFill>
          <a:blip r:embed="rId3"/>
          <a:stretch>
            <a:fillRect/>
          </a:stretch>
        </p:blipFill>
        <p:spPr>
          <a:xfrm>
            <a:off x="0" y="21404"/>
            <a:ext cx="12192000" cy="6815191"/>
          </a:xfrm>
          <a:prstGeom prst="rect">
            <a:avLst/>
          </a:prstGeom>
        </p:spPr>
      </p:pic>
      <p:sp>
        <p:nvSpPr>
          <p:cNvPr id="6" name="TextBox 5">
            <a:extLst>
              <a:ext uri="{FF2B5EF4-FFF2-40B4-BE49-F238E27FC236}">
                <a16:creationId xmlns:a16="http://schemas.microsoft.com/office/drawing/2014/main" id="{0D1228B9-5F87-5075-34DC-40D90E677B2C}"/>
              </a:ext>
            </a:extLst>
          </p:cNvPr>
          <p:cNvSpPr txBox="1"/>
          <p:nvPr/>
        </p:nvSpPr>
        <p:spPr>
          <a:xfrm>
            <a:off x="423333" y="341326"/>
            <a:ext cx="2353733" cy="369332"/>
          </a:xfrm>
          <a:prstGeom prst="rect">
            <a:avLst/>
          </a:prstGeom>
          <a:solidFill>
            <a:schemeClr val="bg1"/>
          </a:solidFill>
          <a:ln>
            <a:solidFill>
              <a:schemeClr val="bg1"/>
            </a:solidFill>
          </a:ln>
        </p:spPr>
        <p:txBody>
          <a:bodyPr wrap="square" rtlCol="0">
            <a:spAutoFit/>
          </a:bodyPr>
          <a:lstStyle/>
          <a:p>
            <a:r>
              <a:rPr lang="en-US"/>
              <a:t>New Patio in RPA</a:t>
            </a:r>
          </a:p>
        </p:txBody>
      </p:sp>
      <p:sp>
        <p:nvSpPr>
          <p:cNvPr id="7" name="TextBox 6">
            <a:extLst>
              <a:ext uri="{FF2B5EF4-FFF2-40B4-BE49-F238E27FC236}">
                <a16:creationId xmlns:a16="http://schemas.microsoft.com/office/drawing/2014/main" id="{5EDC4199-B92C-C679-B470-B6CA8928C5FE}"/>
              </a:ext>
            </a:extLst>
          </p:cNvPr>
          <p:cNvSpPr txBox="1"/>
          <p:nvPr/>
        </p:nvSpPr>
        <p:spPr>
          <a:xfrm>
            <a:off x="423333" y="341326"/>
            <a:ext cx="3860800" cy="369332"/>
          </a:xfrm>
          <a:prstGeom prst="rect">
            <a:avLst/>
          </a:prstGeom>
          <a:solidFill>
            <a:schemeClr val="bg1"/>
          </a:solidFill>
          <a:ln>
            <a:solidFill>
              <a:schemeClr val="bg1"/>
            </a:solidFill>
          </a:ln>
        </p:spPr>
        <p:txBody>
          <a:bodyPr wrap="square" rtlCol="0">
            <a:spAutoFit/>
          </a:bodyPr>
          <a:lstStyle/>
          <a:p>
            <a:r>
              <a:rPr lang="en-US"/>
              <a:t>New Patio in RPA &amp; 100 Yr Floodplain</a:t>
            </a:r>
          </a:p>
        </p:txBody>
      </p:sp>
    </p:spTree>
    <p:extLst>
      <p:ext uri="{BB962C8B-B14F-4D97-AF65-F5344CB8AC3E}">
        <p14:creationId xmlns:p14="http://schemas.microsoft.com/office/powerpoint/2010/main" val="4239826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410E-8919-CFC0-D214-160B079461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57EC72-30BB-F9A3-E933-5CD0222A52D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CB1BF9C-D6EE-C822-3765-441CB08FFD6D}"/>
              </a:ext>
            </a:extLst>
          </p:cNvPr>
          <p:cNvPicPr>
            <a:picLocks noChangeAspect="1"/>
          </p:cNvPicPr>
          <p:nvPr/>
        </p:nvPicPr>
        <p:blipFill>
          <a:blip r:embed="rId2"/>
          <a:stretch>
            <a:fillRect/>
          </a:stretch>
        </p:blipFill>
        <p:spPr>
          <a:xfrm>
            <a:off x="55049" y="0"/>
            <a:ext cx="12081901" cy="6858000"/>
          </a:xfrm>
          <a:prstGeom prst="rect">
            <a:avLst/>
          </a:prstGeom>
        </p:spPr>
      </p:pic>
      <p:sp>
        <p:nvSpPr>
          <p:cNvPr id="9" name="TextBox 8">
            <a:extLst>
              <a:ext uri="{FF2B5EF4-FFF2-40B4-BE49-F238E27FC236}">
                <a16:creationId xmlns:a16="http://schemas.microsoft.com/office/drawing/2014/main" id="{A2B541E1-A4EC-B888-BF0D-3A3FAA17F8FF}"/>
              </a:ext>
            </a:extLst>
          </p:cNvPr>
          <p:cNvSpPr txBox="1"/>
          <p:nvPr/>
        </p:nvSpPr>
        <p:spPr>
          <a:xfrm>
            <a:off x="423333" y="341326"/>
            <a:ext cx="3860800" cy="369332"/>
          </a:xfrm>
          <a:prstGeom prst="rect">
            <a:avLst/>
          </a:prstGeom>
          <a:solidFill>
            <a:schemeClr val="bg1"/>
          </a:solidFill>
          <a:ln>
            <a:solidFill>
              <a:schemeClr val="bg1"/>
            </a:solidFill>
          </a:ln>
        </p:spPr>
        <p:txBody>
          <a:bodyPr wrap="square" rtlCol="0">
            <a:spAutoFit/>
          </a:bodyPr>
          <a:lstStyle/>
          <a:p>
            <a:r>
              <a:rPr lang="en-US"/>
              <a:t>New Patio in RPA &amp; 100 Yr Floodplain</a:t>
            </a:r>
          </a:p>
        </p:txBody>
      </p:sp>
    </p:spTree>
    <p:extLst>
      <p:ext uri="{BB962C8B-B14F-4D97-AF65-F5344CB8AC3E}">
        <p14:creationId xmlns:p14="http://schemas.microsoft.com/office/powerpoint/2010/main" val="2436074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1DD8-1A4E-F2F6-FAB5-50C1AF997C4E}"/>
              </a:ext>
            </a:extLst>
          </p:cNvPr>
          <p:cNvSpPr>
            <a:spLocks noGrp="1"/>
          </p:cNvSpPr>
          <p:nvPr>
            <p:ph type="title"/>
          </p:nvPr>
        </p:nvSpPr>
        <p:spPr>
          <a:xfrm>
            <a:off x="677333" y="94192"/>
            <a:ext cx="10515600" cy="1325563"/>
          </a:xfrm>
        </p:spPr>
        <p:txBody>
          <a:bodyPr/>
          <a:lstStyle/>
          <a:p>
            <a:r>
              <a:rPr lang="en-US"/>
              <a:t>New Patio in RPA &amp; Floodplain</a:t>
            </a:r>
          </a:p>
        </p:txBody>
      </p:sp>
      <p:graphicFrame>
        <p:nvGraphicFramePr>
          <p:cNvPr id="4" name="Content Placeholder 3">
            <a:extLst>
              <a:ext uri="{FF2B5EF4-FFF2-40B4-BE49-F238E27FC236}">
                <a16:creationId xmlns:a16="http://schemas.microsoft.com/office/drawing/2014/main" id="{2647B650-863F-2025-8182-2B58C8A49263}"/>
              </a:ext>
            </a:extLst>
          </p:cNvPr>
          <p:cNvGraphicFramePr>
            <a:graphicFrameLocks noGrp="1"/>
          </p:cNvGraphicFramePr>
          <p:nvPr>
            <p:ph idx="1"/>
          </p:nvPr>
        </p:nvGraphicFramePr>
        <p:xfrm>
          <a:off x="677333" y="1282167"/>
          <a:ext cx="10515600" cy="489013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83016112"/>
                    </a:ext>
                  </a:extLst>
                </a:gridCol>
                <a:gridCol w="5257800">
                  <a:extLst>
                    <a:ext uri="{9D8B030D-6E8A-4147-A177-3AD203B41FA5}">
                      <a16:colId xmlns:a16="http://schemas.microsoft.com/office/drawing/2014/main" val="931306755"/>
                    </a:ext>
                  </a:extLst>
                </a:gridCol>
              </a:tblGrid>
              <a:tr h="449263">
                <a:tc>
                  <a:txBody>
                    <a:bodyPr/>
                    <a:lstStyle/>
                    <a:p>
                      <a:r>
                        <a:rPr lang="en-US"/>
                        <a:t>Existing RPA Requirements</a:t>
                      </a:r>
                    </a:p>
                  </a:txBody>
                  <a:tcPr/>
                </a:tc>
                <a:tc>
                  <a:txBody>
                    <a:bodyPr/>
                    <a:lstStyle/>
                    <a:p>
                      <a:r>
                        <a:rPr lang="en-US"/>
                        <a:t>New Climate Change/Trees Amendment</a:t>
                      </a:r>
                    </a:p>
                  </a:txBody>
                  <a:tcPr/>
                </a:tc>
                <a:extLst>
                  <a:ext uri="{0D108BD9-81ED-4DB2-BD59-A6C34878D82A}">
                    <a16:rowId xmlns:a16="http://schemas.microsoft.com/office/drawing/2014/main" val="2135803703"/>
                  </a:ext>
                </a:extLst>
              </a:tr>
              <a:tr h="449263">
                <a:tc>
                  <a:txBody>
                    <a:bodyPr/>
                    <a:lstStyle/>
                    <a:p>
                      <a:r>
                        <a:rPr lang="en-US"/>
                        <a:t>Formal exception (CBORC)</a:t>
                      </a:r>
                    </a:p>
                  </a:txBody>
                  <a:tcPr/>
                </a:tc>
                <a:tc>
                  <a:txBody>
                    <a:bodyPr/>
                    <a:lstStyle/>
                    <a:p>
                      <a:r>
                        <a:rPr lang="en-US"/>
                        <a:t>Formal exception (CBORC)</a:t>
                      </a:r>
                    </a:p>
                  </a:txBody>
                  <a:tcPr/>
                </a:tc>
                <a:extLst>
                  <a:ext uri="{0D108BD9-81ED-4DB2-BD59-A6C34878D82A}">
                    <a16:rowId xmlns:a16="http://schemas.microsoft.com/office/drawing/2014/main" val="1531461247"/>
                  </a:ext>
                </a:extLst>
              </a:tr>
              <a:tr h="449263">
                <a:tc>
                  <a:txBody>
                    <a:bodyPr/>
                    <a:lstStyle/>
                    <a:p>
                      <a:r>
                        <a:rPr lang="en-US"/>
                        <a:t>Plan, WQIA + Exception Request</a:t>
                      </a:r>
                    </a:p>
                  </a:txBody>
                  <a:tcPr/>
                </a:tc>
                <a:tc>
                  <a:txBody>
                    <a:bodyPr/>
                    <a:lstStyle/>
                    <a:p>
                      <a:r>
                        <a:rPr lang="en-US"/>
                        <a:t>Plan, WQIA +Exception Request</a:t>
                      </a:r>
                    </a:p>
                  </a:txBody>
                  <a:tcPr/>
                </a:tc>
                <a:extLst>
                  <a:ext uri="{0D108BD9-81ED-4DB2-BD59-A6C34878D82A}">
                    <a16:rowId xmlns:a16="http://schemas.microsoft.com/office/drawing/2014/main" val="3787743557"/>
                  </a:ext>
                </a:extLst>
              </a:tr>
              <a:tr h="449263">
                <a:tc>
                  <a:txBody>
                    <a:bodyPr/>
                    <a:lstStyle/>
                    <a:p>
                      <a:endParaRPr lang="en-US"/>
                    </a:p>
                  </a:txBody>
                  <a:tcPr/>
                </a:tc>
                <a:tc>
                  <a:txBody>
                    <a:bodyPr/>
                    <a:lstStyle/>
                    <a:p>
                      <a:r>
                        <a:rPr lang="en-US"/>
                        <a:t>Resiliency Assessment (Appendix H)</a:t>
                      </a:r>
                    </a:p>
                  </a:txBody>
                  <a:tcPr/>
                </a:tc>
                <a:extLst>
                  <a:ext uri="{0D108BD9-81ED-4DB2-BD59-A6C34878D82A}">
                    <a16:rowId xmlns:a16="http://schemas.microsoft.com/office/drawing/2014/main" val="928027761"/>
                  </a:ext>
                </a:extLst>
              </a:tr>
              <a:tr h="449263">
                <a:tc>
                  <a:txBody>
                    <a:bodyPr/>
                    <a:lstStyle/>
                    <a:p>
                      <a:r>
                        <a:rPr lang="en-US"/>
                        <a:t>New Native Planting Area = Patio footprint</a:t>
                      </a:r>
                    </a:p>
                  </a:txBody>
                  <a:tcPr/>
                </a:tc>
                <a:tc>
                  <a:txBody>
                    <a:bodyPr/>
                    <a:lstStyle/>
                    <a:p>
                      <a:r>
                        <a:rPr lang="en-US"/>
                        <a:t>New Native Planting Area = Patio footprint + any disturbed RPA area</a:t>
                      </a:r>
                    </a:p>
                  </a:txBody>
                  <a:tcPr/>
                </a:tc>
                <a:extLst>
                  <a:ext uri="{0D108BD9-81ED-4DB2-BD59-A6C34878D82A}">
                    <a16:rowId xmlns:a16="http://schemas.microsoft.com/office/drawing/2014/main" val="2982364115"/>
                  </a:ext>
                </a:extLst>
              </a:tr>
              <a:tr h="449263">
                <a:tc>
                  <a:txBody>
                    <a:bodyPr/>
                    <a:lstStyle/>
                    <a:p>
                      <a:r>
                        <a:rPr lang="en-US"/>
                        <a:t>Pervious patio construction</a:t>
                      </a:r>
                    </a:p>
                  </a:txBody>
                  <a:tcPr/>
                </a:tc>
                <a:tc>
                  <a:txBody>
                    <a:bodyPr/>
                    <a:lstStyle/>
                    <a:p>
                      <a:r>
                        <a:rPr lang="en-US"/>
                        <a:t>Pervious patio construction</a:t>
                      </a:r>
                    </a:p>
                  </a:txBody>
                  <a:tcPr/>
                </a:tc>
                <a:extLst>
                  <a:ext uri="{0D108BD9-81ED-4DB2-BD59-A6C34878D82A}">
                    <a16:rowId xmlns:a16="http://schemas.microsoft.com/office/drawing/2014/main" val="712914876"/>
                  </a:ext>
                </a:extLst>
              </a:tr>
              <a:tr h="449263">
                <a:tc>
                  <a:txBody>
                    <a:bodyPr/>
                    <a:lstStyle/>
                    <a:p>
                      <a:r>
                        <a:rPr lang="en-US"/>
                        <a:t>Long Term Maintenance Agreement</a:t>
                      </a:r>
                    </a:p>
                  </a:txBody>
                  <a:tcPr/>
                </a:tc>
                <a:tc>
                  <a:txBody>
                    <a:bodyPr/>
                    <a:lstStyle/>
                    <a:p>
                      <a:r>
                        <a:rPr lang="en-US"/>
                        <a:t>Long Term Maintenance Agreement</a:t>
                      </a:r>
                    </a:p>
                  </a:txBody>
                  <a:tcPr/>
                </a:tc>
                <a:extLst>
                  <a:ext uri="{0D108BD9-81ED-4DB2-BD59-A6C34878D82A}">
                    <a16:rowId xmlns:a16="http://schemas.microsoft.com/office/drawing/2014/main" val="4013345062"/>
                  </a:ext>
                </a:extLst>
              </a:tr>
              <a:tr h="449263">
                <a:tc>
                  <a:txBody>
                    <a:bodyPr/>
                    <a:lstStyle/>
                    <a:p>
                      <a:r>
                        <a:rPr lang="en-US"/>
                        <a:t>Per policy, CBORC will not issue exception without floodplain approval.</a:t>
                      </a:r>
                    </a:p>
                  </a:txBody>
                  <a:tcPr/>
                </a:tc>
                <a:tc>
                  <a:txBody>
                    <a:bodyPr/>
                    <a:lstStyle/>
                    <a:p>
                      <a:r>
                        <a:rPr lang="en-US"/>
                        <a:t>Floodplain review/approval required.</a:t>
                      </a:r>
                    </a:p>
                  </a:txBody>
                  <a:tcPr/>
                </a:tc>
                <a:extLst>
                  <a:ext uri="{0D108BD9-81ED-4DB2-BD59-A6C34878D82A}">
                    <a16:rowId xmlns:a16="http://schemas.microsoft.com/office/drawing/2014/main" val="972855066"/>
                  </a:ext>
                </a:extLst>
              </a:tr>
              <a:tr h="449263">
                <a:tc>
                  <a:txBody>
                    <a:bodyPr/>
                    <a:lstStyle/>
                    <a:p>
                      <a:endParaRPr lang="en-US"/>
                    </a:p>
                  </a:txBody>
                  <a:tcPr/>
                </a:tc>
                <a:tc>
                  <a:txBody>
                    <a:bodyPr/>
                    <a:lstStyle/>
                    <a:p>
                      <a:r>
                        <a:rPr lang="en-US"/>
                        <a:t>Conditions/alterations/adaptation measures could be required to reduce flood risk including to adjacent properties</a:t>
                      </a:r>
                    </a:p>
                  </a:txBody>
                  <a:tcPr/>
                </a:tc>
                <a:extLst>
                  <a:ext uri="{0D108BD9-81ED-4DB2-BD59-A6C34878D82A}">
                    <a16:rowId xmlns:a16="http://schemas.microsoft.com/office/drawing/2014/main" val="2347815077"/>
                  </a:ext>
                </a:extLst>
              </a:tr>
            </a:tbl>
          </a:graphicData>
        </a:graphic>
      </p:graphicFrame>
    </p:spTree>
    <p:extLst>
      <p:ext uri="{BB962C8B-B14F-4D97-AF65-F5344CB8AC3E}">
        <p14:creationId xmlns:p14="http://schemas.microsoft.com/office/powerpoint/2010/main" val="261356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9DA1D5-D314-54E3-1DD6-32CC852B2C7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500D1E-FBF5-7A8B-26C4-FF10CB604B7F}"/>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4C65E-9733-AB42-C720-13A196A2B2F3}"/>
              </a:ext>
            </a:extLst>
          </p:cNvPr>
          <p:cNvSpPr>
            <a:spLocks noGrp="1"/>
          </p:cNvSpPr>
          <p:nvPr>
            <p:ph type="title"/>
          </p:nvPr>
        </p:nvSpPr>
        <p:spPr>
          <a:xfrm>
            <a:off x="948957" y="169870"/>
            <a:ext cx="10306520" cy="1325563"/>
          </a:xfrm>
        </p:spPr>
        <p:txBody>
          <a:bodyPr vert="horz" lIns="91440" tIns="45720" rIns="91440" bIns="45720" rtlCol="0" anchor="ctr">
            <a:normAutofit/>
          </a:bodyPr>
          <a:lstStyle/>
          <a:p>
            <a:r>
              <a:rPr lang="en-US" sz="4000">
                <a:solidFill>
                  <a:srgbClr val="FFFFFF"/>
                </a:solidFill>
              </a:rPr>
              <a:t>What Needs County Approval?</a:t>
            </a:r>
            <a:endParaRPr lang="en-US" sz="4000" kern="1200">
              <a:solidFill>
                <a:srgbClr val="FFFFFF"/>
              </a:solidFill>
              <a:latin typeface="+mj-lt"/>
              <a:ea typeface="Calibri Light"/>
              <a:cs typeface="Calibri Light"/>
            </a:endParaRPr>
          </a:p>
        </p:txBody>
      </p:sp>
      <p:sp>
        <p:nvSpPr>
          <p:cNvPr id="8" name="Content Placeholder 7">
            <a:extLst>
              <a:ext uri="{FF2B5EF4-FFF2-40B4-BE49-F238E27FC236}">
                <a16:creationId xmlns:a16="http://schemas.microsoft.com/office/drawing/2014/main" id="{03F3E73E-6D18-1081-8452-AFCC11DB5A55}"/>
              </a:ext>
            </a:extLst>
          </p:cNvPr>
          <p:cNvSpPr txBox="1">
            <a:spLocks/>
          </p:cNvSpPr>
          <p:nvPr/>
        </p:nvSpPr>
        <p:spPr>
          <a:xfrm>
            <a:off x="951171" y="1943440"/>
            <a:ext cx="9873024" cy="39874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Development or redevelopment projects on properties where RPA is present (additions, rebuilds).</a:t>
            </a:r>
            <a:endParaRPr lang="en-US" sz="2400">
              <a:ea typeface="Calibri"/>
              <a:cs typeface="Calibri"/>
            </a:endParaRPr>
          </a:p>
          <a:p>
            <a:r>
              <a:rPr lang="en-US" sz="2400"/>
              <a:t>Any project requiring a building or land disturbing activities permit on an RPA property</a:t>
            </a:r>
            <a:r>
              <a:rPr lang="en-US" sz="2400" b="1"/>
              <a:t>.</a:t>
            </a:r>
            <a:endParaRPr lang="en-US" sz="2400" b="1">
              <a:ea typeface="Calibri"/>
              <a:cs typeface="Calibri"/>
            </a:endParaRPr>
          </a:p>
          <a:p>
            <a:r>
              <a:rPr lang="en-US" sz="2400"/>
              <a:t>Adding new paved surfaces in the RPA (i.e. patios, walkways, parking/drives)</a:t>
            </a:r>
            <a:endParaRPr lang="en-US" sz="2400">
              <a:ea typeface="Calibri"/>
              <a:cs typeface="Calibri"/>
            </a:endParaRPr>
          </a:p>
          <a:p>
            <a:r>
              <a:rPr lang="en-US" sz="2400">
                <a:ea typeface="Calibri"/>
                <a:cs typeface="Calibri"/>
              </a:rPr>
              <a:t>Adding new structures in the RPA (sheds, gazebos, garages)</a:t>
            </a:r>
            <a:endParaRPr lang="en-US" sz="2400"/>
          </a:p>
          <a:p>
            <a:r>
              <a:rPr lang="en-US" sz="2400"/>
              <a:t>The removal of vegetation from the RPA </a:t>
            </a:r>
            <a:endParaRPr lang="en-US" sz="2400">
              <a:ea typeface="Calibri"/>
              <a:cs typeface="Calibri"/>
            </a:endParaRPr>
          </a:p>
          <a:p>
            <a:r>
              <a:rPr lang="en-US" sz="2400">
                <a:ea typeface="Calibri"/>
                <a:cs typeface="Calibri"/>
              </a:rPr>
              <a:t>Fences or retaining walls</a:t>
            </a:r>
            <a:endParaRPr lang="en-US" sz="2400"/>
          </a:p>
          <a:p>
            <a:pPr marL="0" indent="0">
              <a:buFont typeface="Arial" panose="020B0604020202020204" pitchFamily="34" charset="0"/>
              <a:buNone/>
            </a:pPr>
            <a:endParaRPr lang="en-US" sz="2400"/>
          </a:p>
          <a:p>
            <a:pPr marL="0" indent="0">
              <a:buNone/>
            </a:pPr>
            <a:r>
              <a:rPr lang="en-US" sz="2400"/>
              <a:t>An </a:t>
            </a:r>
            <a:r>
              <a:rPr lang="en-US" sz="2400">
                <a:solidFill>
                  <a:srgbClr val="FF0000"/>
                </a:solidFill>
              </a:rPr>
              <a:t>exception</a:t>
            </a:r>
            <a:r>
              <a:rPr lang="en-US" sz="2400"/>
              <a:t> may be required for some projects</a:t>
            </a:r>
            <a:r>
              <a:rPr lang="en-GB" sz="2400"/>
              <a:t>. The basic submission for permitting is the </a:t>
            </a:r>
            <a:r>
              <a:rPr lang="en-GB" sz="2400">
                <a:solidFill>
                  <a:srgbClr val="FF0000"/>
                </a:solidFill>
              </a:rPr>
              <a:t>Water Quality Impact Assessment (WQIA).</a:t>
            </a:r>
            <a:endParaRPr lang="en-GB" sz="2400">
              <a:solidFill>
                <a:srgbClr val="FF0000"/>
              </a:solidFill>
              <a:ea typeface="Calibri"/>
              <a:cs typeface="Calibri"/>
            </a:endParaRPr>
          </a:p>
          <a:p>
            <a:pPr marL="0" indent="0">
              <a:buFont typeface="Arial" panose="020B0604020202020204" pitchFamily="34" charset="0"/>
              <a:buNone/>
            </a:pPr>
            <a:endParaRPr lang="en-GB" sz="2400"/>
          </a:p>
        </p:txBody>
      </p:sp>
    </p:spTree>
    <p:extLst>
      <p:ext uri="{BB962C8B-B14F-4D97-AF65-F5344CB8AC3E}">
        <p14:creationId xmlns:p14="http://schemas.microsoft.com/office/powerpoint/2010/main" val="356278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D00AF-6328-1FCF-77DE-135507BFE43D}"/>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C4C2C-3A44-44BD-B27A-BA34056FF795}"/>
              </a:ext>
            </a:extLst>
          </p:cNvPr>
          <p:cNvSpPr>
            <a:spLocks noGrp="1"/>
          </p:cNvSpPr>
          <p:nvPr>
            <p:ph type="title"/>
          </p:nvPr>
        </p:nvSpPr>
        <p:spPr>
          <a:xfrm>
            <a:off x="966700" y="276005"/>
            <a:ext cx="10264697" cy="1212102"/>
          </a:xfrm>
        </p:spPr>
        <p:txBody>
          <a:bodyPr>
            <a:normAutofit/>
          </a:bodyPr>
          <a:lstStyle/>
          <a:p>
            <a:r>
              <a:rPr lang="en-US" sz="4000">
                <a:solidFill>
                  <a:schemeClr val="bg1"/>
                </a:solidFill>
                <a:cs typeface="Calibri Light"/>
              </a:rPr>
              <a:t>Why is Arlington Updating the Ordinance Now?</a:t>
            </a:r>
          </a:p>
        </p:txBody>
      </p:sp>
      <p:sp>
        <p:nvSpPr>
          <p:cNvPr id="3" name="Content Placeholder 2">
            <a:extLst>
              <a:ext uri="{FF2B5EF4-FFF2-40B4-BE49-F238E27FC236}">
                <a16:creationId xmlns:a16="http://schemas.microsoft.com/office/drawing/2014/main" id="{129BCB4A-05B4-4581-B8CF-44BA07E75D69}"/>
              </a:ext>
            </a:extLst>
          </p:cNvPr>
          <p:cNvSpPr>
            <a:spLocks noGrp="1"/>
          </p:cNvSpPr>
          <p:nvPr>
            <p:ph idx="1"/>
          </p:nvPr>
        </p:nvSpPr>
        <p:spPr>
          <a:xfrm>
            <a:off x="711138" y="2005986"/>
            <a:ext cx="10836697" cy="4852014"/>
          </a:xfrm>
        </p:spPr>
        <p:txBody>
          <a:bodyPr vert="horz" lIns="91440" tIns="45720" rIns="91440" bIns="45720" rtlCol="0" anchor="ctr">
            <a:normAutofit/>
          </a:bodyPr>
          <a:lstStyle/>
          <a:p>
            <a:r>
              <a:rPr lang="en-US" sz="3200">
                <a:cs typeface="Calibri"/>
              </a:rPr>
              <a:t>In 2020, </a:t>
            </a:r>
            <a:r>
              <a:rPr lang="en-US" sz="3200" b="0" i="0">
                <a:effectLst/>
              </a:rPr>
              <a:t>The Virginia General Assembly </a:t>
            </a:r>
            <a:r>
              <a:rPr lang="en-US" sz="3200" b="0" i="0" u="sng">
                <a:effectLst/>
                <a:hlinkClick r:id="rId3">
                  <a:extLst>
                    <a:ext uri="{A12FA001-AC4F-418D-AE19-62706E023703}">
                      <ahyp:hlinkClr xmlns:ahyp="http://schemas.microsoft.com/office/drawing/2018/hyperlinkcolor" val="tx"/>
                    </a:ext>
                  </a:extLst>
                </a:hlinkClick>
              </a:rPr>
              <a:t>passed a bill</a:t>
            </a:r>
            <a:r>
              <a:rPr lang="en-US" sz="3200" b="0" i="0">
                <a:effectLst/>
              </a:rPr>
              <a:t> </a:t>
            </a:r>
            <a:r>
              <a:rPr lang="en-US" sz="3200"/>
              <a:t>to make C</a:t>
            </a:r>
            <a:r>
              <a:rPr lang="en-US" sz="3200">
                <a:cs typeface="Calibri"/>
              </a:rPr>
              <a:t>hesapeake Bay Act amendments on trees and climate change</a:t>
            </a:r>
          </a:p>
          <a:p>
            <a:pPr algn="l"/>
            <a:r>
              <a:rPr lang="en-US" b="0" i="0">
                <a:effectLst/>
              </a:rPr>
              <a:t>The Soil and Water Conservation Board adopted two amendments to its regulations in 2021 that:</a:t>
            </a:r>
            <a:endParaRPr lang="en-US" b="0" i="0">
              <a:effectLst/>
              <a:ea typeface="Calibri"/>
              <a:cs typeface="Calibri"/>
            </a:endParaRPr>
          </a:p>
          <a:p>
            <a:pPr lvl="1"/>
            <a:r>
              <a:rPr lang="en-US" b="0" i="0">
                <a:effectLst/>
              </a:rPr>
              <a:t>Added language that mature trees shall be protected during development in </a:t>
            </a:r>
            <a:r>
              <a:rPr lang="en-US"/>
              <a:t>resource protection</a:t>
            </a:r>
            <a:r>
              <a:rPr lang="en-US" b="0" i="0">
                <a:effectLst/>
              </a:rPr>
              <a:t> areas and </a:t>
            </a:r>
            <a:r>
              <a:rPr lang="en-US"/>
              <a:t>resource management</a:t>
            </a:r>
            <a:r>
              <a:rPr lang="en-US" b="0" i="0">
                <a:effectLst/>
              </a:rPr>
              <a:t> areas.</a:t>
            </a:r>
            <a:endParaRPr lang="en-US" b="0" i="0">
              <a:effectLst/>
              <a:ea typeface="Calibri"/>
              <a:cs typeface="Calibri"/>
            </a:endParaRPr>
          </a:p>
          <a:p>
            <a:pPr lvl="1"/>
            <a:r>
              <a:rPr lang="en-US" b="0" i="0">
                <a:effectLst/>
              </a:rPr>
              <a:t>Require “resilience assessments” for development within resource-protection areas to determine the potential impacts of sea-level rise and increased storm intensity due to climate change.</a:t>
            </a:r>
            <a:endParaRPr lang="en-US" b="0" i="0">
              <a:effectLst/>
              <a:ea typeface="Calibri"/>
              <a:cs typeface="Calibri"/>
            </a:endParaRPr>
          </a:p>
          <a:p>
            <a:r>
              <a:rPr lang="en-US"/>
              <a:t>Arlington is updating our ordinance to include these required changes </a:t>
            </a:r>
            <a:endParaRPr lang="en-US" sz="3200">
              <a:cs typeface="Calibri"/>
            </a:endParaRPr>
          </a:p>
          <a:p>
            <a:pPr marL="0" indent="0">
              <a:buNone/>
            </a:pPr>
            <a:endParaRPr lang="en-US" sz="3200">
              <a:ea typeface="Calibri"/>
              <a:cs typeface="Calibri"/>
            </a:endParaRPr>
          </a:p>
        </p:txBody>
      </p:sp>
    </p:spTree>
    <p:extLst>
      <p:ext uri="{BB962C8B-B14F-4D97-AF65-F5344CB8AC3E}">
        <p14:creationId xmlns:p14="http://schemas.microsoft.com/office/powerpoint/2010/main" val="2264934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2753-FA26-4EA5-996B-B92D82CD3089}"/>
              </a:ext>
            </a:extLst>
          </p:cNvPr>
          <p:cNvSpPr>
            <a:spLocks noGrp="1"/>
          </p:cNvSpPr>
          <p:nvPr>
            <p:ph type="title"/>
          </p:nvPr>
        </p:nvSpPr>
        <p:spPr>
          <a:xfrm>
            <a:off x="731044" y="210344"/>
            <a:ext cx="10515600" cy="1306443"/>
          </a:xfrm>
        </p:spPr>
        <p:txBody>
          <a:bodyPr vert="horz" lIns="91440" tIns="45720" rIns="91440" bIns="45720" rtlCol="0" anchor="ctr">
            <a:normAutofit/>
          </a:bodyPr>
          <a:lstStyle/>
          <a:p>
            <a:r>
              <a:rPr lang="en-US" sz="4000"/>
              <a:t>Chesapeake Bay Ordinance Revisions</a:t>
            </a:r>
          </a:p>
        </p:txBody>
      </p:sp>
      <p:sp>
        <p:nvSpPr>
          <p:cNvPr id="11" name="TextBox 1">
            <a:extLst>
              <a:ext uri="{FF2B5EF4-FFF2-40B4-BE49-F238E27FC236}">
                <a16:creationId xmlns:a16="http://schemas.microsoft.com/office/drawing/2014/main" id="{CF7E2C2C-62C4-4041-81FE-6FB0D1348AA3}"/>
              </a:ext>
            </a:extLst>
          </p:cNvPr>
          <p:cNvSpPr txBox="1"/>
          <p:nvPr/>
        </p:nvSpPr>
        <p:spPr>
          <a:xfrm>
            <a:off x="791759" y="1158815"/>
            <a:ext cx="1066425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800"/>
              <a:t>New ordinance components focus on trees and climate change:</a:t>
            </a:r>
            <a:endParaRPr lang="en-US"/>
          </a:p>
        </p:txBody>
      </p:sp>
      <p:graphicFrame>
        <p:nvGraphicFramePr>
          <p:cNvPr id="5" name="Content Placeholder 2">
            <a:extLst>
              <a:ext uri="{FF2B5EF4-FFF2-40B4-BE49-F238E27FC236}">
                <a16:creationId xmlns:a16="http://schemas.microsoft.com/office/drawing/2014/main" id="{8F998CE6-81FD-4CA6-ADBC-C36F5555E885}"/>
              </a:ext>
            </a:extLst>
          </p:cNvPr>
          <p:cNvGraphicFramePr>
            <a:graphicFrameLocks noGrp="1"/>
          </p:cNvGraphicFramePr>
          <p:nvPr>
            <p:ph idx="1"/>
            <p:extLst>
              <p:ext uri="{D42A27DB-BD31-4B8C-83A1-F6EECF244321}">
                <p14:modId xmlns:p14="http://schemas.microsoft.com/office/powerpoint/2010/main" val="2275175947"/>
              </p:ext>
            </p:extLst>
          </p:nvPr>
        </p:nvGraphicFramePr>
        <p:xfrm>
          <a:off x="838200" y="1825625"/>
          <a:ext cx="6714744" cy="4303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ext&#10;&#10;Description automatically generated">
            <a:extLst>
              <a:ext uri="{FF2B5EF4-FFF2-40B4-BE49-F238E27FC236}">
                <a16:creationId xmlns:a16="http://schemas.microsoft.com/office/drawing/2014/main" id="{77D6D8A4-2685-4BA3-9B5B-0CC2E8B826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9467" y="1637735"/>
            <a:ext cx="3482960" cy="4303465"/>
          </a:xfrm>
          <a:prstGeom prst="rect">
            <a:avLst/>
          </a:prstGeom>
        </p:spPr>
      </p:pic>
    </p:spTree>
    <p:extLst>
      <p:ext uri="{BB962C8B-B14F-4D97-AF65-F5344CB8AC3E}">
        <p14:creationId xmlns:p14="http://schemas.microsoft.com/office/powerpoint/2010/main" val="98067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D8E327-C6E5-D8BD-7C76-FC00D3FC41A9}"/>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ABF21FF6-BECE-C1BB-4CD8-8199F3E8ABE9}"/>
              </a:ext>
            </a:extLst>
          </p:cNvPr>
          <p:cNvGraphicFramePr>
            <a:graphicFrameLocks noGrp="1"/>
          </p:cNvGraphicFramePr>
          <p:nvPr>
            <p:ph idx="1"/>
            <p:extLst>
              <p:ext uri="{D42A27DB-BD31-4B8C-83A1-F6EECF244321}">
                <p14:modId xmlns:p14="http://schemas.microsoft.com/office/powerpoint/2010/main" val="650328152"/>
              </p:ext>
            </p:extLst>
          </p:nvPr>
        </p:nvGraphicFramePr>
        <p:xfrm>
          <a:off x="384497" y="2211672"/>
          <a:ext cx="11117691" cy="4131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E96EB17C-56F6-866F-342B-1155EAA7FBA7}"/>
              </a:ext>
            </a:extLst>
          </p:cNvPr>
          <p:cNvSpPr>
            <a:spLocks noGrp="1"/>
          </p:cNvSpPr>
          <p:nvPr>
            <p:ph type="title"/>
          </p:nvPr>
        </p:nvSpPr>
        <p:spPr>
          <a:xfrm>
            <a:off x="552014" y="347472"/>
            <a:ext cx="10515600" cy="822008"/>
          </a:xfrm>
        </p:spPr>
        <p:txBody>
          <a:bodyPr>
            <a:normAutofit fontScale="90000"/>
          </a:bodyPr>
          <a:lstStyle/>
          <a:p>
            <a:br>
              <a:rPr lang="en-US" sz="4000">
                <a:cs typeface="Calibri Light"/>
              </a:rPr>
            </a:br>
            <a:r>
              <a:rPr lang="en-US" sz="4000" b="1">
                <a:solidFill>
                  <a:schemeClr val="bg1"/>
                </a:solidFill>
                <a:cs typeface="Calibri Light"/>
              </a:rPr>
              <a:t>Tree Conservation in RPAs and RMAs</a:t>
            </a:r>
          </a:p>
        </p:txBody>
      </p:sp>
    </p:spTree>
    <p:extLst>
      <p:ext uri="{BB962C8B-B14F-4D97-AF65-F5344CB8AC3E}">
        <p14:creationId xmlns:p14="http://schemas.microsoft.com/office/powerpoint/2010/main" val="161734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D8E327-C6E5-D8BD-7C76-FC00D3FC41A9}"/>
              </a:ext>
            </a:extLst>
          </p:cNvPr>
          <p:cNvSpPr/>
          <p:nvPr/>
        </p:nvSpPr>
        <p:spPr>
          <a:xfrm>
            <a:off x="3006" y="0"/>
            <a:ext cx="12185196" cy="1769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96EB17C-56F6-866F-342B-1155EAA7FBA7}"/>
              </a:ext>
            </a:extLst>
          </p:cNvPr>
          <p:cNvSpPr>
            <a:spLocks noGrp="1"/>
          </p:cNvSpPr>
          <p:nvPr>
            <p:ph type="title"/>
          </p:nvPr>
        </p:nvSpPr>
        <p:spPr>
          <a:xfrm>
            <a:off x="552014" y="347472"/>
            <a:ext cx="10515600" cy="822008"/>
          </a:xfrm>
        </p:spPr>
        <p:txBody>
          <a:bodyPr>
            <a:normAutofit fontScale="90000"/>
          </a:bodyPr>
          <a:lstStyle/>
          <a:p>
            <a:br>
              <a:rPr lang="en-US" sz="4000">
                <a:cs typeface="Calibri Light"/>
              </a:rPr>
            </a:br>
            <a:r>
              <a:rPr lang="en-US" sz="4000" b="1">
                <a:solidFill>
                  <a:schemeClr val="bg1"/>
                </a:solidFill>
                <a:cs typeface="Calibri Light"/>
              </a:rPr>
              <a:t>Mature Tree Definition </a:t>
            </a:r>
          </a:p>
        </p:txBody>
      </p:sp>
      <p:sp>
        <p:nvSpPr>
          <p:cNvPr id="3" name="Content Placeholder 2">
            <a:extLst>
              <a:ext uri="{FF2B5EF4-FFF2-40B4-BE49-F238E27FC236}">
                <a16:creationId xmlns:a16="http://schemas.microsoft.com/office/drawing/2014/main" id="{7850E7F8-C46C-70BF-000C-405E98C748E6}"/>
              </a:ext>
            </a:extLst>
          </p:cNvPr>
          <p:cNvSpPr>
            <a:spLocks noGrp="1"/>
          </p:cNvSpPr>
          <p:nvPr>
            <p:ph idx="1"/>
          </p:nvPr>
        </p:nvSpPr>
        <p:spPr>
          <a:xfrm>
            <a:off x="455300" y="2468972"/>
            <a:ext cx="10515600" cy="3344252"/>
          </a:xfrm>
        </p:spPr>
        <p:txBody>
          <a:bodyPr>
            <a:normAutofit fontScale="92500" lnSpcReduction="20000"/>
          </a:bodyPr>
          <a:lstStyle/>
          <a:p>
            <a:r>
              <a:rPr lang="en-US" sz="3200">
                <a:effectLst/>
                <a:latin typeface="Calibri" panose="020F0502020204030204" pitchFamily="34" charset="0"/>
                <a:ea typeface="Times New Roman" panose="02020603050405020304" pitchFamily="18" charset="0"/>
                <a:cs typeface="Calibri" panose="020F0502020204030204" pitchFamily="34" charset="0"/>
              </a:rPr>
              <a:t>Mature tree </a:t>
            </a:r>
            <a:r>
              <a:rPr lang="en-US" sz="3200">
                <a:solidFill>
                  <a:srgbClr val="000000"/>
                </a:solidFill>
                <a:latin typeface="Calibri" panose="020F0502020204030204" pitchFamily="34" charset="0"/>
                <a:ea typeface="Times New Roman" panose="02020603050405020304" pitchFamily="18" charset="0"/>
                <a:cs typeface="Calibri" panose="020F0502020204030204" pitchFamily="34" charset="0"/>
              </a:rPr>
              <a:t>- a</a:t>
            </a:r>
            <a:r>
              <a:rPr lang="en-US" sz="3200" b="0" i="0">
                <a:solidFill>
                  <a:srgbClr val="000000"/>
                </a:solidFill>
                <a:effectLst/>
                <a:latin typeface="Calibri" panose="020F0502020204030204" pitchFamily="34" charset="0"/>
                <a:cs typeface="Calibri" panose="020F0502020204030204" pitchFamily="34" charset="0"/>
              </a:rPr>
              <a:t> canopy tree with a diameter at breast height (DBH) of 12 inches or greater</a:t>
            </a:r>
          </a:p>
          <a:p>
            <a:r>
              <a:rPr lang="en-US" sz="3200" b="0" i="0">
                <a:solidFill>
                  <a:srgbClr val="000000"/>
                </a:solidFill>
                <a:effectLst/>
                <a:latin typeface="Calibri" panose="020F0502020204030204" pitchFamily="34" charset="0"/>
                <a:cs typeface="Calibri" panose="020F0502020204030204" pitchFamily="34" charset="0"/>
              </a:rPr>
              <a:t>Understory tree - a DBH of four (4) inches or greater </a:t>
            </a:r>
          </a:p>
          <a:p>
            <a:r>
              <a:rPr lang="en-US" sz="3200">
                <a:effectLst/>
                <a:latin typeface="Calibri" panose="020F0502020204030204" pitchFamily="34" charset="0"/>
                <a:ea typeface="Times New Roman" panose="02020603050405020304" pitchFamily="18" charset="0"/>
              </a:rPr>
              <a:t>Adds requirement that mature trees are protected during development and only removed when necessary for the proposed development.   </a:t>
            </a:r>
          </a:p>
          <a:p>
            <a:r>
              <a:rPr lang="en-US" sz="3200">
                <a:effectLst/>
                <a:latin typeface="Calibri" panose="020F0502020204030204" pitchFamily="34" charset="0"/>
                <a:ea typeface="Times New Roman" panose="02020603050405020304" pitchFamily="18" charset="0"/>
              </a:rPr>
              <a:t>Mature trees should be pruned or trimmed, in lieu of removal, when possible. </a:t>
            </a:r>
          </a:p>
          <a:p>
            <a:endParaRPr lang="en-US" sz="3200" b="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98921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46</Slides>
  <Notes>44</Notes>
  <HiddenSlides>19</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Chesapeake Bay Preservation Ordinance Revisions</vt:lpstr>
      <vt:lpstr>Agenda </vt:lpstr>
      <vt:lpstr>Chesapeake Bay Ordinance: Resource Protection Areas (RPAs) and Resource Management Areas (RMAs)</vt:lpstr>
      <vt:lpstr>What Do RPAs Do?</vt:lpstr>
      <vt:lpstr>What Needs County Approval?</vt:lpstr>
      <vt:lpstr>Why is Arlington Updating the Ordinance Now?</vt:lpstr>
      <vt:lpstr>Chesapeake Bay Ordinance Revisions</vt:lpstr>
      <vt:lpstr> Tree Conservation in RPAs and RMAs</vt:lpstr>
      <vt:lpstr> Mature Tree Definition </vt:lpstr>
      <vt:lpstr>Dead, dying or diseased trees or noxious vegetation </vt:lpstr>
      <vt:lpstr>Tree Canopy Benefits </vt:lpstr>
      <vt:lpstr>Tree Resources </vt:lpstr>
      <vt:lpstr>Climate Change Adaptation</vt:lpstr>
      <vt:lpstr>PowerPoint Presentation</vt:lpstr>
      <vt:lpstr>WQIA </vt:lpstr>
      <vt:lpstr>Nature-Based Adaptation Measures</vt:lpstr>
      <vt:lpstr>Living Shorelines for Shoreline Erosion Control</vt:lpstr>
      <vt:lpstr>Know Your Flood Risk </vt:lpstr>
      <vt:lpstr>Other updates </vt:lpstr>
      <vt:lpstr>Schedule </vt:lpstr>
      <vt:lpstr>Break for Questions </vt:lpstr>
      <vt:lpstr>Project Examples</vt:lpstr>
      <vt:lpstr>Removal of a Dead/Dying RPA Tree</vt:lpstr>
      <vt:lpstr>PowerPoint Presentation</vt:lpstr>
      <vt:lpstr>PowerPoint Presentation</vt:lpstr>
      <vt:lpstr>PowerPoint Presentation</vt:lpstr>
      <vt:lpstr>New Addition in RPA, no Floodplain</vt:lpstr>
      <vt:lpstr>PowerPoint Presentation</vt:lpstr>
      <vt:lpstr>PowerPoint Presentation</vt:lpstr>
      <vt:lpstr>PowerPoint Presentation</vt:lpstr>
      <vt:lpstr>PowerPoint Presentation</vt:lpstr>
      <vt:lpstr>New Addition in RPA &amp; Floodplain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SFD in RPA, with 15 feet of a Floodplain</vt:lpstr>
      <vt:lpstr>Questions?</vt:lpstr>
      <vt:lpstr>PowerPoint Presentation</vt:lpstr>
      <vt:lpstr>PowerPoint Presentation</vt:lpstr>
      <vt:lpstr>PowerPoint Presentation</vt:lpstr>
      <vt:lpstr>PowerPoint Presentation</vt:lpstr>
      <vt:lpstr>New Patio in RPA &amp; Floodplain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Aileen Winquist</dc:creator>
  <cp:revision>1</cp:revision>
  <dcterms:created xsi:type="dcterms:W3CDTF">2024-02-12T16:07:50Z</dcterms:created>
  <dcterms:modified xsi:type="dcterms:W3CDTF">2025-03-28T00:44:11Z</dcterms:modified>
</cp:coreProperties>
</file>