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6"/>
  </p:sldMasterIdLst>
  <p:handoutMasterIdLst>
    <p:handoutMasterId r:id="rId23"/>
  </p:handoutMasterIdLst>
  <p:sldIdLst>
    <p:sldId id="265" r:id="rId7"/>
    <p:sldId id="282" r:id="rId8"/>
    <p:sldId id="295" r:id="rId9"/>
    <p:sldId id="274" r:id="rId10"/>
    <p:sldId id="287" r:id="rId11"/>
    <p:sldId id="288" r:id="rId12"/>
    <p:sldId id="289" r:id="rId13"/>
    <p:sldId id="290" r:id="rId14"/>
    <p:sldId id="291" r:id="rId15"/>
    <p:sldId id="296" r:id="rId16"/>
    <p:sldId id="283" r:id="rId17"/>
    <p:sldId id="292" r:id="rId18"/>
    <p:sldId id="285" r:id="rId19"/>
    <p:sldId id="293" r:id="rId20"/>
    <p:sldId id="286" r:id="rId21"/>
    <p:sldId id="294" r:id="rId22"/>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81D98FF7-AAEB-421B-B533-ED3BE262F962}">
          <p14:sldIdLst>
            <p14:sldId id="265"/>
            <p14:sldId id="282"/>
            <p14:sldId id="295"/>
            <p14:sldId id="274"/>
            <p14:sldId id="287"/>
            <p14:sldId id="288"/>
            <p14:sldId id="289"/>
            <p14:sldId id="290"/>
            <p14:sldId id="291"/>
            <p14:sldId id="296"/>
            <p14:sldId id="283"/>
            <p14:sldId id="292"/>
            <p14:sldId id="285"/>
            <p14:sldId id="293"/>
            <p14:sldId id="286"/>
            <p14:sldId id="294"/>
          </p14:sldIdLst>
        </p14:section>
        <p14:section name="Body" id="{A3D93954-B077-4577-8DB9-E03E016BF9AC}">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A8AB5"/>
    <a:srgbClr val="074975"/>
    <a:srgbClr val="708BAC"/>
    <a:srgbClr val="FDB424"/>
    <a:srgbClr val="E86888"/>
    <a:srgbClr val="00B5B9"/>
    <a:srgbClr val="C60045"/>
    <a:srgbClr val="E5EBF2"/>
    <a:srgbClr val="4B7F1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1DE55A-1E5F-4CAB-9D75-63A98AC40001}" v="1" dt="2026-07-21T14:24:31.4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0" autoAdjust="0"/>
    <p:restoredTop sz="86439" autoAdjust="0"/>
  </p:normalViewPr>
  <p:slideViewPr>
    <p:cSldViewPr snapToGrid="0">
      <p:cViewPr varScale="1">
        <p:scale>
          <a:sx n="75" d="100"/>
          <a:sy n="75" d="100"/>
        </p:scale>
        <p:origin x="40" y="356"/>
      </p:cViewPr>
      <p:guideLst/>
    </p:cSldViewPr>
  </p:slideViewPr>
  <p:outlineViewPr>
    <p:cViewPr>
      <p:scale>
        <a:sx n="33" d="100"/>
        <a:sy n="33" d="100"/>
      </p:scale>
      <p:origin x="0" y="-112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8587F5-3D1A-4CFD-BA1E-CD5FE7496B98}"/>
              </a:ext>
            </a:extLst>
          </p:cNvPr>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a:extLst>
              <a:ext uri="{FF2B5EF4-FFF2-40B4-BE49-F238E27FC236}">
                <a16:creationId xmlns:a16="http://schemas.microsoft.com/office/drawing/2014/main" id="{E895940B-2C45-47A3-BB03-7AFBF51A3F0A}"/>
              </a:ext>
            </a:extLst>
          </p:cNvPr>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328A12D3-A3C5-4210-855B-1F65403382CF}" type="datetimeFigureOut">
              <a:rPr lang="en-US" smtClean="0"/>
              <a:t>7/21/2026</a:t>
            </a:fld>
            <a:endParaRPr lang="en-US"/>
          </a:p>
        </p:txBody>
      </p:sp>
      <p:sp>
        <p:nvSpPr>
          <p:cNvPr id="4" name="Footer Placeholder 3">
            <a:extLst>
              <a:ext uri="{FF2B5EF4-FFF2-40B4-BE49-F238E27FC236}">
                <a16:creationId xmlns:a16="http://schemas.microsoft.com/office/drawing/2014/main" id="{9B973F07-7467-4663-BDF3-19F7B89CC700}"/>
              </a:ext>
            </a:extLst>
          </p:cNvPr>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A376212-E349-4835-868B-D478B090F489}"/>
              </a:ext>
            </a:extLst>
          </p:cNvPr>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F4164C18-AB1B-4808-8498-56BB97E95689}" type="slidenum">
              <a:rPr lang="en-US" smtClean="0"/>
              <a:t>‹#›</a:t>
            </a:fld>
            <a:endParaRPr lang="en-US"/>
          </a:p>
        </p:txBody>
      </p:sp>
    </p:spTree>
    <p:extLst>
      <p:ext uri="{BB962C8B-B14F-4D97-AF65-F5344CB8AC3E}">
        <p14:creationId xmlns:p14="http://schemas.microsoft.com/office/powerpoint/2010/main" val="238715616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hyperlink" Target="http://www.public-domain-image.com/free-images/people/children-kids/detailed-photo-of-young-african-american-children-while-playing/attachment/detailed-photo-of-young-african-american-children-while-playing" TargetMode="External"/><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jpeg"/><Relationship Id="rId4"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www.public-domain-image.com/free-images/people/children-kids/detailed-photo-of-young-african-american-children-while-playing/attachment/detailed-photo-of-young-african-american-children-while-playing" TargetMode="External"/><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jpeg"/><Relationship Id="rId4" Type="http://schemas.openxmlformats.org/officeDocument/2006/relationships/image" Target="../media/image2.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www.public-domain-image.com/free-images/people/children-kids/detailed-photo-of-young-african-american-children-while-playing/attachment/detailed-photo-of-young-african-american-children-while-playing" TargetMode="External"/><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jpeg"/><Relationship Id="rId4" Type="http://schemas.openxmlformats.org/officeDocument/2006/relationships/image" Target="../media/image2.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CD5624-BCDF-4C41-AEEA-B00767DF8794}"/>
              </a:ext>
            </a:extLst>
          </p:cNvPr>
          <p:cNvSpPr/>
          <p:nvPr userDrawn="1"/>
        </p:nvSpPr>
        <p:spPr>
          <a:xfrm>
            <a:off x="0" y="0"/>
            <a:ext cx="12192000" cy="6856909"/>
          </a:xfrm>
          <a:prstGeom prst="rect">
            <a:avLst/>
          </a:prstGeom>
          <a:solidFill>
            <a:srgbClr val="0749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A picture containing person, outdoor, outdoor object, colorful&#10;&#10;Description automatically generated">
            <a:extLst>
              <a:ext uri="{FF2B5EF4-FFF2-40B4-BE49-F238E27FC236}">
                <a16:creationId xmlns:a16="http://schemas.microsoft.com/office/drawing/2014/main" id="{4E3640C6-67A2-487E-98BB-930CF19816AE}"/>
              </a:ext>
            </a:extLst>
          </p:cNvPr>
          <p:cNvPicPr>
            <a:picLocks noChangeAspect="1"/>
          </p:cNvPicPr>
          <p:nvPr userDrawn="1"/>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90"/>
          <a:stretch/>
        </p:blipFill>
        <p:spPr>
          <a:xfrm>
            <a:off x="10106202" y="1090"/>
            <a:ext cx="2085799" cy="2575570"/>
          </a:xfrm>
          <a:custGeom>
            <a:avLst/>
            <a:gdLst>
              <a:gd name="connsiteX0" fmla="*/ 2085799 w 2085799"/>
              <a:gd name="connsiteY0" fmla="*/ 0 h 2575570"/>
              <a:gd name="connsiteX1" fmla="*/ 2085799 w 2085799"/>
              <a:gd name="connsiteY1" fmla="*/ 2185780 h 2575570"/>
              <a:gd name="connsiteX2" fmla="*/ 1749198 w 2085799"/>
              <a:gd name="connsiteY2" fmla="*/ 2535706 h 2575570"/>
              <a:gd name="connsiteX3" fmla="*/ 1565443 w 2085799"/>
              <a:gd name="connsiteY3" fmla="*/ 2539273 h 2575570"/>
              <a:gd name="connsiteX4" fmla="*/ 39866 w 2085799"/>
              <a:gd name="connsiteY4" fmla="*/ 1071793 h 2575570"/>
              <a:gd name="connsiteX5" fmla="*/ 36299 w 2085799"/>
              <a:gd name="connsiteY5" fmla="*/ 888037 h 2575570"/>
              <a:gd name="connsiteX6" fmla="*/ 890517 w 2085799"/>
              <a:gd name="connsiteY6" fmla="*/ 0 h 257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5799" h="2575570">
                <a:moveTo>
                  <a:pt x="2085799" y="0"/>
                </a:moveTo>
                <a:lnTo>
                  <a:pt x="2085799" y="2185780"/>
                </a:lnTo>
                <a:lnTo>
                  <a:pt x="1749198" y="2535706"/>
                </a:lnTo>
                <a:cubicBezTo>
                  <a:pt x="1699441" y="2587433"/>
                  <a:pt x="1617171" y="2589030"/>
                  <a:pt x="1565443" y="2539273"/>
                </a:cubicBezTo>
                <a:lnTo>
                  <a:pt x="39866" y="1071793"/>
                </a:lnTo>
                <a:cubicBezTo>
                  <a:pt x="-11862" y="1022035"/>
                  <a:pt x="-13459" y="939765"/>
                  <a:pt x="36299" y="888037"/>
                </a:cubicBezTo>
                <a:lnTo>
                  <a:pt x="890517" y="0"/>
                </a:lnTo>
                <a:close/>
              </a:path>
            </a:pathLst>
          </a:custGeom>
        </p:spPr>
      </p:pic>
      <p:pic>
        <p:nvPicPr>
          <p:cNvPr id="28" name="Picture 27" descr="A person raising the hands&#10;&#10;Description automatically generated with low confidence">
            <a:extLst>
              <a:ext uri="{FF2B5EF4-FFF2-40B4-BE49-F238E27FC236}">
                <a16:creationId xmlns:a16="http://schemas.microsoft.com/office/drawing/2014/main" id="{E6F56D80-0925-47C9-8DAD-36302ACC1FA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a:xfrm>
            <a:off x="10179916" y="3985811"/>
            <a:ext cx="2015992" cy="2871841"/>
          </a:xfrm>
          <a:custGeom>
            <a:avLst/>
            <a:gdLst>
              <a:gd name="connsiteX0" fmla="*/ 1636667 w 2015992"/>
              <a:gd name="connsiteY0" fmla="*/ 25 h 2871841"/>
              <a:gd name="connsiteX1" fmla="*/ 1729284 w 2015992"/>
              <a:gd name="connsiteY1" fmla="*/ 36298 h 2871841"/>
              <a:gd name="connsiteX2" fmla="*/ 2015992 w 2015992"/>
              <a:gd name="connsiteY2" fmla="*/ 312087 h 2871841"/>
              <a:gd name="connsiteX3" fmla="*/ 2015992 w 2015992"/>
              <a:gd name="connsiteY3" fmla="*/ 2871841 h 2871841"/>
              <a:gd name="connsiteX4" fmla="*/ 1161833 w 2015992"/>
              <a:gd name="connsiteY4" fmla="*/ 2871841 h 2871841"/>
              <a:gd name="connsiteX5" fmla="*/ 39865 w 2015992"/>
              <a:gd name="connsiteY5" fmla="*/ 1792601 h 2871841"/>
              <a:gd name="connsiteX6" fmla="*/ 36298 w 2015992"/>
              <a:gd name="connsiteY6" fmla="*/ 1608845 h 2871841"/>
              <a:gd name="connsiteX7" fmla="*/ 1545529 w 2015992"/>
              <a:gd name="connsiteY7" fmla="*/ 39864 h 2871841"/>
              <a:gd name="connsiteX8" fmla="*/ 1636667 w 2015992"/>
              <a:gd name="connsiteY8" fmla="*/ 25 h 2871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992" h="2871841">
                <a:moveTo>
                  <a:pt x="1636667" y="25"/>
                </a:moveTo>
                <a:cubicBezTo>
                  <a:pt x="1669921" y="-621"/>
                  <a:pt x="1703420" y="11419"/>
                  <a:pt x="1729284" y="36298"/>
                </a:cubicBezTo>
                <a:lnTo>
                  <a:pt x="2015992" y="312087"/>
                </a:lnTo>
                <a:lnTo>
                  <a:pt x="2015992" y="2871841"/>
                </a:lnTo>
                <a:lnTo>
                  <a:pt x="1161833" y="2871841"/>
                </a:lnTo>
                <a:lnTo>
                  <a:pt x="39865" y="1792601"/>
                </a:lnTo>
                <a:cubicBezTo>
                  <a:pt x="-11862" y="1742843"/>
                  <a:pt x="-13459" y="1660573"/>
                  <a:pt x="36298" y="1608845"/>
                </a:cubicBezTo>
                <a:lnTo>
                  <a:pt x="1545529" y="39864"/>
                </a:lnTo>
                <a:cubicBezTo>
                  <a:pt x="1570407" y="14001"/>
                  <a:pt x="1603414" y="669"/>
                  <a:pt x="1636667" y="25"/>
                </a:cubicBezTo>
                <a:close/>
              </a:path>
            </a:pathLst>
          </a:custGeom>
        </p:spPr>
      </p:pic>
      <p:sp>
        <p:nvSpPr>
          <p:cNvPr id="3" name="Subtitle 2">
            <a:extLst>
              <a:ext uri="{FF2B5EF4-FFF2-40B4-BE49-F238E27FC236}">
                <a16:creationId xmlns:a16="http://schemas.microsoft.com/office/drawing/2014/main" id="{F18436D0-60C8-4D11-9A2C-8E5F44D1459E}"/>
              </a:ext>
            </a:extLst>
          </p:cNvPr>
          <p:cNvSpPr>
            <a:spLocks noGrp="1"/>
          </p:cNvSpPr>
          <p:nvPr>
            <p:ph type="subTitle" idx="1" hasCustomPrompt="1"/>
          </p:nvPr>
        </p:nvSpPr>
        <p:spPr>
          <a:xfrm>
            <a:off x="622622" y="2872916"/>
            <a:ext cx="5749376" cy="394095"/>
          </a:xfrm>
        </p:spPr>
        <p:txBody>
          <a:bodyPr>
            <a:normAutofit/>
          </a:bodyPr>
          <a:lstStyle>
            <a:lvl1pPr marL="0" indent="0" algn="l" defTabSz="914400" rtl="0" eaLnBrk="1" latinLnBrk="0" hangingPunct="1">
              <a:buNone/>
              <a:defRPr lang="en-US" sz="2000" b="1" kern="1200" dirty="0">
                <a:solidFill>
                  <a:srgbClr val="8AE2E1"/>
                </a:solidFill>
                <a:latin typeface="Century Gothic" panose="020B0502020202020204"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Acting Director of Constituent Services, CMO</a:t>
            </a:r>
          </a:p>
          <a:p>
            <a:r>
              <a:rPr lang="en-US"/>
              <a:t>Katelyn Thomas</a:t>
            </a:r>
          </a:p>
        </p:txBody>
      </p:sp>
      <p:sp>
        <p:nvSpPr>
          <p:cNvPr id="12" name="Freeform: Shape 11">
            <a:extLst>
              <a:ext uri="{FF2B5EF4-FFF2-40B4-BE49-F238E27FC236}">
                <a16:creationId xmlns:a16="http://schemas.microsoft.com/office/drawing/2014/main" id="{CFA0CEE2-8162-4BED-AD41-B656C0A6F8DE}"/>
              </a:ext>
            </a:extLst>
          </p:cNvPr>
          <p:cNvSpPr/>
          <p:nvPr userDrawn="1"/>
        </p:nvSpPr>
        <p:spPr>
          <a:xfrm rot="2633279">
            <a:off x="10469024" y="-271433"/>
            <a:ext cx="1417202" cy="1453112"/>
          </a:xfrm>
          <a:custGeom>
            <a:avLst/>
            <a:gdLst>
              <a:gd name="connsiteX0" fmla="*/ 0 w 1417202"/>
              <a:gd name="connsiteY0" fmla="*/ 778180 h 1453112"/>
              <a:gd name="connsiteX1" fmla="*/ 808988 w 1417202"/>
              <a:gd name="connsiteY1" fmla="*/ 0 h 1453112"/>
              <a:gd name="connsiteX2" fmla="*/ 1339709 w 1417202"/>
              <a:gd name="connsiteY2" fmla="*/ 0 h 1453112"/>
              <a:gd name="connsiteX3" fmla="*/ 1417202 w 1417202"/>
              <a:gd name="connsiteY3" fmla="*/ 77493 h 1453112"/>
              <a:gd name="connsiteX4" fmla="*/ 1417202 w 1417202"/>
              <a:gd name="connsiteY4" fmla="*/ 1375619 h 1453112"/>
              <a:gd name="connsiteX5" fmla="*/ 1339709 w 1417202"/>
              <a:gd name="connsiteY5" fmla="*/ 1453112 h 1453112"/>
              <a:gd name="connsiteX6" fmla="*/ 77493 w 1417202"/>
              <a:gd name="connsiteY6" fmla="*/ 1453112 h 1453112"/>
              <a:gd name="connsiteX7" fmla="*/ 0 w 1417202"/>
              <a:gd name="connsiteY7" fmla="*/ 1375619 h 145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7202" h="1453112">
                <a:moveTo>
                  <a:pt x="0" y="778180"/>
                </a:moveTo>
                <a:lnTo>
                  <a:pt x="808988" y="0"/>
                </a:lnTo>
                <a:lnTo>
                  <a:pt x="1339709" y="0"/>
                </a:lnTo>
                <a:cubicBezTo>
                  <a:pt x="1382507" y="0"/>
                  <a:pt x="1417202" y="34695"/>
                  <a:pt x="1417202" y="77493"/>
                </a:cubicBezTo>
                <a:lnTo>
                  <a:pt x="1417202" y="1375619"/>
                </a:lnTo>
                <a:cubicBezTo>
                  <a:pt x="1417202" y="1418417"/>
                  <a:pt x="1382507" y="1453112"/>
                  <a:pt x="1339709" y="1453112"/>
                </a:cubicBezTo>
                <a:lnTo>
                  <a:pt x="77493" y="1453112"/>
                </a:lnTo>
                <a:cubicBezTo>
                  <a:pt x="34695" y="1453112"/>
                  <a:pt x="0" y="1418417"/>
                  <a:pt x="0" y="1375619"/>
                </a:cubicBezTo>
                <a:close/>
              </a:path>
            </a:pathLst>
          </a:custGeom>
          <a:gradFill flip="none" rotWithShape="1">
            <a:gsLst>
              <a:gs pos="0">
                <a:srgbClr val="FCB322">
                  <a:alpha val="34000"/>
                </a:srgbClr>
              </a:gs>
              <a:gs pos="100000">
                <a:srgbClr val="FCB322">
                  <a:alpha val="66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755BDE2-51C3-4D95-825A-B5D89AA6DA9D}"/>
              </a:ext>
            </a:extLst>
          </p:cNvPr>
          <p:cNvSpPr/>
          <p:nvPr userDrawn="1"/>
        </p:nvSpPr>
        <p:spPr>
          <a:xfrm rot="2633279">
            <a:off x="10506807" y="5377262"/>
            <a:ext cx="1417202" cy="1453112"/>
          </a:xfrm>
          <a:custGeom>
            <a:avLst/>
            <a:gdLst>
              <a:gd name="connsiteX0" fmla="*/ 22697 w 1417202"/>
              <a:gd name="connsiteY0" fmla="*/ 22698 h 1453112"/>
              <a:gd name="connsiteX1" fmla="*/ 77493 w 1417202"/>
              <a:gd name="connsiteY1" fmla="*/ 0 h 1453112"/>
              <a:gd name="connsiteX2" fmla="*/ 1339709 w 1417202"/>
              <a:gd name="connsiteY2" fmla="*/ 0 h 1453112"/>
              <a:gd name="connsiteX3" fmla="*/ 1417202 w 1417202"/>
              <a:gd name="connsiteY3" fmla="*/ 77493 h 1453112"/>
              <a:gd name="connsiteX4" fmla="*/ 1417202 w 1417202"/>
              <a:gd name="connsiteY4" fmla="*/ 1091403 h 1453112"/>
              <a:gd name="connsiteX5" fmla="*/ 1041173 w 1417202"/>
              <a:gd name="connsiteY5" fmla="*/ 1453112 h 1453112"/>
              <a:gd name="connsiteX6" fmla="*/ 77493 w 1417202"/>
              <a:gd name="connsiteY6" fmla="*/ 1453112 h 1453112"/>
              <a:gd name="connsiteX7" fmla="*/ 0 w 1417202"/>
              <a:gd name="connsiteY7" fmla="*/ 1375619 h 1453112"/>
              <a:gd name="connsiteX8" fmla="*/ 0 w 1417202"/>
              <a:gd name="connsiteY8" fmla="*/ 77493 h 1453112"/>
              <a:gd name="connsiteX9" fmla="*/ 22697 w 1417202"/>
              <a:gd name="connsiteY9" fmla="*/ 22698 h 145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7202" h="1453112">
                <a:moveTo>
                  <a:pt x="22697" y="22698"/>
                </a:moveTo>
                <a:cubicBezTo>
                  <a:pt x="36721" y="8674"/>
                  <a:pt x="56094" y="0"/>
                  <a:pt x="77493" y="0"/>
                </a:cubicBezTo>
                <a:lnTo>
                  <a:pt x="1339709" y="0"/>
                </a:lnTo>
                <a:cubicBezTo>
                  <a:pt x="1382507" y="0"/>
                  <a:pt x="1417202" y="34695"/>
                  <a:pt x="1417202" y="77493"/>
                </a:cubicBezTo>
                <a:lnTo>
                  <a:pt x="1417202" y="1091403"/>
                </a:lnTo>
                <a:lnTo>
                  <a:pt x="1041173" y="1453112"/>
                </a:lnTo>
                <a:lnTo>
                  <a:pt x="77493" y="1453112"/>
                </a:lnTo>
                <a:cubicBezTo>
                  <a:pt x="34695" y="1453112"/>
                  <a:pt x="0" y="1418417"/>
                  <a:pt x="0" y="1375619"/>
                </a:cubicBezTo>
                <a:lnTo>
                  <a:pt x="0" y="77493"/>
                </a:lnTo>
                <a:cubicBezTo>
                  <a:pt x="0" y="56094"/>
                  <a:pt x="8674" y="36720"/>
                  <a:pt x="22697" y="22698"/>
                </a:cubicBezTo>
                <a:close/>
              </a:path>
            </a:pathLst>
          </a:custGeom>
          <a:gradFill>
            <a:gsLst>
              <a:gs pos="0">
                <a:srgbClr val="E39EB4">
                  <a:alpha val="37000"/>
                </a:srgbClr>
              </a:gs>
              <a:gs pos="100000">
                <a:srgbClr val="E86888">
                  <a:alpha val="72000"/>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itle 1">
            <a:extLst>
              <a:ext uri="{FF2B5EF4-FFF2-40B4-BE49-F238E27FC236}">
                <a16:creationId xmlns:a16="http://schemas.microsoft.com/office/drawing/2014/main" id="{0CD2850B-3401-4D3C-9D44-10F7EDC8CE46}"/>
              </a:ext>
            </a:extLst>
          </p:cNvPr>
          <p:cNvSpPr>
            <a:spLocks noGrp="1"/>
          </p:cNvSpPr>
          <p:nvPr>
            <p:ph type="ctrTitle" hasCustomPrompt="1"/>
          </p:nvPr>
        </p:nvSpPr>
        <p:spPr>
          <a:xfrm>
            <a:off x="622622" y="1101422"/>
            <a:ext cx="5749376" cy="1475238"/>
          </a:xfrm>
        </p:spPr>
        <p:txBody>
          <a:bodyPr anchor="b">
            <a:normAutofit/>
          </a:bodyPr>
          <a:lstStyle>
            <a:lvl1pPr algn="l">
              <a:defRPr sz="4800" b="1">
                <a:solidFill>
                  <a:schemeClr val="bg1"/>
                </a:solidFill>
                <a:latin typeface="Century Gothic" panose="020B0502020202020204" pitchFamily="34" charset="0"/>
              </a:defRPr>
            </a:lvl1pPr>
          </a:lstStyle>
          <a:p>
            <a:r>
              <a:rPr lang="en-US"/>
              <a:t>Hi – I’m new, but not really</a:t>
            </a:r>
          </a:p>
        </p:txBody>
      </p:sp>
      <p:pic>
        <p:nvPicPr>
          <p:cNvPr id="23" name="Picture 22">
            <a:extLst>
              <a:ext uri="{FF2B5EF4-FFF2-40B4-BE49-F238E27FC236}">
                <a16:creationId xmlns:a16="http://schemas.microsoft.com/office/drawing/2014/main" id="{F4661FF3-F858-4356-A261-0ACB67538411}"/>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731409" y="2620657"/>
            <a:ext cx="1958420" cy="1956806"/>
          </a:xfrm>
          <a:custGeom>
            <a:avLst/>
            <a:gdLst>
              <a:gd name="connsiteX0" fmla="*/ 781821 w 2209393"/>
              <a:gd name="connsiteY0" fmla="*/ 0 h 2207572"/>
              <a:gd name="connsiteX1" fmla="*/ 842962 w 2209393"/>
              <a:gd name="connsiteY1" fmla="*/ 144656 h 2207572"/>
              <a:gd name="connsiteX2" fmla="*/ 894996 w 2209393"/>
              <a:gd name="connsiteY2" fmla="*/ 245344 h 2207572"/>
              <a:gd name="connsiteX3" fmla="*/ 953015 w 2209393"/>
              <a:gd name="connsiteY3" fmla="*/ 342388 h 2207572"/>
              <a:gd name="connsiteX4" fmla="*/ 1015978 w 2209393"/>
              <a:gd name="connsiteY4" fmla="*/ 437612 h 2207572"/>
              <a:gd name="connsiteX5" fmla="*/ 1087525 w 2209393"/>
              <a:gd name="connsiteY5" fmla="*/ 528413 h 2207572"/>
              <a:gd name="connsiteX6" fmla="*/ 1163756 w 2209393"/>
              <a:gd name="connsiteY6" fmla="*/ 614790 h 2207572"/>
              <a:gd name="connsiteX7" fmla="*/ 1244150 w 2209393"/>
              <a:gd name="connsiteY7" fmla="*/ 697525 h 2207572"/>
              <a:gd name="connsiteX8" fmla="*/ 1418987 w 2209393"/>
              <a:gd name="connsiteY8" fmla="*/ 846084 h 2207572"/>
              <a:gd name="connsiteX9" fmla="*/ 2143310 w 2209393"/>
              <a:gd name="connsiteY9" fmla="*/ 1319600 h 2207572"/>
              <a:gd name="connsiteX10" fmla="*/ 2209393 w 2209393"/>
              <a:gd name="connsiteY10" fmla="*/ 1367212 h 2207572"/>
              <a:gd name="connsiteX11" fmla="*/ 1392189 w 2209393"/>
              <a:gd name="connsiteY11" fmla="*/ 2177652 h 2207572"/>
              <a:gd name="connsiteX12" fmla="*/ 1363309 w 2209393"/>
              <a:gd name="connsiteY12" fmla="*/ 2205751 h 2207572"/>
              <a:gd name="connsiteX13" fmla="*/ 1360803 w 2209393"/>
              <a:gd name="connsiteY13" fmla="*/ 2207572 h 2207572"/>
              <a:gd name="connsiteX14" fmla="*/ 1300294 w 2209393"/>
              <a:gd name="connsiteY14" fmla="*/ 2207572 h 2207572"/>
              <a:gd name="connsiteX15" fmla="*/ 1295144 w 2209393"/>
              <a:gd name="connsiteY15" fmla="*/ 2203670 h 2207572"/>
              <a:gd name="connsiteX16" fmla="*/ 1261842 w 2209393"/>
              <a:gd name="connsiteY16" fmla="*/ 2170888 h 2207572"/>
              <a:gd name="connsiteX17" fmla="*/ 88459 w 2209393"/>
              <a:gd name="connsiteY17" fmla="*/ 998546 h 2207572"/>
              <a:gd name="connsiteX18" fmla="*/ 41888 w 2209393"/>
              <a:gd name="connsiteY18" fmla="*/ 950414 h 2207572"/>
              <a:gd name="connsiteX19" fmla="*/ 0 w 2209393"/>
              <a:gd name="connsiteY19" fmla="*/ 842963 h 2207572"/>
              <a:gd name="connsiteX20" fmla="*/ 35384 w 2209393"/>
              <a:gd name="connsiteY20" fmla="*/ 747739 h 2207572"/>
              <a:gd name="connsiteX21" fmla="*/ 76752 w 2209393"/>
              <a:gd name="connsiteY21" fmla="*/ 704030 h 2207572"/>
              <a:gd name="connsiteX22" fmla="*/ 781821 w 2209393"/>
              <a:gd name="connsiteY22" fmla="*/ 0 h 220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09393" h="2207572">
                <a:moveTo>
                  <a:pt x="781821" y="0"/>
                </a:moveTo>
                <a:cubicBezTo>
                  <a:pt x="800294" y="49433"/>
                  <a:pt x="820847" y="96784"/>
                  <a:pt x="842962" y="144656"/>
                </a:cubicBezTo>
                <a:lnTo>
                  <a:pt x="894996" y="245344"/>
                </a:lnTo>
                <a:cubicBezTo>
                  <a:pt x="911908" y="278906"/>
                  <a:pt x="931941" y="310908"/>
                  <a:pt x="953015" y="342388"/>
                </a:cubicBezTo>
                <a:cubicBezTo>
                  <a:pt x="974090" y="373869"/>
                  <a:pt x="992041" y="407952"/>
                  <a:pt x="1015978" y="437612"/>
                </a:cubicBezTo>
                <a:lnTo>
                  <a:pt x="1087525" y="528413"/>
                </a:lnTo>
                <a:cubicBezTo>
                  <a:pt x="1111178" y="558710"/>
                  <a:pt x="1136635" y="587556"/>
                  <a:pt x="1163756" y="614790"/>
                </a:cubicBezTo>
                <a:cubicBezTo>
                  <a:pt x="1190554" y="642108"/>
                  <a:pt x="1215270" y="671508"/>
                  <a:pt x="1244150" y="697525"/>
                </a:cubicBezTo>
                <a:cubicBezTo>
                  <a:pt x="1300867" y="748779"/>
                  <a:pt x="1357845" y="801075"/>
                  <a:pt x="1418987" y="846084"/>
                </a:cubicBezTo>
                <a:cubicBezTo>
                  <a:pt x="1660167" y="1033409"/>
                  <a:pt x="1926584" y="1163496"/>
                  <a:pt x="2143310" y="1319600"/>
                </a:cubicBezTo>
                <a:cubicBezTo>
                  <a:pt x="2165945" y="1334950"/>
                  <a:pt x="2186758" y="1350301"/>
                  <a:pt x="2209393" y="1367212"/>
                </a:cubicBezTo>
                <a:cubicBezTo>
                  <a:pt x="1962749" y="1613076"/>
                  <a:pt x="1630508" y="1939594"/>
                  <a:pt x="1392189" y="2177652"/>
                </a:cubicBezTo>
                <a:cubicBezTo>
                  <a:pt x="1382562" y="2187279"/>
                  <a:pt x="1373455" y="2196905"/>
                  <a:pt x="1363309" y="2205751"/>
                </a:cubicBezTo>
                <a:lnTo>
                  <a:pt x="1360803" y="2207572"/>
                </a:lnTo>
                <a:lnTo>
                  <a:pt x="1300294" y="2207572"/>
                </a:lnTo>
                <a:lnTo>
                  <a:pt x="1295144" y="2203670"/>
                </a:lnTo>
                <a:cubicBezTo>
                  <a:pt x="1283696" y="2193262"/>
                  <a:pt x="1272768" y="2181815"/>
                  <a:pt x="1261842" y="2170888"/>
                </a:cubicBezTo>
                <a:lnTo>
                  <a:pt x="88459" y="998546"/>
                </a:lnTo>
                <a:cubicBezTo>
                  <a:pt x="72589" y="982676"/>
                  <a:pt x="56718" y="967064"/>
                  <a:pt x="41888" y="950414"/>
                </a:cubicBezTo>
                <a:cubicBezTo>
                  <a:pt x="16654" y="920078"/>
                  <a:pt x="1954" y="882371"/>
                  <a:pt x="0" y="842963"/>
                </a:cubicBezTo>
                <a:cubicBezTo>
                  <a:pt x="1412" y="808276"/>
                  <a:pt x="13803" y="774933"/>
                  <a:pt x="35384" y="747739"/>
                </a:cubicBezTo>
                <a:cubicBezTo>
                  <a:pt x="48393" y="732648"/>
                  <a:pt x="62442" y="718078"/>
                  <a:pt x="76752" y="704030"/>
                </a:cubicBezTo>
                <a:cubicBezTo>
                  <a:pt x="272662" y="508119"/>
                  <a:pt x="689980" y="91321"/>
                  <a:pt x="781821" y="0"/>
                </a:cubicBezTo>
                <a:close/>
              </a:path>
            </a:pathLst>
          </a:custGeom>
        </p:spPr>
      </p:pic>
      <p:sp>
        <p:nvSpPr>
          <p:cNvPr id="24" name="Freeform: Shape 23">
            <a:extLst>
              <a:ext uri="{FF2B5EF4-FFF2-40B4-BE49-F238E27FC236}">
                <a16:creationId xmlns:a16="http://schemas.microsoft.com/office/drawing/2014/main" id="{63CA7813-7C00-47BA-A8A2-16132128E549}"/>
              </a:ext>
            </a:extLst>
          </p:cNvPr>
          <p:cNvSpPr/>
          <p:nvPr/>
        </p:nvSpPr>
        <p:spPr>
          <a:xfrm>
            <a:off x="9157271" y="4055207"/>
            <a:ext cx="1261289" cy="1384718"/>
          </a:xfrm>
          <a:custGeom>
            <a:avLst/>
            <a:gdLst>
              <a:gd name="connsiteX0" fmla="*/ 885453 w 1000661"/>
              <a:gd name="connsiteY0" fmla="*/ 260637 h 1098584"/>
              <a:gd name="connsiteX1" fmla="*/ 848938 w 1000661"/>
              <a:gd name="connsiteY1" fmla="*/ 195793 h 1098584"/>
              <a:gd name="connsiteX2" fmla="*/ 809906 w 1000661"/>
              <a:gd name="connsiteY2" fmla="*/ 132837 h 1098584"/>
              <a:gd name="connsiteX3" fmla="*/ 717151 w 1000661"/>
              <a:gd name="connsiteY3" fmla="*/ 16159 h 1098584"/>
              <a:gd name="connsiteX4" fmla="*/ 702881 w 1000661"/>
              <a:gd name="connsiteY4" fmla="*/ 0 h 1098584"/>
              <a:gd name="connsiteX5" fmla="*/ 634889 w 1000661"/>
              <a:gd name="connsiteY5" fmla="*/ 70511 h 1098584"/>
              <a:gd name="connsiteX6" fmla="*/ 39956 w 1000661"/>
              <a:gd name="connsiteY6" fmla="*/ 665023 h 1098584"/>
              <a:gd name="connsiteX7" fmla="*/ 24637 w 1000661"/>
              <a:gd name="connsiteY7" fmla="*/ 680343 h 1098584"/>
              <a:gd name="connsiteX8" fmla="*/ 22748 w 1000661"/>
              <a:gd name="connsiteY8" fmla="*/ 750224 h 1098584"/>
              <a:gd name="connsiteX9" fmla="*/ 34080 w 1000661"/>
              <a:gd name="connsiteY9" fmla="*/ 761766 h 1098584"/>
              <a:gd name="connsiteX10" fmla="*/ 316542 w 1000661"/>
              <a:gd name="connsiteY10" fmla="*/ 1043807 h 1098584"/>
              <a:gd name="connsiteX11" fmla="*/ 343823 w 1000661"/>
              <a:gd name="connsiteY11" fmla="*/ 1069829 h 1098584"/>
              <a:gd name="connsiteX12" fmla="*/ 418321 w 1000661"/>
              <a:gd name="connsiteY12" fmla="*/ 1098579 h 1098584"/>
              <a:gd name="connsiteX13" fmla="*/ 531851 w 1000661"/>
              <a:gd name="connsiteY13" fmla="*/ 1047165 h 1098584"/>
              <a:gd name="connsiteX14" fmla="*/ 1000662 w 1000661"/>
              <a:gd name="connsiteY14" fmla="*/ 578144 h 1098584"/>
              <a:gd name="connsiteX15" fmla="*/ 885453 w 1000661"/>
              <a:gd name="connsiteY15" fmla="*/ 260637 h 109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0661" h="1098584">
                <a:moveTo>
                  <a:pt x="885453" y="260637"/>
                </a:moveTo>
                <a:cubicBezTo>
                  <a:pt x="875589" y="237344"/>
                  <a:pt x="860900" y="218667"/>
                  <a:pt x="848938" y="195793"/>
                </a:cubicBezTo>
                <a:cubicBezTo>
                  <a:pt x="837019" y="174157"/>
                  <a:pt x="823987" y="153150"/>
                  <a:pt x="809906" y="132837"/>
                </a:cubicBezTo>
                <a:cubicBezTo>
                  <a:pt x="781743" y="91832"/>
                  <a:pt x="750748" y="52841"/>
                  <a:pt x="717151" y="16159"/>
                </a:cubicBezTo>
                <a:cubicBezTo>
                  <a:pt x="712744" y="10703"/>
                  <a:pt x="707707" y="5456"/>
                  <a:pt x="702881" y="0"/>
                </a:cubicBezTo>
                <a:lnTo>
                  <a:pt x="634889" y="70511"/>
                </a:lnTo>
                <a:lnTo>
                  <a:pt x="39956" y="665023"/>
                </a:lnTo>
                <a:cubicBezTo>
                  <a:pt x="34710" y="670060"/>
                  <a:pt x="29673" y="675096"/>
                  <a:pt x="24637" y="680343"/>
                </a:cubicBezTo>
                <a:cubicBezTo>
                  <a:pt x="-7890" y="714129"/>
                  <a:pt x="-7890" y="717906"/>
                  <a:pt x="22748" y="750224"/>
                </a:cubicBezTo>
                <a:lnTo>
                  <a:pt x="34080" y="761766"/>
                </a:lnTo>
                <a:lnTo>
                  <a:pt x="316542" y="1043807"/>
                </a:lnTo>
                <a:cubicBezTo>
                  <a:pt x="325356" y="1052831"/>
                  <a:pt x="334379" y="1061645"/>
                  <a:pt x="343823" y="1069829"/>
                </a:cubicBezTo>
                <a:cubicBezTo>
                  <a:pt x="364806" y="1087373"/>
                  <a:pt x="390998" y="1097467"/>
                  <a:pt x="418321" y="1098579"/>
                </a:cubicBezTo>
                <a:cubicBezTo>
                  <a:pt x="461886" y="1098957"/>
                  <a:pt x="503416" y="1080154"/>
                  <a:pt x="531851" y="1047165"/>
                </a:cubicBezTo>
                <a:cubicBezTo>
                  <a:pt x="687708" y="890342"/>
                  <a:pt x="843965" y="734002"/>
                  <a:pt x="1000662" y="578144"/>
                </a:cubicBezTo>
                <a:cubicBezTo>
                  <a:pt x="973633" y="468517"/>
                  <a:pt x="934999" y="362080"/>
                  <a:pt x="885453" y="260637"/>
                </a:cubicBezTo>
                <a:close/>
              </a:path>
            </a:pathLst>
          </a:custGeom>
          <a:solidFill>
            <a:srgbClr val="708BAC">
              <a:alpha val="44000"/>
            </a:srgbClr>
          </a:solidFill>
          <a:ln w="2095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AC2EF45D-D54F-4056-A377-F929A967CD8F}"/>
              </a:ext>
            </a:extLst>
          </p:cNvPr>
          <p:cNvSpPr/>
          <p:nvPr/>
        </p:nvSpPr>
        <p:spPr>
          <a:xfrm>
            <a:off x="8512502" y="1232315"/>
            <a:ext cx="3284159" cy="3137660"/>
          </a:xfrm>
          <a:custGeom>
            <a:avLst/>
            <a:gdLst>
              <a:gd name="connsiteX0" fmla="*/ 2576782 w 2605533"/>
              <a:gd name="connsiteY0" fmla="*/ 1591346 h 2489305"/>
              <a:gd name="connsiteX1" fmla="*/ 2543625 w 2605533"/>
              <a:gd name="connsiteY1" fmla="*/ 1556090 h 2489305"/>
              <a:gd name="connsiteX2" fmla="*/ 1053670 w 2605533"/>
              <a:gd name="connsiteY2" fmla="*/ 65087 h 2489305"/>
              <a:gd name="connsiteX3" fmla="*/ 1018415 w 2605533"/>
              <a:gd name="connsiteY3" fmla="*/ 31720 h 2489305"/>
              <a:gd name="connsiteX4" fmla="*/ 855989 w 2605533"/>
              <a:gd name="connsiteY4" fmla="*/ 31720 h 2489305"/>
              <a:gd name="connsiteX5" fmla="*/ 817166 w 2605533"/>
              <a:gd name="connsiteY5" fmla="*/ 68864 h 2489305"/>
              <a:gd name="connsiteX6" fmla="*/ 0 w 2605533"/>
              <a:gd name="connsiteY6" fmla="*/ 880365 h 2489305"/>
              <a:gd name="connsiteX7" fmla="*/ 83941 w 2605533"/>
              <a:gd name="connsiteY7" fmla="*/ 1028730 h 2489305"/>
              <a:gd name="connsiteX8" fmla="*/ 543938 w 2605533"/>
              <a:gd name="connsiteY8" fmla="*/ 1476556 h 2489305"/>
              <a:gd name="connsiteX9" fmla="*/ 1159856 w 2605533"/>
              <a:gd name="connsiteY9" fmla="*/ 1785879 h 2489305"/>
              <a:gd name="connsiteX10" fmla="*/ 1733383 w 2605533"/>
              <a:gd name="connsiteY10" fmla="*/ 2300438 h 2489305"/>
              <a:gd name="connsiteX11" fmla="*/ 1840198 w 2605533"/>
              <a:gd name="connsiteY11" fmla="*/ 2489305 h 2489305"/>
              <a:gd name="connsiteX12" fmla="*/ 1845025 w 2605533"/>
              <a:gd name="connsiteY12" fmla="*/ 2485108 h 2489305"/>
              <a:gd name="connsiteX13" fmla="*/ 2539008 w 2605533"/>
              <a:gd name="connsiteY13" fmla="*/ 1791125 h 2489305"/>
              <a:gd name="connsiteX14" fmla="*/ 2578460 w 2605533"/>
              <a:gd name="connsiteY14" fmla="*/ 1747056 h 2489305"/>
              <a:gd name="connsiteX15" fmla="*/ 2605531 w 2605533"/>
              <a:gd name="connsiteY15" fmla="*/ 1665424 h 2489305"/>
              <a:gd name="connsiteX16" fmla="*/ 2576782 w 2605533"/>
              <a:gd name="connsiteY16" fmla="*/ 1591346 h 24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5533" h="2489305">
                <a:moveTo>
                  <a:pt x="2576782" y="1591346"/>
                </a:moveTo>
                <a:cubicBezTo>
                  <a:pt x="2566499" y="1578964"/>
                  <a:pt x="2555796" y="1567422"/>
                  <a:pt x="2543625" y="1556090"/>
                </a:cubicBezTo>
                <a:lnTo>
                  <a:pt x="1053670" y="65087"/>
                </a:lnTo>
                <a:cubicBezTo>
                  <a:pt x="1042485" y="53377"/>
                  <a:pt x="1030713" y="42242"/>
                  <a:pt x="1018415" y="31720"/>
                </a:cubicBezTo>
                <a:cubicBezTo>
                  <a:pt x="972541" y="-10573"/>
                  <a:pt x="901871" y="-10573"/>
                  <a:pt x="855989" y="31720"/>
                </a:cubicBezTo>
                <a:cubicBezTo>
                  <a:pt x="842391" y="43394"/>
                  <a:pt x="829430" y="55795"/>
                  <a:pt x="817166" y="68864"/>
                </a:cubicBezTo>
                <a:cubicBezTo>
                  <a:pt x="586748" y="298863"/>
                  <a:pt x="232517" y="648268"/>
                  <a:pt x="0" y="880365"/>
                </a:cubicBezTo>
                <a:cubicBezTo>
                  <a:pt x="25602" y="931359"/>
                  <a:pt x="53513" y="981094"/>
                  <a:pt x="83941" y="1028730"/>
                </a:cubicBezTo>
                <a:cubicBezTo>
                  <a:pt x="198817" y="1212996"/>
                  <a:pt x="356659" y="1366661"/>
                  <a:pt x="543938" y="1476556"/>
                </a:cubicBezTo>
                <a:cubicBezTo>
                  <a:pt x="728399" y="1590716"/>
                  <a:pt x="942658" y="1665424"/>
                  <a:pt x="1159856" y="1785879"/>
                </a:cubicBezTo>
                <a:cubicBezTo>
                  <a:pt x="1391218" y="1906502"/>
                  <a:pt x="1588480" y="2083450"/>
                  <a:pt x="1733383" y="2300438"/>
                </a:cubicBezTo>
                <a:cubicBezTo>
                  <a:pt x="1772668" y="2361232"/>
                  <a:pt x="1808343" y="2424314"/>
                  <a:pt x="1840198" y="2489305"/>
                </a:cubicBezTo>
                <a:lnTo>
                  <a:pt x="1845025" y="2485108"/>
                </a:lnTo>
                <a:cubicBezTo>
                  <a:pt x="2076430" y="2253851"/>
                  <a:pt x="2307750" y="2022530"/>
                  <a:pt x="2539008" y="1791125"/>
                </a:cubicBezTo>
                <a:cubicBezTo>
                  <a:pt x="2552921" y="1777149"/>
                  <a:pt x="2566100" y="1762438"/>
                  <a:pt x="2578460" y="1747056"/>
                </a:cubicBezTo>
                <a:cubicBezTo>
                  <a:pt x="2596193" y="1723553"/>
                  <a:pt x="2605699" y="1694866"/>
                  <a:pt x="2605531" y="1665424"/>
                </a:cubicBezTo>
                <a:cubicBezTo>
                  <a:pt x="2603831" y="1638353"/>
                  <a:pt x="2593800" y="1612472"/>
                  <a:pt x="2576782" y="1591346"/>
                </a:cubicBezTo>
                <a:close/>
              </a:path>
            </a:pathLst>
          </a:custGeom>
          <a:solidFill>
            <a:srgbClr val="708BAC">
              <a:alpha val="44000"/>
            </a:srgbClr>
          </a:solidFill>
          <a:ln w="20955" cap="flat">
            <a:noFill/>
            <a:prstDash val="solid"/>
            <a:miter/>
          </a:ln>
        </p:spPr>
        <p:txBody>
          <a:bodyPr rtlCol="0" anchor="ctr"/>
          <a:lstStyle/>
          <a:p>
            <a:endParaRPr lang="en-US"/>
          </a:p>
        </p:txBody>
      </p:sp>
    </p:spTree>
    <p:extLst>
      <p:ext uri="{BB962C8B-B14F-4D97-AF65-F5344CB8AC3E}">
        <p14:creationId xmlns:p14="http://schemas.microsoft.com/office/powerpoint/2010/main" val="2576662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8CAE3165-AF44-4D23-9A29-496C65EE7D5C}"/>
              </a:ext>
            </a:extLst>
          </p:cNvPr>
          <p:cNvSpPr/>
          <p:nvPr userDrawn="1"/>
        </p:nvSpPr>
        <p:spPr>
          <a:xfrm>
            <a:off x="1" y="0"/>
            <a:ext cx="12192000" cy="6848724"/>
          </a:xfrm>
          <a:prstGeom prst="rect">
            <a:avLst/>
          </a:prstGeom>
          <a:solidFill>
            <a:srgbClr val="DDE5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42" descr="A picture containing person, outdoor, outdoor object, colorful&#10;&#10;Description automatically generated">
            <a:extLst>
              <a:ext uri="{FF2B5EF4-FFF2-40B4-BE49-F238E27FC236}">
                <a16:creationId xmlns:a16="http://schemas.microsoft.com/office/drawing/2014/main" id="{00A3E25C-A372-4861-9F0C-A3DB47E2FBB8}"/>
              </a:ext>
            </a:extLst>
          </p:cNvPr>
          <p:cNvPicPr>
            <a:picLocks noChangeAspect="1"/>
          </p:cNvPicPr>
          <p:nvPr userDrawn="1"/>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90"/>
          <a:stretch/>
        </p:blipFill>
        <p:spPr>
          <a:xfrm>
            <a:off x="10106202" y="1090"/>
            <a:ext cx="2085799" cy="2575570"/>
          </a:xfrm>
          <a:custGeom>
            <a:avLst/>
            <a:gdLst>
              <a:gd name="connsiteX0" fmla="*/ 2085799 w 2085799"/>
              <a:gd name="connsiteY0" fmla="*/ 0 h 2575570"/>
              <a:gd name="connsiteX1" fmla="*/ 2085799 w 2085799"/>
              <a:gd name="connsiteY1" fmla="*/ 2185780 h 2575570"/>
              <a:gd name="connsiteX2" fmla="*/ 1749198 w 2085799"/>
              <a:gd name="connsiteY2" fmla="*/ 2535706 h 2575570"/>
              <a:gd name="connsiteX3" fmla="*/ 1565443 w 2085799"/>
              <a:gd name="connsiteY3" fmla="*/ 2539273 h 2575570"/>
              <a:gd name="connsiteX4" fmla="*/ 39866 w 2085799"/>
              <a:gd name="connsiteY4" fmla="*/ 1071793 h 2575570"/>
              <a:gd name="connsiteX5" fmla="*/ 36299 w 2085799"/>
              <a:gd name="connsiteY5" fmla="*/ 888037 h 2575570"/>
              <a:gd name="connsiteX6" fmla="*/ 890517 w 2085799"/>
              <a:gd name="connsiteY6" fmla="*/ 0 h 257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5799" h="2575570">
                <a:moveTo>
                  <a:pt x="2085799" y="0"/>
                </a:moveTo>
                <a:lnTo>
                  <a:pt x="2085799" y="2185780"/>
                </a:lnTo>
                <a:lnTo>
                  <a:pt x="1749198" y="2535706"/>
                </a:lnTo>
                <a:cubicBezTo>
                  <a:pt x="1699441" y="2587433"/>
                  <a:pt x="1617171" y="2589030"/>
                  <a:pt x="1565443" y="2539273"/>
                </a:cubicBezTo>
                <a:lnTo>
                  <a:pt x="39866" y="1071793"/>
                </a:lnTo>
                <a:cubicBezTo>
                  <a:pt x="-11862" y="1022035"/>
                  <a:pt x="-13459" y="939765"/>
                  <a:pt x="36299" y="888037"/>
                </a:cubicBezTo>
                <a:lnTo>
                  <a:pt x="890517" y="0"/>
                </a:lnTo>
                <a:close/>
              </a:path>
            </a:pathLst>
          </a:custGeom>
        </p:spPr>
      </p:pic>
      <p:pic>
        <p:nvPicPr>
          <p:cNvPr id="44" name="Picture 43" descr="A person raising the hands&#10;&#10;Description automatically generated with low confidence">
            <a:extLst>
              <a:ext uri="{FF2B5EF4-FFF2-40B4-BE49-F238E27FC236}">
                <a16:creationId xmlns:a16="http://schemas.microsoft.com/office/drawing/2014/main" id="{537D450C-9F16-49CF-87BA-9FF35C02CDF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a:xfrm>
            <a:off x="10179916" y="3985811"/>
            <a:ext cx="2015992" cy="2871841"/>
          </a:xfrm>
          <a:custGeom>
            <a:avLst/>
            <a:gdLst>
              <a:gd name="connsiteX0" fmla="*/ 1636667 w 2015992"/>
              <a:gd name="connsiteY0" fmla="*/ 25 h 2871841"/>
              <a:gd name="connsiteX1" fmla="*/ 1729284 w 2015992"/>
              <a:gd name="connsiteY1" fmla="*/ 36298 h 2871841"/>
              <a:gd name="connsiteX2" fmla="*/ 2015992 w 2015992"/>
              <a:gd name="connsiteY2" fmla="*/ 312087 h 2871841"/>
              <a:gd name="connsiteX3" fmla="*/ 2015992 w 2015992"/>
              <a:gd name="connsiteY3" fmla="*/ 2871841 h 2871841"/>
              <a:gd name="connsiteX4" fmla="*/ 1161833 w 2015992"/>
              <a:gd name="connsiteY4" fmla="*/ 2871841 h 2871841"/>
              <a:gd name="connsiteX5" fmla="*/ 39865 w 2015992"/>
              <a:gd name="connsiteY5" fmla="*/ 1792601 h 2871841"/>
              <a:gd name="connsiteX6" fmla="*/ 36298 w 2015992"/>
              <a:gd name="connsiteY6" fmla="*/ 1608845 h 2871841"/>
              <a:gd name="connsiteX7" fmla="*/ 1545529 w 2015992"/>
              <a:gd name="connsiteY7" fmla="*/ 39864 h 2871841"/>
              <a:gd name="connsiteX8" fmla="*/ 1636667 w 2015992"/>
              <a:gd name="connsiteY8" fmla="*/ 25 h 2871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992" h="2871841">
                <a:moveTo>
                  <a:pt x="1636667" y="25"/>
                </a:moveTo>
                <a:cubicBezTo>
                  <a:pt x="1669921" y="-621"/>
                  <a:pt x="1703420" y="11419"/>
                  <a:pt x="1729284" y="36298"/>
                </a:cubicBezTo>
                <a:lnTo>
                  <a:pt x="2015992" y="312087"/>
                </a:lnTo>
                <a:lnTo>
                  <a:pt x="2015992" y="2871841"/>
                </a:lnTo>
                <a:lnTo>
                  <a:pt x="1161833" y="2871841"/>
                </a:lnTo>
                <a:lnTo>
                  <a:pt x="39865" y="1792601"/>
                </a:lnTo>
                <a:cubicBezTo>
                  <a:pt x="-11862" y="1742843"/>
                  <a:pt x="-13459" y="1660573"/>
                  <a:pt x="36298" y="1608845"/>
                </a:cubicBezTo>
                <a:lnTo>
                  <a:pt x="1545529" y="39864"/>
                </a:lnTo>
                <a:cubicBezTo>
                  <a:pt x="1570407" y="14001"/>
                  <a:pt x="1603414" y="669"/>
                  <a:pt x="1636667" y="25"/>
                </a:cubicBezTo>
                <a:close/>
              </a:path>
            </a:pathLst>
          </a:custGeom>
        </p:spPr>
      </p:pic>
      <p:sp>
        <p:nvSpPr>
          <p:cNvPr id="45" name="Freeform: Shape 44">
            <a:extLst>
              <a:ext uri="{FF2B5EF4-FFF2-40B4-BE49-F238E27FC236}">
                <a16:creationId xmlns:a16="http://schemas.microsoft.com/office/drawing/2014/main" id="{7E255052-DB71-41F5-A2FC-06300F0613C6}"/>
              </a:ext>
            </a:extLst>
          </p:cNvPr>
          <p:cNvSpPr/>
          <p:nvPr userDrawn="1"/>
        </p:nvSpPr>
        <p:spPr>
          <a:xfrm rot="2633279">
            <a:off x="10469024" y="-271433"/>
            <a:ext cx="1417202" cy="1453112"/>
          </a:xfrm>
          <a:custGeom>
            <a:avLst/>
            <a:gdLst>
              <a:gd name="connsiteX0" fmla="*/ 0 w 1417202"/>
              <a:gd name="connsiteY0" fmla="*/ 778180 h 1453112"/>
              <a:gd name="connsiteX1" fmla="*/ 808988 w 1417202"/>
              <a:gd name="connsiteY1" fmla="*/ 0 h 1453112"/>
              <a:gd name="connsiteX2" fmla="*/ 1339709 w 1417202"/>
              <a:gd name="connsiteY2" fmla="*/ 0 h 1453112"/>
              <a:gd name="connsiteX3" fmla="*/ 1417202 w 1417202"/>
              <a:gd name="connsiteY3" fmla="*/ 77493 h 1453112"/>
              <a:gd name="connsiteX4" fmla="*/ 1417202 w 1417202"/>
              <a:gd name="connsiteY4" fmla="*/ 1375619 h 1453112"/>
              <a:gd name="connsiteX5" fmla="*/ 1339709 w 1417202"/>
              <a:gd name="connsiteY5" fmla="*/ 1453112 h 1453112"/>
              <a:gd name="connsiteX6" fmla="*/ 77493 w 1417202"/>
              <a:gd name="connsiteY6" fmla="*/ 1453112 h 1453112"/>
              <a:gd name="connsiteX7" fmla="*/ 0 w 1417202"/>
              <a:gd name="connsiteY7" fmla="*/ 1375619 h 145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7202" h="1453112">
                <a:moveTo>
                  <a:pt x="0" y="778180"/>
                </a:moveTo>
                <a:lnTo>
                  <a:pt x="808988" y="0"/>
                </a:lnTo>
                <a:lnTo>
                  <a:pt x="1339709" y="0"/>
                </a:lnTo>
                <a:cubicBezTo>
                  <a:pt x="1382507" y="0"/>
                  <a:pt x="1417202" y="34695"/>
                  <a:pt x="1417202" y="77493"/>
                </a:cubicBezTo>
                <a:lnTo>
                  <a:pt x="1417202" y="1375619"/>
                </a:lnTo>
                <a:cubicBezTo>
                  <a:pt x="1417202" y="1418417"/>
                  <a:pt x="1382507" y="1453112"/>
                  <a:pt x="1339709" y="1453112"/>
                </a:cubicBezTo>
                <a:lnTo>
                  <a:pt x="77493" y="1453112"/>
                </a:lnTo>
                <a:cubicBezTo>
                  <a:pt x="34695" y="1453112"/>
                  <a:pt x="0" y="1418417"/>
                  <a:pt x="0" y="1375619"/>
                </a:cubicBezTo>
                <a:close/>
              </a:path>
            </a:pathLst>
          </a:custGeom>
          <a:gradFill flip="none" rotWithShape="1">
            <a:gsLst>
              <a:gs pos="0">
                <a:srgbClr val="FCB322">
                  <a:alpha val="34000"/>
                </a:srgbClr>
              </a:gs>
              <a:gs pos="100000">
                <a:srgbClr val="FCB322">
                  <a:alpha val="66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45">
            <a:extLst>
              <a:ext uri="{FF2B5EF4-FFF2-40B4-BE49-F238E27FC236}">
                <a16:creationId xmlns:a16="http://schemas.microsoft.com/office/drawing/2014/main" id="{A1260459-BC4A-4D5B-BDD6-E912FD5FE359}"/>
              </a:ext>
            </a:extLst>
          </p:cNvPr>
          <p:cNvSpPr/>
          <p:nvPr userDrawn="1"/>
        </p:nvSpPr>
        <p:spPr>
          <a:xfrm rot="2633279">
            <a:off x="10506807" y="5377262"/>
            <a:ext cx="1417202" cy="1453112"/>
          </a:xfrm>
          <a:custGeom>
            <a:avLst/>
            <a:gdLst>
              <a:gd name="connsiteX0" fmla="*/ 22697 w 1417202"/>
              <a:gd name="connsiteY0" fmla="*/ 22698 h 1453112"/>
              <a:gd name="connsiteX1" fmla="*/ 77493 w 1417202"/>
              <a:gd name="connsiteY1" fmla="*/ 0 h 1453112"/>
              <a:gd name="connsiteX2" fmla="*/ 1339709 w 1417202"/>
              <a:gd name="connsiteY2" fmla="*/ 0 h 1453112"/>
              <a:gd name="connsiteX3" fmla="*/ 1417202 w 1417202"/>
              <a:gd name="connsiteY3" fmla="*/ 77493 h 1453112"/>
              <a:gd name="connsiteX4" fmla="*/ 1417202 w 1417202"/>
              <a:gd name="connsiteY4" fmla="*/ 1091403 h 1453112"/>
              <a:gd name="connsiteX5" fmla="*/ 1041173 w 1417202"/>
              <a:gd name="connsiteY5" fmla="*/ 1453112 h 1453112"/>
              <a:gd name="connsiteX6" fmla="*/ 77493 w 1417202"/>
              <a:gd name="connsiteY6" fmla="*/ 1453112 h 1453112"/>
              <a:gd name="connsiteX7" fmla="*/ 0 w 1417202"/>
              <a:gd name="connsiteY7" fmla="*/ 1375619 h 1453112"/>
              <a:gd name="connsiteX8" fmla="*/ 0 w 1417202"/>
              <a:gd name="connsiteY8" fmla="*/ 77493 h 1453112"/>
              <a:gd name="connsiteX9" fmla="*/ 22697 w 1417202"/>
              <a:gd name="connsiteY9" fmla="*/ 22698 h 145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7202" h="1453112">
                <a:moveTo>
                  <a:pt x="22697" y="22698"/>
                </a:moveTo>
                <a:cubicBezTo>
                  <a:pt x="36721" y="8674"/>
                  <a:pt x="56094" y="0"/>
                  <a:pt x="77493" y="0"/>
                </a:cubicBezTo>
                <a:lnTo>
                  <a:pt x="1339709" y="0"/>
                </a:lnTo>
                <a:cubicBezTo>
                  <a:pt x="1382507" y="0"/>
                  <a:pt x="1417202" y="34695"/>
                  <a:pt x="1417202" y="77493"/>
                </a:cubicBezTo>
                <a:lnTo>
                  <a:pt x="1417202" y="1091403"/>
                </a:lnTo>
                <a:lnTo>
                  <a:pt x="1041173" y="1453112"/>
                </a:lnTo>
                <a:lnTo>
                  <a:pt x="77493" y="1453112"/>
                </a:lnTo>
                <a:cubicBezTo>
                  <a:pt x="34695" y="1453112"/>
                  <a:pt x="0" y="1418417"/>
                  <a:pt x="0" y="1375619"/>
                </a:cubicBezTo>
                <a:lnTo>
                  <a:pt x="0" y="77493"/>
                </a:lnTo>
                <a:cubicBezTo>
                  <a:pt x="0" y="56094"/>
                  <a:pt x="8674" y="36720"/>
                  <a:pt x="22697" y="22698"/>
                </a:cubicBezTo>
                <a:close/>
              </a:path>
            </a:pathLst>
          </a:custGeom>
          <a:gradFill>
            <a:gsLst>
              <a:gs pos="0">
                <a:srgbClr val="E39EB4">
                  <a:alpha val="37000"/>
                </a:srgbClr>
              </a:gs>
              <a:gs pos="100000">
                <a:srgbClr val="E86888">
                  <a:alpha val="72000"/>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7" name="Picture 46">
            <a:extLst>
              <a:ext uri="{FF2B5EF4-FFF2-40B4-BE49-F238E27FC236}">
                <a16:creationId xmlns:a16="http://schemas.microsoft.com/office/drawing/2014/main" id="{AFEECFE1-FC14-4C0D-932B-28B6B1896B34}"/>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a:off x="7731409" y="2620657"/>
            <a:ext cx="1958420" cy="1956806"/>
          </a:xfrm>
          <a:custGeom>
            <a:avLst/>
            <a:gdLst>
              <a:gd name="connsiteX0" fmla="*/ 781821 w 2209393"/>
              <a:gd name="connsiteY0" fmla="*/ 0 h 2207572"/>
              <a:gd name="connsiteX1" fmla="*/ 842962 w 2209393"/>
              <a:gd name="connsiteY1" fmla="*/ 144656 h 2207572"/>
              <a:gd name="connsiteX2" fmla="*/ 894996 w 2209393"/>
              <a:gd name="connsiteY2" fmla="*/ 245344 h 2207572"/>
              <a:gd name="connsiteX3" fmla="*/ 953015 w 2209393"/>
              <a:gd name="connsiteY3" fmla="*/ 342388 h 2207572"/>
              <a:gd name="connsiteX4" fmla="*/ 1015978 w 2209393"/>
              <a:gd name="connsiteY4" fmla="*/ 437612 h 2207572"/>
              <a:gd name="connsiteX5" fmla="*/ 1087525 w 2209393"/>
              <a:gd name="connsiteY5" fmla="*/ 528413 h 2207572"/>
              <a:gd name="connsiteX6" fmla="*/ 1163756 w 2209393"/>
              <a:gd name="connsiteY6" fmla="*/ 614790 h 2207572"/>
              <a:gd name="connsiteX7" fmla="*/ 1244150 w 2209393"/>
              <a:gd name="connsiteY7" fmla="*/ 697525 h 2207572"/>
              <a:gd name="connsiteX8" fmla="*/ 1418987 w 2209393"/>
              <a:gd name="connsiteY8" fmla="*/ 846084 h 2207572"/>
              <a:gd name="connsiteX9" fmla="*/ 2143310 w 2209393"/>
              <a:gd name="connsiteY9" fmla="*/ 1319600 h 2207572"/>
              <a:gd name="connsiteX10" fmla="*/ 2209393 w 2209393"/>
              <a:gd name="connsiteY10" fmla="*/ 1367212 h 2207572"/>
              <a:gd name="connsiteX11" fmla="*/ 1392189 w 2209393"/>
              <a:gd name="connsiteY11" fmla="*/ 2177652 h 2207572"/>
              <a:gd name="connsiteX12" fmla="*/ 1363309 w 2209393"/>
              <a:gd name="connsiteY12" fmla="*/ 2205751 h 2207572"/>
              <a:gd name="connsiteX13" fmla="*/ 1360803 w 2209393"/>
              <a:gd name="connsiteY13" fmla="*/ 2207572 h 2207572"/>
              <a:gd name="connsiteX14" fmla="*/ 1300294 w 2209393"/>
              <a:gd name="connsiteY14" fmla="*/ 2207572 h 2207572"/>
              <a:gd name="connsiteX15" fmla="*/ 1295144 w 2209393"/>
              <a:gd name="connsiteY15" fmla="*/ 2203670 h 2207572"/>
              <a:gd name="connsiteX16" fmla="*/ 1261842 w 2209393"/>
              <a:gd name="connsiteY16" fmla="*/ 2170888 h 2207572"/>
              <a:gd name="connsiteX17" fmla="*/ 88459 w 2209393"/>
              <a:gd name="connsiteY17" fmla="*/ 998546 h 2207572"/>
              <a:gd name="connsiteX18" fmla="*/ 41888 w 2209393"/>
              <a:gd name="connsiteY18" fmla="*/ 950414 h 2207572"/>
              <a:gd name="connsiteX19" fmla="*/ 0 w 2209393"/>
              <a:gd name="connsiteY19" fmla="*/ 842963 h 2207572"/>
              <a:gd name="connsiteX20" fmla="*/ 35384 w 2209393"/>
              <a:gd name="connsiteY20" fmla="*/ 747739 h 2207572"/>
              <a:gd name="connsiteX21" fmla="*/ 76752 w 2209393"/>
              <a:gd name="connsiteY21" fmla="*/ 704030 h 2207572"/>
              <a:gd name="connsiteX22" fmla="*/ 781821 w 2209393"/>
              <a:gd name="connsiteY22" fmla="*/ 0 h 220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09393" h="2207572">
                <a:moveTo>
                  <a:pt x="781821" y="0"/>
                </a:moveTo>
                <a:cubicBezTo>
                  <a:pt x="800294" y="49433"/>
                  <a:pt x="820847" y="96784"/>
                  <a:pt x="842962" y="144656"/>
                </a:cubicBezTo>
                <a:lnTo>
                  <a:pt x="894996" y="245344"/>
                </a:lnTo>
                <a:cubicBezTo>
                  <a:pt x="911908" y="278906"/>
                  <a:pt x="931941" y="310908"/>
                  <a:pt x="953015" y="342388"/>
                </a:cubicBezTo>
                <a:cubicBezTo>
                  <a:pt x="974090" y="373869"/>
                  <a:pt x="992041" y="407952"/>
                  <a:pt x="1015978" y="437612"/>
                </a:cubicBezTo>
                <a:lnTo>
                  <a:pt x="1087525" y="528413"/>
                </a:lnTo>
                <a:cubicBezTo>
                  <a:pt x="1111178" y="558710"/>
                  <a:pt x="1136635" y="587556"/>
                  <a:pt x="1163756" y="614790"/>
                </a:cubicBezTo>
                <a:cubicBezTo>
                  <a:pt x="1190554" y="642108"/>
                  <a:pt x="1215270" y="671508"/>
                  <a:pt x="1244150" y="697525"/>
                </a:cubicBezTo>
                <a:cubicBezTo>
                  <a:pt x="1300867" y="748779"/>
                  <a:pt x="1357845" y="801075"/>
                  <a:pt x="1418987" y="846084"/>
                </a:cubicBezTo>
                <a:cubicBezTo>
                  <a:pt x="1660167" y="1033409"/>
                  <a:pt x="1926584" y="1163496"/>
                  <a:pt x="2143310" y="1319600"/>
                </a:cubicBezTo>
                <a:cubicBezTo>
                  <a:pt x="2165945" y="1334950"/>
                  <a:pt x="2186758" y="1350301"/>
                  <a:pt x="2209393" y="1367212"/>
                </a:cubicBezTo>
                <a:cubicBezTo>
                  <a:pt x="1962749" y="1613076"/>
                  <a:pt x="1630508" y="1939594"/>
                  <a:pt x="1392189" y="2177652"/>
                </a:cubicBezTo>
                <a:cubicBezTo>
                  <a:pt x="1382562" y="2187279"/>
                  <a:pt x="1373455" y="2196905"/>
                  <a:pt x="1363309" y="2205751"/>
                </a:cubicBezTo>
                <a:lnTo>
                  <a:pt x="1360803" y="2207572"/>
                </a:lnTo>
                <a:lnTo>
                  <a:pt x="1300294" y="2207572"/>
                </a:lnTo>
                <a:lnTo>
                  <a:pt x="1295144" y="2203670"/>
                </a:lnTo>
                <a:cubicBezTo>
                  <a:pt x="1283696" y="2193262"/>
                  <a:pt x="1272768" y="2181815"/>
                  <a:pt x="1261842" y="2170888"/>
                </a:cubicBezTo>
                <a:lnTo>
                  <a:pt x="88459" y="998546"/>
                </a:lnTo>
                <a:cubicBezTo>
                  <a:pt x="72589" y="982676"/>
                  <a:pt x="56718" y="967064"/>
                  <a:pt x="41888" y="950414"/>
                </a:cubicBezTo>
                <a:cubicBezTo>
                  <a:pt x="16654" y="920078"/>
                  <a:pt x="1954" y="882371"/>
                  <a:pt x="0" y="842963"/>
                </a:cubicBezTo>
                <a:cubicBezTo>
                  <a:pt x="1412" y="808276"/>
                  <a:pt x="13803" y="774933"/>
                  <a:pt x="35384" y="747739"/>
                </a:cubicBezTo>
                <a:cubicBezTo>
                  <a:pt x="48393" y="732648"/>
                  <a:pt x="62442" y="718078"/>
                  <a:pt x="76752" y="704030"/>
                </a:cubicBezTo>
                <a:cubicBezTo>
                  <a:pt x="272662" y="508119"/>
                  <a:pt x="689980" y="91321"/>
                  <a:pt x="781821" y="0"/>
                </a:cubicBezTo>
                <a:close/>
              </a:path>
            </a:pathLst>
          </a:custGeom>
        </p:spPr>
      </p:pic>
      <p:sp>
        <p:nvSpPr>
          <p:cNvPr id="48" name="Freeform: Shape 47">
            <a:extLst>
              <a:ext uri="{FF2B5EF4-FFF2-40B4-BE49-F238E27FC236}">
                <a16:creationId xmlns:a16="http://schemas.microsoft.com/office/drawing/2014/main" id="{159575B1-A267-4B26-8C59-699ED555E616}"/>
              </a:ext>
            </a:extLst>
          </p:cNvPr>
          <p:cNvSpPr/>
          <p:nvPr userDrawn="1"/>
        </p:nvSpPr>
        <p:spPr>
          <a:xfrm>
            <a:off x="9157271" y="4055207"/>
            <a:ext cx="1261289" cy="1384718"/>
          </a:xfrm>
          <a:custGeom>
            <a:avLst/>
            <a:gdLst>
              <a:gd name="connsiteX0" fmla="*/ 885453 w 1000661"/>
              <a:gd name="connsiteY0" fmla="*/ 260637 h 1098584"/>
              <a:gd name="connsiteX1" fmla="*/ 848938 w 1000661"/>
              <a:gd name="connsiteY1" fmla="*/ 195793 h 1098584"/>
              <a:gd name="connsiteX2" fmla="*/ 809906 w 1000661"/>
              <a:gd name="connsiteY2" fmla="*/ 132837 h 1098584"/>
              <a:gd name="connsiteX3" fmla="*/ 717151 w 1000661"/>
              <a:gd name="connsiteY3" fmla="*/ 16159 h 1098584"/>
              <a:gd name="connsiteX4" fmla="*/ 702881 w 1000661"/>
              <a:gd name="connsiteY4" fmla="*/ 0 h 1098584"/>
              <a:gd name="connsiteX5" fmla="*/ 634889 w 1000661"/>
              <a:gd name="connsiteY5" fmla="*/ 70511 h 1098584"/>
              <a:gd name="connsiteX6" fmla="*/ 39956 w 1000661"/>
              <a:gd name="connsiteY6" fmla="*/ 665023 h 1098584"/>
              <a:gd name="connsiteX7" fmla="*/ 24637 w 1000661"/>
              <a:gd name="connsiteY7" fmla="*/ 680343 h 1098584"/>
              <a:gd name="connsiteX8" fmla="*/ 22748 w 1000661"/>
              <a:gd name="connsiteY8" fmla="*/ 750224 h 1098584"/>
              <a:gd name="connsiteX9" fmla="*/ 34080 w 1000661"/>
              <a:gd name="connsiteY9" fmla="*/ 761766 h 1098584"/>
              <a:gd name="connsiteX10" fmla="*/ 316542 w 1000661"/>
              <a:gd name="connsiteY10" fmla="*/ 1043807 h 1098584"/>
              <a:gd name="connsiteX11" fmla="*/ 343823 w 1000661"/>
              <a:gd name="connsiteY11" fmla="*/ 1069829 h 1098584"/>
              <a:gd name="connsiteX12" fmla="*/ 418321 w 1000661"/>
              <a:gd name="connsiteY12" fmla="*/ 1098579 h 1098584"/>
              <a:gd name="connsiteX13" fmla="*/ 531851 w 1000661"/>
              <a:gd name="connsiteY13" fmla="*/ 1047165 h 1098584"/>
              <a:gd name="connsiteX14" fmla="*/ 1000662 w 1000661"/>
              <a:gd name="connsiteY14" fmla="*/ 578144 h 1098584"/>
              <a:gd name="connsiteX15" fmla="*/ 885453 w 1000661"/>
              <a:gd name="connsiteY15" fmla="*/ 260637 h 109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0661" h="1098584">
                <a:moveTo>
                  <a:pt x="885453" y="260637"/>
                </a:moveTo>
                <a:cubicBezTo>
                  <a:pt x="875589" y="237344"/>
                  <a:pt x="860900" y="218667"/>
                  <a:pt x="848938" y="195793"/>
                </a:cubicBezTo>
                <a:cubicBezTo>
                  <a:pt x="837019" y="174157"/>
                  <a:pt x="823987" y="153150"/>
                  <a:pt x="809906" y="132837"/>
                </a:cubicBezTo>
                <a:cubicBezTo>
                  <a:pt x="781743" y="91832"/>
                  <a:pt x="750748" y="52841"/>
                  <a:pt x="717151" y="16159"/>
                </a:cubicBezTo>
                <a:cubicBezTo>
                  <a:pt x="712744" y="10703"/>
                  <a:pt x="707707" y="5456"/>
                  <a:pt x="702881" y="0"/>
                </a:cubicBezTo>
                <a:lnTo>
                  <a:pt x="634889" y="70511"/>
                </a:lnTo>
                <a:lnTo>
                  <a:pt x="39956" y="665023"/>
                </a:lnTo>
                <a:cubicBezTo>
                  <a:pt x="34710" y="670060"/>
                  <a:pt x="29673" y="675096"/>
                  <a:pt x="24637" y="680343"/>
                </a:cubicBezTo>
                <a:cubicBezTo>
                  <a:pt x="-7890" y="714129"/>
                  <a:pt x="-7890" y="717906"/>
                  <a:pt x="22748" y="750224"/>
                </a:cubicBezTo>
                <a:lnTo>
                  <a:pt x="34080" y="761766"/>
                </a:lnTo>
                <a:lnTo>
                  <a:pt x="316542" y="1043807"/>
                </a:lnTo>
                <a:cubicBezTo>
                  <a:pt x="325356" y="1052831"/>
                  <a:pt x="334379" y="1061645"/>
                  <a:pt x="343823" y="1069829"/>
                </a:cubicBezTo>
                <a:cubicBezTo>
                  <a:pt x="364806" y="1087373"/>
                  <a:pt x="390998" y="1097467"/>
                  <a:pt x="418321" y="1098579"/>
                </a:cubicBezTo>
                <a:cubicBezTo>
                  <a:pt x="461886" y="1098957"/>
                  <a:pt x="503416" y="1080154"/>
                  <a:pt x="531851" y="1047165"/>
                </a:cubicBezTo>
                <a:cubicBezTo>
                  <a:pt x="687708" y="890342"/>
                  <a:pt x="843965" y="734002"/>
                  <a:pt x="1000662" y="578144"/>
                </a:cubicBezTo>
                <a:cubicBezTo>
                  <a:pt x="973633" y="468517"/>
                  <a:pt x="934999" y="362080"/>
                  <a:pt x="885453" y="260637"/>
                </a:cubicBezTo>
                <a:close/>
              </a:path>
            </a:pathLst>
          </a:custGeom>
          <a:solidFill>
            <a:srgbClr val="708BAC">
              <a:alpha val="44000"/>
            </a:srgbClr>
          </a:solidFill>
          <a:ln w="2095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130F6A8A-7508-4055-9E98-2AFD28625FEC}"/>
              </a:ext>
            </a:extLst>
          </p:cNvPr>
          <p:cNvSpPr/>
          <p:nvPr userDrawn="1"/>
        </p:nvSpPr>
        <p:spPr>
          <a:xfrm>
            <a:off x="8512502" y="1232315"/>
            <a:ext cx="3284159" cy="3137660"/>
          </a:xfrm>
          <a:custGeom>
            <a:avLst/>
            <a:gdLst>
              <a:gd name="connsiteX0" fmla="*/ 2576782 w 2605533"/>
              <a:gd name="connsiteY0" fmla="*/ 1591346 h 2489305"/>
              <a:gd name="connsiteX1" fmla="*/ 2543625 w 2605533"/>
              <a:gd name="connsiteY1" fmla="*/ 1556090 h 2489305"/>
              <a:gd name="connsiteX2" fmla="*/ 1053670 w 2605533"/>
              <a:gd name="connsiteY2" fmla="*/ 65087 h 2489305"/>
              <a:gd name="connsiteX3" fmla="*/ 1018415 w 2605533"/>
              <a:gd name="connsiteY3" fmla="*/ 31720 h 2489305"/>
              <a:gd name="connsiteX4" fmla="*/ 855989 w 2605533"/>
              <a:gd name="connsiteY4" fmla="*/ 31720 h 2489305"/>
              <a:gd name="connsiteX5" fmla="*/ 817166 w 2605533"/>
              <a:gd name="connsiteY5" fmla="*/ 68864 h 2489305"/>
              <a:gd name="connsiteX6" fmla="*/ 0 w 2605533"/>
              <a:gd name="connsiteY6" fmla="*/ 880365 h 2489305"/>
              <a:gd name="connsiteX7" fmla="*/ 83941 w 2605533"/>
              <a:gd name="connsiteY7" fmla="*/ 1028730 h 2489305"/>
              <a:gd name="connsiteX8" fmla="*/ 543938 w 2605533"/>
              <a:gd name="connsiteY8" fmla="*/ 1476556 h 2489305"/>
              <a:gd name="connsiteX9" fmla="*/ 1159856 w 2605533"/>
              <a:gd name="connsiteY9" fmla="*/ 1785879 h 2489305"/>
              <a:gd name="connsiteX10" fmla="*/ 1733383 w 2605533"/>
              <a:gd name="connsiteY10" fmla="*/ 2300438 h 2489305"/>
              <a:gd name="connsiteX11" fmla="*/ 1840198 w 2605533"/>
              <a:gd name="connsiteY11" fmla="*/ 2489305 h 2489305"/>
              <a:gd name="connsiteX12" fmla="*/ 1845025 w 2605533"/>
              <a:gd name="connsiteY12" fmla="*/ 2485108 h 2489305"/>
              <a:gd name="connsiteX13" fmla="*/ 2539008 w 2605533"/>
              <a:gd name="connsiteY13" fmla="*/ 1791125 h 2489305"/>
              <a:gd name="connsiteX14" fmla="*/ 2578460 w 2605533"/>
              <a:gd name="connsiteY14" fmla="*/ 1747056 h 2489305"/>
              <a:gd name="connsiteX15" fmla="*/ 2605531 w 2605533"/>
              <a:gd name="connsiteY15" fmla="*/ 1665424 h 2489305"/>
              <a:gd name="connsiteX16" fmla="*/ 2576782 w 2605533"/>
              <a:gd name="connsiteY16" fmla="*/ 1591346 h 24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5533" h="2489305">
                <a:moveTo>
                  <a:pt x="2576782" y="1591346"/>
                </a:moveTo>
                <a:cubicBezTo>
                  <a:pt x="2566499" y="1578964"/>
                  <a:pt x="2555796" y="1567422"/>
                  <a:pt x="2543625" y="1556090"/>
                </a:cubicBezTo>
                <a:lnTo>
                  <a:pt x="1053670" y="65087"/>
                </a:lnTo>
                <a:cubicBezTo>
                  <a:pt x="1042485" y="53377"/>
                  <a:pt x="1030713" y="42242"/>
                  <a:pt x="1018415" y="31720"/>
                </a:cubicBezTo>
                <a:cubicBezTo>
                  <a:pt x="972541" y="-10573"/>
                  <a:pt x="901871" y="-10573"/>
                  <a:pt x="855989" y="31720"/>
                </a:cubicBezTo>
                <a:cubicBezTo>
                  <a:pt x="842391" y="43394"/>
                  <a:pt x="829430" y="55795"/>
                  <a:pt x="817166" y="68864"/>
                </a:cubicBezTo>
                <a:cubicBezTo>
                  <a:pt x="586748" y="298863"/>
                  <a:pt x="232517" y="648268"/>
                  <a:pt x="0" y="880365"/>
                </a:cubicBezTo>
                <a:cubicBezTo>
                  <a:pt x="25602" y="931359"/>
                  <a:pt x="53513" y="981094"/>
                  <a:pt x="83941" y="1028730"/>
                </a:cubicBezTo>
                <a:cubicBezTo>
                  <a:pt x="198817" y="1212996"/>
                  <a:pt x="356659" y="1366661"/>
                  <a:pt x="543938" y="1476556"/>
                </a:cubicBezTo>
                <a:cubicBezTo>
                  <a:pt x="728399" y="1590716"/>
                  <a:pt x="942658" y="1665424"/>
                  <a:pt x="1159856" y="1785879"/>
                </a:cubicBezTo>
                <a:cubicBezTo>
                  <a:pt x="1391218" y="1906502"/>
                  <a:pt x="1588480" y="2083450"/>
                  <a:pt x="1733383" y="2300438"/>
                </a:cubicBezTo>
                <a:cubicBezTo>
                  <a:pt x="1772668" y="2361232"/>
                  <a:pt x="1808343" y="2424314"/>
                  <a:pt x="1840198" y="2489305"/>
                </a:cubicBezTo>
                <a:lnTo>
                  <a:pt x="1845025" y="2485108"/>
                </a:lnTo>
                <a:cubicBezTo>
                  <a:pt x="2076430" y="2253851"/>
                  <a:pt x="2307750" y="2022530"/>
                  <a:pt x="2539008" y="1791125"/>
                </a:cubicBezTo>
                <a:cubicBezTo>
                  <a:pt x="2552921" y="1777149"/>
                  <a:pt x="2566100" y="1762438"/>
                  <a:pt x="2578460" y="1747056"/>
                </a:cubicBezTo>
                <a:cubicBezTo>
                  <a:pt x="2596193" y="1723553"/>
                  <a:pt x="2605699" y="1694866"/>
                  <a:pt x="2605531" y="1665424"/>
                </a:cubicBezTo>
                <a:cubicBezTo>
                  <a:pt x="2603831" y="1638353"/>
                  <a:pt x="2593800" y="1612472"/>
                  <a:pt x="2576782" y="1591346"/>
                </a:cubicBezTo>
                <a:close/>
              </a:path>
            </a:pathLst>
          </a:custGeom>
          <a:solidFill>
            <a:srgbClr val="708BAC">
              <a:alpha val="44000"/>
            </a:srgbClr>
          </a:solidFill>
          <a:ln w="20955" cap="flat">
            <a:noFill/>
            <a:prstDash val="solid"/>
            <a:miter/>
          </a:ln>
        </p:spPr>
        <p:txBody>
          <a:bodyPr rtlCol="0" anchor="ctr"/>
          <a:lstStyle/>
          <a:p>
            <a:endParaRPr lang="en-US"/>
          </a:p>
        </p:txBody>
      </p:sp>
      <p:sp>
        <p:nvSpPr>
          <p:cNvPr id="60" name="Subtitle 2">
            <a:extLst>
              <a:ext uri="{FF2B5EF4-FFF2-40B4-BE49-F238E27FC236}">
                <a16:creationId xmlns:a16="http://schemas.microsoft.com/office/drawing/2014/main" id="{ADF69BAF-1DED-41D9-8310-880AEE28EEA2}"/>
              </a:ext>
            </a:extLst>
          </p:cNvPr>
          <p:cNvSpPr txBox="1">
            <a:spLocks/>
          </p:cNvSpPr>
          <p:nvPr userDrawn="1"/>
        </p:nvSpPr>
        <p:spPr>
          <a:xfrm>
            <a:off x="889168" y="2524219"/>
            <a:ext cx="5749376" cy="39409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b="1" kern="1200" dirty="0">
                <a:solidFill>
                  <a:srgbClr val="5A8AB5"/>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solidFill>
                  <a:srgbClr val="5A8AB5"/>
                </a:solidFill>
              </a:rPr>
              <a:t>Support from CMO</a:t>
            </a:r>
          </a:p>
          <a:p>
            <a:endParaRPr lang="en-US">
              <a:solidFill>
                <a:srgbClr val="5A8AB5"/>
              </a:solidFill>
            </a:endParaRPr>
          </a:p>
        </p:txBody>
      </p:sp>
      <p:sp>
        <p:nvSpPr>
          <p:cNvPr id="62" name="Title 1">
            <a:extLst>
              <a:ext uri="{FF2B5EF4-FFF2-40B4-BE49-F238E27FC236}">
                <a16:creationId xmlns:a16="http://schemas.microsoft.com/office/drawing/2014/main" id="{0C3591C1-2927-4797-8E01-677026C73DB5}"/>
              </a:ext>
            </a:extLst>
          </p:cNvPr>
          <p:cNvSpPr>
            <a:spLocks noGrp="1"/>
          </p:cNvSpPr>
          <p:nvPr>
            <p:ph type="ctrTitle" hasCustomPrompt="1"/>
          </p:nvPr>
        </p:nvSpPr>
        <p:spPr>
          <a:xfrm>
            <a:off x="889168" y="752725"/>
            <a:ext cx="5749376" cy="1475238"/>
          </a:xfrm>
        </p:spPr>
        <p:txBody>
          <a:bodyPr anchor="b">
            <a:normAutofit/>
          </a:bodyPr>
          <a:lstStyle>
            <a:lvl1pPr algn="l">
              <a:defRPr sz="4800" b="1">
                <a:solidFill>
                  <a:srgbClr val="074975"/>
                </a:solidFill>
                <a:latin typeface="Century Gothic" panose="020B0502020202020204" pitchFamily="34" charset="0"/>
              </a:defRPr>
            </a:lvl1pPr>
          </a:lstStyle>
          <a:p>
            <a:r>
              <a:rPr lang="en-US"/>
              <a:t>Escalation of Issues</a:t>
            </a:r>
          </a:p>
        </p:txBody>
      </p:sp>
      <p:cxnSp>
        <p:nvCxnSpPr>
          <p:cNvPr id="14" name="Straight Connector 13">
            <a:extLst>
              <a:ext uri="{FF2B5EF4-FFF2-40B4-BE49-F238E27FC236}">
                <a16:creationId xmlns:a16="http://schemas.microsoft.com/office/drawing/2014/main" id="{D8C83C1C-D9D9-40D1-BE59-0DC4E66792FA}"/>
              </a:ext>
            </a:extLst>
          </p:cNvPr>
          <p:cNvCxnSpPr>
            <a:cxnSpLocks/>
          </p:cNvCxnSpPr>
          <p:nvPr userDrawn="1"/>
        </p:nvCxnSpPr>
        <p:spPr>
          <a:xfrm>
            <a:off x="993782" y="3257791"/>
            <a:ext cx="4987376" cy="0"/>
          </a:xfrm>
          <a:prstGeom prst="line">
            <a:avLst/>
          </a:prstGeom>
          <a:ln w="19050">
            <a:solidFill>
              <a:srgbClr val="5A8A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5451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CDDAC-837B-44AB-8CA5-C68D9C5FA747}"/>
              </a:ext>
            </a:extLst>
          </p:cNvPr>
          <p:cNvSpPr>
            <a:spLocks noGrp="1"/>
          </p:cNvSpPr>
          <p:nvPr>
            <p:ph type="title" hasCustomPrompt="1"/>
          </p:nvPr>
        </p:nvSpPr>
        <p:spPr/>
        <p:txBody>
          <a:bodyPr/>
          <a:lstStyle>
            <a:lvl1pPr>
              <a:defRPr/>
            </a:lvl1pPr>
          </a:lstStyle>
          <a:p>
            <a:r>
              <a:rPr lang="en-US"/>
              <a:t>Escalation of issues</a:t>
            </a:r>
          </a:p>
        </p:txBody>
      </p:sp>
      <p:sp>
        <p:nvSpPr>
          <p:cNvPr id="3" name="Content Placeholder 2">
            <a:extLst>
              <a:ext uri="{FF2B5EF4-FFF2-40B4-BE49-F238E27FC236}">
                <a16:creationId xmlns:a16="http://schemas.microsoft.com/office/drawing/2014/main" id="{C49D6DAB-1493-4D61-B793-B4DFA0AA0F76}"/>
              </a:ext>
            </a:extLst>
          </p:cNvPr>
          <p:cNvSpPr>
            <a:spLocks noGrp="1"/>
          </p:cNvSpPr>
          <p:nvPr>
            <p:ph idx="1" hasCustomPrompt="1"/>
          </p:nvPr>
        </p:nvSpPr>
        <p:spPr>
          <a:xfrm>
            <a:off x="566531" y="1814884"/>
            <a:ext cx="10515600" cy="3497581"/>
          </a:xfrm>
        </p:spPr>
        <p:txBody>
          <a:bodyPr/>
          <a:lstStyle>
            <a:lvl1pPr>
              <a:defRPr/>
            </a:lvl1pPr>
          </a:lstStyle>
          <a:p>
            <a:pPr lvl="0"/>
            <a:r>
              <a:rPr lang="en-US"/>
              <a:t>Support from CMO</a:t>
            </a:r>
          </a:p>
          <a:p>
            <a:pPr lvl="0"/>
            <a:endParaRPr lang="en-US"/>
          </a:p>
        </p:txBody>
      </p:sp>
      <p:sp>
        <p:nvSpPr>
          <p:cNvPr id="4" name="Date Placeholder 3">
            <a:extLst>
              <a:ext uri="{FF2B5EF4-FFF2-40B4-BE49-F238E27FC236}">
                <a16:creationId xmlns:a16="http://schemas.microsoft.com/office/drawing/2014/main" id="{A27596F0-0A9A-4E9A-8902-5971E3293131}"/>
              </a:ext>
            </a:extLst>
          </p:cNvPr>
          <p:cNvSpPr>
            <a:spLocks noGrp="1"/>
          </p:cNvSpPr>
          <p:nvPr>
            <p:ph type="dt" sz="half" idx="10"/>
          </p:nvPr>
        </p:nvSpPr>
        <p:spPr/>
        <p:txBody>
          <a:bodyPr/>
          <a:lstStyle/>
          <a:p>
            <a:fld id="{B7D325DE-A54A-4259-93E8-C37C937064EE}" type="datetimeFigureOut">
              <a:rPr lang="en-US" smtClean="0"/>
              <a:t>7/21/2026</a:t>
            </a:fld>
            <a:endParaRPr lang="en-US"/>
          </a:p>
        </p:txBody>
      </p:sp>
      <p:sp>
        <p:nvSpPr>
          <p:cNvPr id="5" name="Footer Placeholder 4">
            <a:extLst>
              <a:ext uri="{FF2B5EF4-FFF2-40B4-BE49-F238E27FC236}">
                <a16:creationId xmlns:a16="http://schemas.microsoft.com/office/drawing/2014/main" id="{9333C6E8-1E30-43E5-B529-70C47B9627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9A9AA1-B602-48A7-9CBD-B30E00ABC530}"/>
              </a:ext>
            </a:extLst>
          </p:cNvPr>
          <p:cNvSpPr>
            <a:spLocks noGrp="1"/>
          </p:cNvSpPr>
          <p:nvPr>
            <p:ph type="sldNum" sz="quarter" idx="12"/>
          </p:nvPr>
        </p:nvSpPr>
        <p:spPr/>
        <p:txBody>
          <a:bodyPr/>
          <a:lstStyle/>
          <a:p>
            <a:fld id="{7E68E447-13C0-421B-B222-9B30BD94899B}" type="slidenum">
              <a:rPr lang="en-US" smtClean="0"/>
              <a:t>‹#›</a:t>
            </a:fld>
            <a:endParaRPr lang="en-US"/>
          </a:p>
        </p:txBody>
      </p:sp>
    </p:spTree>
    <p:extLst>
      <p:ext uri="{BB962C8B-B14F-4D97-AF65-F5344CB8AC3E}">
        <p14:creationId xmlns:p14="http://schemas.microsoft.com/office/powerpoint/2010/main" val="1513133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ew Section Slide">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44AE21C7-D885-43AB-85B4-091732934688}"/>
              </a:ext>
            </a:extLst>
          </p:cNvPr>
          <p:cNvSpPr/>
          <p:nvPr userDrawn="1"/>
        </p:nvSpPr>
        <p:spPr>
          <a:xfrm>
            <a:off x="-3" y="-1416"/>
            <a:ext cx="12192000" cy="6859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161DD6A-B88D-489D-9BA3-2BB3DDB5D598}"/>
              </a:ext>
            </a:extLst>
          </p:cNvPr>
          <p:cNvSpPr>
            <a:spLocks noGrp="1"/>
          </p:cNvSpPr>
          <p:nvPr>
            <p:ph type="sldNum" sz="quarter" idx="12"/>
          </p:nvPr>
        </p:nvSpPr>
        <p:spPr>
          <a:xfrm>
            <a:off x="627721" y="5738693"/>
            <a:ext cx="2743200" cy="365125"/>
          </a:xfrm>
        </p:spPr>
        <p:txBody>
          <a:bodyPr/>
          <a:lstStyle>
            <a:lvl1pPr algn="l">
              <a:defRPr>
                <a:solidFill>
                  <a:srgbClr val="074975"/>
                </a:solidFill>
              </a:defRPr>
            </a:lvl1pPr>
          </a:lstStyle>
          <a:p>
            <a:fld id="{7E68E447-13C0-421B-B222-9B30BD94899B}" type="slidenum">
              <a:rPr lang="en-US" smtClean="0"/>
              <a:pPr/>
              <a:t>‹#›</a:t>
            </a:fld>
            <a:endParaRPr lang="en-US"/>
          </a:p>
        </p:txBody>
      </p:sp>
      <p:sp>
        <p:nvSpPr>
          <p:cNvPr id="33" name="Rectangle 32">
            <a:extLst>
              <a:ext uri="{FF2B5EF4-FFF2-40B4-BE49-F238E27FC236}">
                <a16:creationId xmlns:a16="http://schemas.microsoft.com/office/drawing/2014/main" id="{0592D0BA-3078-4BD8-927D-27D798A5A6FB}"/>
              </a:ext>
            </a:extLst>
          </p:cNvPr>
          <p:cNvSpPr/>
          <p:nvPr userDrawn="1"/>
        </p:nvSpPr>
        <p:spPr>
          <a:xfrm>
            <a:off x="0" y="-1417"/>
            <a:ext cx="12192000" cy="269815"/>
          </a:xfrm>
          <a:prstGeom prst="rect">
            <a:avLst/>
          </a:prstGeom>
          <a:gradFill flip="none" rotWithShape="1">
            <a:gsLst>
              <a:gs pos="0">
                <a:srgbClr val="074975">
                  <a:shade val="30000"/>
                  <a:satMod val="115000"/>
                </a:srgbClr>
              </a:gs>
              <a:gs pos="50000">
                <a:srgbClr val="074975">
                  <a:shade val="67500"/>
                  <a:satMod val="115000"/>
                </a:srgbClr>
              </a:gs>
              <a:gs pos="100000">
                <a:srgbClr val="074975">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74975"/>
              </a:solidFill>
            </a:endParaRPr>
          </a:p>
        </p:txBody>
      </p:sp>
      <p:sp>
        <p:nvSpPr>
          <p:cNvPr id="34" name="Rectangle 33">
            <a:extLst>
              <a:ext uri="{FF2B5EF4-FFF2-40B4-BE49-F238E27FC236}">
                <a16:creationId xmlns:a16="http://schemas.microsoft.com/office/drawing/2014/main" id="{42858E38-E443-4F72-ACE9-EDDBBC084B22}"/>
              </a:ext>
            </a:extLst>
          </p:cNvPr>
          <p:cNvSpPr/>
          <p:nvPr userDrawn="1"/>
        </p:nvSpPr>
        <p:spPr>
          <a:xfrm flipV="1">
            <a:off x="-3" y="6588185"/>
            <a:ext cx="12192000" cy="269815"/>
          </a:xfrm>
          <a:prstGeom prst="rect">
            <a:avLst/>
          </a:prstGeom>
          <a:gradFill flip="none" rotWithShape="1">
            <a:gsLst>
              <a:gs pos="0">
                <a:srgbClr val="074975">
                  <a:shade val="30000"/>
                  <a:satMod val="115000"/>
                </a:srgbClr>
              </a:gs>
              <a:gs pos="50000">
                <a:srgbClr val="074975">
                  <a:shade val="67500"/>
                  <a:satMod val="115000"/>
                </a:srgbClr>
              </a:gs>
              <a:gs pos="100000">
                <a:srgbClr val="074975">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74975"/>
              </a:solidFill>
            </a:endParaRPr>
          </a:p>
        </p:txBody>
      </p:sp>
      <p:sp>
        <p:nvSpPr>
          <p:cNvPr id="35" name="Freeform: Shape 34">
            <a:extLst>
              <a:ext uri="{FF2B5EF4-FFF2-40B4-BE49-F238E27FC236}">
                <a16:creationId xmlns:a16="http://schemas.microsoft.com/office/drawing/2014/main" id="{49DF0D88-3D61-4662-8773-BC5AB62EA33C}"/>
              </a:ext>
            </a:extLst>
          </p:cNvPr>
          <p:cNvSpPr/>
          <p:nvPr userDrawn="1"/>
        </p:nvSpPr>
        <p:spPr>
          <a:xfrm rot="2633279">
            <a:off x="10479872" y="-78213"/>
            <a:ext cx="2376728" cy="2190782"/>
          </a:xfrm>
          <a:custGeom>
            <a:avLst/>
            <a:gdLst>
              <a:gd name="connsiteX0" fmla="*/ 0 w 2376728"/>
              <a:gd name="connsiteY0" fmla="*/ 828630 h 2190782"/>
              <a:gd name="connsiteX1" fmla="*/ 861435 w 2376728"/>
              <a:gd name="connsiteY1" fmla="*/ 0 h 2190782"/>
              <a:gd name="connsiteX2" fmla="*/ 2376728 w 2376728"/>
              <a:gd name="connsiteY2" fmla="*/ 1575284 h 2190782"/>
              <a:gd name="connsiteX3" fmla="*/ 2376728 w 2376728"/>
              <a:gd name="connsiteY3" fmla="*/ 2060823 h 2190782"/>
              <a:gd name="connsiteX4" fmla="*/ 2246769 w 2376728"/>
              <a:gd name="connsiteY4" fmla="*/ 2190782 h 2190782"/>
              <a:gd name="connsiteX5" fmla="*/ 129959 w 2376728"/>
              <a:gd name="connsiteY5" fmla="*/ 2190782 h 2190782"/>
              <a:gd name="connsiteX6" fmla="*/ 0 w 2376728"/>
              <a:gd name="connsiteY6" fmla="*/ 2060823 h 2190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6728" h="2190782">
                <a:moveTo>
                  <a:pt x="0" y="828630"/>
                </a:moveTo>
                <a:lnTo>
                  <a:pt x="861435" y="0"/>
                </a:lnTo>
                <a:lnTo>
                  <a:pt x="2376728" y="1575284"/>
                </a:lnTo>
                <a:lnTo>
                  <a:pt x="2376728" y="2060823"/>
                </a:lnTo>
                <a:cubicBezTo>
                  <a:pt x="2376728" y="2132597"/>
                  <a:pt x="2318543" y="2190782"/>
                  <a:pt x="2246769" y="2190782"/>
                </a:cubicBezTo>
                <a:lnTo>
                  <a:pt x="129959" y="2190782"/>
                </a:lnTo>
                <a:cubicBezTo>
                  <a:pt x="58185" y="2190782"/>
                  <a:pt x="0" y="2132597"/>
                  <a:pt x="0" y="2060823"/>
                </a:cubicBezTo>
                <a:close/>
              </a:path>
            </a:pathLst>
          </a:custGeom>
          <a:gradFill flip="none" rotWithShape="1">
            <a:gsLst>
              <a:gs pos="0">
                <a:srgbClr val="FCB322">
                  <a:alpha val="42000"/>
                </a:srgbClr>
              </a:gs>
              <a:gs pos="100000">
                <a:srgbClr val="FCB322">
                  <a:alpha val="66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022A5E69-1369-4548-AFC5-37655E527D1E}"/>
              </a:ext>
            </a:extLst>
          </p:cNvPr>
          <p:cNvSpPr/>
          <p:nvPr userDrawn="1"/>
        </p:nvSpPr>
        <p:spPr>
          <a:xfrm rot="2633279">
            <a:off x="10469024" y="-271433"/>
            <a:ext cx="1417202" cy="1453112"/>
          </a:xfrm>
          <a:custGeom>
            <a:avLst/>
            <a:gdLst>
              <a:gd name="connsiteX0" fmla="*/ 0 w 1417202"/>
              <a:gd name="connsiteY0" fmla="*/ 778180 h 1453112"/>
              <a:gd name="connsiteX1" fmla="*/ 808988 w 1417202"/>
              <a:gd name="connsiteY1" fmla="*/ 0 h 1453112"/>
              <a:gd name="connsiteX2" fmla="*/ 1339709 w 1417202"/>
              <a:gd name="connsiteY2" fmla="*/ 0 h 1453112"/>
              <a:gd name="connsiteX3" fmla="*/ 1417202 w 1417202"/>
              <a:gd name="connsiteY3" fmla="*/ 77493 h 1453112"/>
              <a:gd name="connsiteX4" fmla="*/ 1417202 w 1417202"/>
              <a:gd name="connsiteY4" fmla="*/ 1375619 h 1453112"/>
              <a:gd name="connsiteX5" fmla="*/ 1339709 w 1417202"/>
              <a:gd name="connsiteY5" fmla="*/ 1453112 h 1453112"/>
              <a:gd name="connsiteX6" fmla="*/ 77493 w 1417202"/>
              <a:gd name="connsiteY6" fmla="*/ 1453112 h 1453112"/>
              <a:gd name="connsiteX7" fmla="*/ 0 w 1417202"/>
              <a:gd name="connsiteY7" fmla="*/ 1375619 h 145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7202" h="1453112">
                <a:moveTo>
                  <a:pt x="0" y="778180"/>
                </a:moveTo>
                <a:lnTo>
                  <a:pt x="808988" y="0"/>
                </a:lnTo>
                <a:lnTo>
                  <a:pt x="1339709" y="0"/>
                </a:lnTo>
                <a:cubicBezTo>
                  <a:pt x="1382507" y="0"/>
                  <a:pt x="1417202" y="34695"/>
                  <a:pt x="1417202" y="77493"/>
                </a:cubicBezTo>
                <a:lnTo>
                  <a:pt x="1417202" y="1375619"/>
                </a:lnTo>
                <a:cubicBezTo>
                  <a:pt x="1417202" y="1418417"/>
                  <a:pt x="1382507" y="1453112"/>
                  <a:pt x="1339709" y="1453112"/>
                </a:cubicBezTo>
                <a:lnTo>
                  <a:pt x="77493" y="1453112"/>
                </a:lnTo>
                <a:cubicBezTo>
                  <a:pt x="34695" y="1453112"/>
                  <a:pt x="0" y="1418417"/>
                  <a:pt x="0" y="1375619"/>
                </a:cubicBezTo>
                <a:close/>
              </a:path>
            </a:pathLst>
          </a:custGeom>
          <a:gradFill flip="none" rotWithShape="1">
            <a:gsLst>
              <a:gs pos="0">
                <a:srgbClr val="FCB322">
                  <a:alpha val="34000"/>
                </a:srgbClr>
              </a:gs>
              <a:gs pos="100000">
                <a:srgbClr val="FCB322">
                  <a:alpha val="66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9" name="Graphic 15">
            <a:extLst>
              <a:ext uri="{FF2B5EF4-FFF2-40B4-BE49-F238E27FC236}">
                <a16:creationId xmlns:a16="http://schemas.microsoft.com/office/drawing/2014/main" id="{C6F569B3-51EF-410E-862F-B550CE1B813D}"/>
              </a:ext>
            </a:extLst>
          </p:cNvPr>
          <p:cNvGrpSpPr/>
          <p:nvPr userDrawn="1"/>
        </p:nvGrpSpPr>
        <p:grpSpPr>
          <a:xfrm>
            <a:off x="7616209" y="1246314"/>
            <a:ext cx="4217356" cy="4206241"/>
            <a:chOff x="7528767" y="1044721"/>
            <a:chExt cx="3998969" cy="3997505"/>
          </a:xfrm>
        </p:grpSpPr>
        <p:sp>
          <p:nvSpPr>
            <p:cNvPr id="40" name="Freeform: Shape 39">
              <a:extLst>
                <a:ext uri="{FF2B5EF4-FFF2-40B4-BE49-F238E27FC236}">
                  <a16:creationId xmlns:a16="http://schemas.microsoft.com/office/drawing/2014/main" id="{FAB803AB-98C3-4413-A9B4-F202F485946E}"/>
                </a:ext>
              </a:extLst>
            </p:cNvPr>
            <p:cNvSpPr/>
            <p:nvPr/>
          </p:nvSpPr>
          <p:spPr>
            <a:xfrm>
              <a:off x="9020143" y="3726655"/>
              <a:ext cx="1198307" cy="1315571"/>
            </a:xfrm>
            <a:custGeom>
              <a:avLst/>
              <a:gdLst>
                <a:gd name="connsiteX0" fmla="*/ 1060343 w 1198307"/>
                <a:gd name="connsiteY0" fmla="*/ 312117 h 1315571"/>
                <a:gd name="connsiteX1" fmla="*/ 1016617 w 1198307"/>
                <a:gd name="connsiteY1" fmla="*/ 234465 h 1315571"/>
                <a:gd name="connsiteX2" fmla="*/ 969874 w 1198307"/>
                <a:gd name="connsiteY2" fmla="*/ 159074 h 1315571"/>
                <a:gd name="connsiteX3" fmla="*/ 858799 w 1198307"/>
                <a:gd name="connsiteY3" fmla="*/ 19350 h 1315571"/>
                <a:gd name="connsiteX4" fmla="*/ 841711 w 1198307"/>
                <a:gd name="connsiteY4" fmla="*/ 0 h 1315571"/>
                <a:gd name="connsiteX5" fmla="*/ 760289 w 1198307"/>
                <a:gd name="connsiteY5" fmla="*/ 84438 h 1315571"/>
                <a:gd name="connsiteX6" fmla="*/ 47848 w 1198307"/>
                <a:gd name="connsiteY6" fmla="*/ 796376 h 1315571"/>
                <a:gd name="connsiteX7" fmla="*/ 29503 w 1198307"/>
                <a:gd name="connsiteY7" fmla="*/ 814721 h 1315571"/>
                <a:gd name="connsiteX8" fmla="*/ 27241 w 1198307"/>
                <a:gd name="connsiteY8" fmla="*/ 898404 h 1315571"/>
                <a:gd name="connsiteX9" fmla="*/ 40811 w 1198307"/>
                <a:gd name="connsiteY9" fmla="*/ 912226 h 1315571"/>
                <a:gd name="connsiteX10" fmla="*/ 379064 w 1198307"/>
                <a:gd name="connsiteY10" fmla="*/ 1249975 h 1315571"/>
                <a:gd name="connsiteX11" fmla="*/ 411733 w 1198307"/>
                <a:gd name="connsiteY11" fmla="*/ 1281137 h 1315571"/>
                <a:gd name="connsiteX12" fmla="*/ 500945 w 1198307"/>
                <a:gd name="connsiteY12" fmla="*/ 1315565 h 1315571"/>
                <a:gd name="connsiteX13" fmla="*/ 636900 w 1198307"/>
                <a:gd name="connsiteY13" fmla="*/ 1253996 h 1315571"/>
                <a:gd name="connsiteX14" fmla="*/ 1198308 w 1198307"/>
                <a:gd name="connsiteY14" fmla="*/ 692337 h 1315571"/>
                <a:gd name="connsiteX15" fmla="*/ 1060343 w 1198307"/>
                <a:gd name="connsiteY15" fmla="*/ 312117 h 1315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8307" h="1315571">
                  <a:moveTo>
                    <a:pt x="1060343" y="312117"/>
                  </a:moveTo>
                  <a:cubicBezTo>
                    <a:pt x="1048532" y="284223"/>
                    <a:pt x="1030941" y="261857"/>
                    <a:pt x="1016617" y="234465"/>
                  </a:cubicBezTo>
                  <a:cubicBezTo>
                    <a:pt x="1002343" y="208556"/>
                    <a:pt x="986737" y="183400"/>
                    <a:pt x="969874" y="159074"/>
                  </a:cubicBezTo>
                  <a:cubicBezTo>
                    <a:pt x="936150" y="109970"/>
                    <a:pt x="899032" y="63278"/>
                    <a:pt x="858799" y="19350"/>
                  </a:cubicBezTo>
                  <a:cubicBezTo>
                    <a:pt x="853522" y="12816"/>
                    <a:pt x="847490" y="6534"/>
                    <a:pt x="841711" y="0"/>
                  </a:cubicBezTo>
                  <a:lnTo>
                    <a:pt x="760289" y="84438"/>
                  </a:lnTo>
                  <a:lnTo>
                    <a:pt x="47848" y="796376"/>
                  </a:lnTo>
                  <a:cubicBezTo>
                    <a:pt x="41565" y="802407"/>
                    <a:pt x="35534" y="808438"/>
                    <a:pt x="29503" y="814721"/>
                  </a:cubicBezTo>
                  <a:cubicBezTo>
                    <a:pt x="-9449" y="855180"/>
                    <a:pt x="-9449" y="859704"/>
                    <a:pt x="27241" y="898404"/>
                  </a:cubicBezTo>
                  <a:lnTo>
                    <a:pt x="40811" y="912226"/>
                  </a:lnTo>
                  <a:lnTo>
                    <a:pt x="379064" y="1249975"/>
                  </a:lnTo>
                  <a:cubicBezTo>
                    <a:pt x="389619" y="1260782"/>
                    <a:pt x="400425" y="1271336"/>
                    <a:pt x="411733" y="1281137"/>
                  </a:cubicBezTo>
                  <a:cubicBezTo>
                    <a:pt x="436861" y="1302146"/>
                    <a:pt x="468226" y="1314233"/>
                    <a:pt x="500945" y="1315565"/>
                  </a:cubicBezTo>
                  <a:cubicBezTo>
                    <a:pt x="553115" y="1316018"/>
                    <a:pt x="602848" y="1293501"/>
                    <a:pt x="636900" y="1253996"/>
                  </a:cubicBezTo>
                  <a:cubicBezTo>
                    <a:pt x="823541" y="1066199"/>
                    <a:pt x="1010661" y="878978"/>
                    <a:pt x="1198308" y="692337"/>
                  </a:cubicBezTo>
                  <a:cubicBezTo>
                    <a:pt x="1165940" y="561056"/>
                    <a:pt x="1119676" y="433596"/>
                    <a:pt x="1060343" y="312117"/>
                  </a:cubicBezTo>
                  <a:close/>
                </a:path>
              </a:pathLst>
            </a:custGeom>
            <a:gradFill>
              <a:gsLst>
                <a:gs pos="0">
                  <a:srgbClr val="00B5B9">
                    <a:alpha val="10000"/>
                  </a:srgbClr>
                </a:gs>
                <a:gs pos="100000">
                  <a:srgbClr val="00B5B9">
                    <a:alpha val="35000"/>
                  </a:srgbClr>
                </a:gs>
              </a:gsLst>
              <a:path path="circle">
                <a:fillToRect l="50000" t="50000" r="50000" b="50000"/>
              </a:path>
            </a:gradFill>
            <a:ln w="25098"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D7BFC475-0B7D-4C64-969F-D36EA9D2B576}"/>
                </a:ext>
              </a:extLst>
            </p:cNvPr>
            <p:cNvSpPr/>
            <p:nvPr/>
          </p:nvSpPr>
          <p:spPr>
            <a:xfrm>
              <a:off x="7528767" y="2227137"/>
              <a:ext cx="2134055" cy="2147633"/>
            </a:xfrm>
            <a:custGeom>
              <a:avLst/>
              <a:gdLst>
                <a:gd name="connsiteX0" fmla="*/ 2070225 w 2134055"/>
                <a:gd name="connsiteY0" fmla="*/ 1274603 h 2147633"/>
                <a:gd name="connsiteX1" fmla="*/ 1370600 w 2134055"/>
                <a:gd name="connsiteY1" fmla="*/ 817234 h 2147633"/>
                <a:gd name="connsiteX2" fmla="*/ 1201725 w 2134055"/>
                <a:gd name="connsiteY2" fmla="*/ 673740 h 2147633"/>
                <a:gd name="connsiteX3" fmla="*/ 1124073 w 2134055"/>
                <a:gd name="connsiteY3" fmla="*/ 593826 h 2147633"/>
                <a:gd name="connsiteX4" fmla="*/ 1050442 w 2134055"/>
                <a:gd name="connsiteY4" fmla="*/ 510394 h 2147633"/>
                <a:gd name="connsiteX5" fmla="*/ 981334 w 2134055"/>
                <a:gd name="connsiteY5" fmla="*/ 422690 h 2147633"/>
                <a:gd name="connsiteX6" fmla="*/ 920519 w 2134055"/>
                <a:gd name="connsiteY6" fmla="*/ 330713 h 2147633"/>
                <a:gd name="connsiteX7" fmla="*/ 864478 w 2134055"/>
                <a:gd name="connsiteY7" fmla="*/ 236978 h 2147633"/>
                <a:gd name="connsiteX8" fmla="*/ 814218 w 2134055"/>
                <a:gd name="connsiteY8" fmla="*/ 139724 h 2147633"/>
                <a:gd name="connsiteX9" fmla="*/ 755162 w 2134055"/>
                <a:gd name="connsiteY9" fmla="*/ 0 h 2147633"/>
                <a:gd name="connsiteX10" fmla="*/ 74134 w 2134055"/>
                <a:gd name="connsiteY10" fmla="*/ 680023 h 2147633"/>
                <a:gd name="connsiteX11" fmla="*/ 34177 w 2134055"/>
                <a:gd name="connsiteY11" fmla="*/ 722241 h 2147633"/>
                <a:gd name="connsiteX12" fmla="*/ 0 w 2134055"/>
                <a:gd name="connsiteY12" fmla="*/ 814218 h 2147633"/>
                <a:gd name="connsiteX13" fmla="*/ 40460 w 2134055"/>
                <a:gd name="connsiteY13" fmla="*/ 918006 h 2147633"/>
                <a:gd name="connsiteX14" fmla="*/ 85443 w 2134055"/>
                <a:gd name="connsiteY14" fmla="*/ 964497 h 2147633"/>
                <a:gd name="connsiteX15" fmla="*/ 1218814 w 2134055"/>
                <a:gd name="connsiteY15" fmla="*/ 2096863 h 2147633"/>
                <a:gd name="connsiteX16" fmla="*/ 1250981 w 2134055"/>
                <a:gd name="connsiteY16" fmla="*/ 2128527 h 2147633"/>
                <a:gd name="connsiteX17" fmla="*/ 1316822 w 2134055"/>
                <a:gd name="connsiteY17" fmla="*/ 2130537 h 2147633"/>
                <a:gd name="connsiteX18" fmla="*/ 1344716 w 2134055"/>
                <a:gd name="connsiteY18" fmla="*/ 2103397 h 2147633"/>
                <a:gd name="connsiteX19" fmla="*/ 2134055 w 2134055"/>
                <a:gd name="connsiteY19" fmla="*/ 1320591 h 2147633"/>
                <a:gd name="connsiteX20" fmla="*/ 2070225 w 2134055"/>
                <a:gd name="connsiteY20" fmla="*/ 1274603 h 214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4055" h="2147633">
                  <a:moveTo>
                    <a:pt x="2070225" y="1274603"/>
                  </a:moveTo>
                  <a:cubicBezTo>
                    <a:pt x="1860890" y="1123822"/>
                    <a:pt x="1603557" y="998171"/>
                    <a:pt x="1370600" y="817234"/>
                  </a:cubicBezTo>
                  <a:cubicBezTo>
                    <a:pt x="1311544" y="773758"/>
                    <a:pt x="1256509" y="723247"/>
                    <a:pt x="1201725" y="673740"/>
                  </a:cubicBezTo>
                  <a:cubicBezTo>
                    <a:pt x="1173831" y="648610"/>
                    <a:pt x="1149957" y="620213"/>
                    <a:pt x="1124073" y="593826"/>
                  </a:cubicBezTo>
                  <a:cubicBezTo>
                    <a:pt x="1097878" y="567520"/>
                    <a:pt x="1073288" y="539658"/>
                    <a:pt x="1050442" y="510394"/>
                  </a:cubicBezTo>
                  <a:lnTo>
                    <a:pt x="981334" y="422690"/>
                  </a:lnTo>
                  <a:cubicBezTo>
                    <a:pt x="958214" y="394041"/>
                    <a:pt x="940874" y="361121"/>
                    <a:pt x="920519" y="330713"/>
                  </a:cubicBezTo>
                  <a:cubicBezTo>
                    <a:pt x="900163" y="300306"/>
                    <a:pt x="880813" y="269396"/>
                    <a:pt x="864478" y="236978"/>
                  </a:cubicBezTo>
                  <a:lnTo>
                    <a:pt x="814218" y="139724"/>
                  </a:lnTo>
                  <a:cubicBezTo>
                    <a:pt x="792857" y="93484"/>
                    <a:pt x="773004" y="47747"/>
                    <a:pt x="755162" y="0"/>
                  </a:cubicBezTo>
                  <a:cubicBezTo>
                    <a:pt x="666453" y="88207"/>
                    <a:pt x="263364" y="490792"/>
                    <a:pt x="74134" y="680023"/>
                  </a:cubicBezTo>
                  <a:cubicBezTo>
                    <a:pt x="60312" y="693593"/>
                    <a:pt x="46742" y="707666"/>
                    <a:pt x="34177" y="722241"/>
                  </a:cubicBezTo>
                  <a:cubicBezTo>
                    <a:pt x="13332" y="748508"/>
                    <a:pt x="1365" y="780715"/>
                    <a:pt x="0" y="814218"/>
                  </a:cubicBezTo>
                  <a:cubicBezTo>
                    <a:pt x="1887" y="852283"/>
                    <a:pt x="16086" y="888704"/>
                    <a:pt x="40460" y="918006"/>
                  </a:cubicBezTo>
                  <a:cubicBezTo>
                    <a:pt x="54784" y="934089"/>
                    <a:pt x="70113" y="949167"/>
                    <a:pt x="85443" y="964497"/>
                  </a:cubicBezTo>
                  <a:lnTo>
                    <a:pt x="1218814" y="2096863"/>
                  </a:lnTo>
                  <a:cubicBezTo>
                    <a:pt x="1229369" y="2107418"/>
                    <a:pt x="1239923" y="2118475"/>
                    <a:pt x="1250981" y="2128527"/>
                  </a:cubicBezTo>
                  <a:cubicBezTo>
                    <a:pt x="1280132" y="2153657"/>
                    <a:pt x="1289179" y="2153657"/>
                    <a:pt x="1316822" y="2130537"/>
                  </a:cubicBezTo>
                  <a:cubicBezTo>
                    <a:pt x="1326622" y="2121993"/>
                    <a:pt x="1335418" y="2112695"/>
                    <a:pt x="1344716" y="2103397"/>
                  </a:cubicBezTo>
                  <a:cubicBezTo>
                    <a:pt x="1574909" y="1873455"/>
                    <a:pt x="1895821" y="1558072"/>
                    <a:pt x="2134055" y="1320591"/>
                  </a:cubicBezTo>
                  <a:cubicBezTo>
                    <a:pt x="2112192" y="1304257"/>
                    <a:pt x="2092088" y="1289430"/>
                    <a:pt x="2070225" y="1274603"/>
                  </a:cubicBezTo>
                  <a:close/>
                </a:path>
              </a:pathLst>
            </a:custGeom>
            <a:gradFill>
              <a:gsLst>
                <a:gs pos="100000">
                  <a:srgbClr val="00B5B9"/>
                </a:gs>
                <a:gs pos="0">
                  <a:srgbClr val="8AE2E1"/>
                </a:gs>
              </a:gsLst>
              <a:path path="circle">
                <a:fillToRect l="50000" t="50000" r="50000" b="50000"/>
              </a:path>
            </a:gradFill>
            <a:ln w="25098"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621575D6-5F27-4E1B-AE07-02FFF90D5F40}"/>
                </a:ext>
              </a:extLst>
            </p:cNvPr>
            <p:cNvSpPr/>
            <p:nvPr/>
          </p:nvSpPr>
          <p:spPr>
            <a:xfrm>
              <a:off x="8407570" y="1044721"/>
              <a:ext cx="3120166" cy="2980981"/>
            </a:xfrm>
            <a:custGeom>
              <a:avLst/>
              <a:gdLst>
                <a:gd name="connsiteX0" fmla="*/ 3085736 w 3120166"/>
                <a:gd name="connsiteY0" fmla="*/ 1905661 h 2980981"/>
                <a:gd name="connsiteX1" fmla="*/ 3046030 w 3120166"/>
                <a:gd name="connsiteY1" fmla="*/ 1863442 h 2980981"/>
                <a:gd name="connsiteX2" fmla="*/ 1261787 w 3120166"/>
                <a:gd name="connsiteY2" fmla="*/ 77943 h 2980981"/>
                <a:gd name="connsiteX3" fmla="*/ 1219568 w 3120166"/>
                <a:gd name="connsiteY3" fmla="*/ 37986 h 2980981"/>
                <a:gd name="connsiteX4" fmla="*/ 1025060 w 3120166"/>
                <a:gd name="connsiteY4" fmla="*/ 37986 h 2980981"/>
                <a:gd name="connsiteX5" fmla="*/ 978569 w 3120166"/>
                <a:gd name="connsiteY5" fmla="*/ 82466 h 2980981"/>
                <a:gd name="connsiteX6" fmla="*/ 0 w 3120166"/>
                <a:gd name="connsiteY6" fmla="*/ 1054250 h 2980981"/>
                <a:gd name="connsiteX7" fmla="*/ 100521 w 3120166"/>
                <a:gd name="connsiteY7" fmla="*/ 1231921 h 2980981"/>
                <a:gd name="connsiteX8" fmla="*/ 651374 w 3120166"/>
                <a:gd name="connsiteY8" fmla="*/ 1768199 h 2980981"/>
                <a:gd name="connsiteX9" fmla="*/ 1388945 w 3120166"/>
                <a:gd name="connsiteY9" fmla="*/ 2138618 h 2980981"/>
                <a:gd name="connsiteX10" fmla="*/ 2075753 w 3120166"/>
                <a:gd name="connsiteY10" fmla="*/ 2754810 h 2980981"/>
                <a:gd name="connsiteX11" fmla="*/ 2203666 w 3120166"/>
                <a:gd name="connsiteY11" fmla="*/ 2980982 h 2980981"/>
                <a:gd name="connsiteX12" fmla="*/ 2209446 w 3120166"/>
                <a:gd name="connsiteY12" fmla="*/ 2975956 h 2980981"/>
                <a:gd name="connsiteX13" fmla="*/ 3040501 w 3120166"/>
                <a:gd name="connsiteY13" fmla="*/ 2144900 h 2980981"/>
                <a:gd name="connsiteX14" fmla="*/ 3087746 w 3120166"/>
                <a:gd name="connsiteY14" fmla="*/ 2092127 h 2980981"/>
                <a:gd name="connsiteX15" fmla="*/ 3120164 w 3120166"/>
                <a:gd name="connsiteY15" fmla="*/ 1994371 h 2980981"/>
                <a:gd name="connsiteX16" fmla="*/ 3085736 w 3120166"/>
                <a:gd name="connsiteY16" fmla="*/ 1905661 h 29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120166" h="2980981">
                  <a:moveTo>
                    <a:pt x="3085736" y="1905661"/>
                  </a:moveTo>
                  <a:cubicBezTo>
                    <a:pt x="3073422" y="1890834"/>
                    <a:pt x="3060606" y="1877012"/>
                    <a:pt x="3046030" y="1863442"/>
                  </a:cubicBezTo>
                  <a:lnTo>
                    <a:pt x="1261787" y="77943"/>
                  </a:lnTo>
                  <a:cubicBezTo>
                    <a:pt x="1248392" y="63920"/>
                    <a:pt x="1234294" y="50586"/>
                    <a:pt x="1219568" y="37986"/>
                  </a:cubicBezTo>
                  <a:cubicBezTo>
                    <a:pt x="1164633" y="-12662"/>
                    <a:pt x="1080005" y="-12662"/>
                    <a:pt x="1025060" y="37986"/>
                  </a:cubicBezTo>
                  <a:cubicBezTo>
                    <a:pt x="1008776" y="51965"/>
                    <a:pt x="993255" y="66815"/>
                    <a:pt x="978569" y="82466"/>
                  </a:cubicBezTo>
                  <a:cubicBezTo>
                    <a:pt x="702640" y="357893"/>
                    <a:pt x="278443" y="776310"/>
                    <a:pt x="0" y="1054250"/>
                  </a:cubicBezTo>
                  <a:cubicBezTo>
                    <a:pt x="30659" y="1115317"/>
                    <a:pt x="64082" y="1174875"/>
                    <a:pt x="100521" y="1231921"/>
                  </a:cubicBezTo>
                  <a:cubicBezTo>
                    <a:pt x="238086" y="1452581"/>
                    <a:pt x="427105" y="1636597"/>
                    <a:pt x="651374" y="1768199"/>
                  </a:cubicBezTo>
                  <a:cubicBezTo>
                    <a:pt x="872269" y="1904907"/>
                    <a:pt x="1128848" y="1994371"/>
                    <a:pt x="1388945" y="2138618"/>
                  </a:cubicBezTo>
                  <a:cubicBezTo>
                    <a:pt x="1666006" y="2283066"/>
                    <a:pt x="1902230" y="2494964"/>
                    <a:pt x="2075753" y="2754810"/>
                  </a:cubicBezTo>
                  <a:cubicBezTo>
                    <a:pt x="2122797" y="2827612"/>
                    <a:pt x="2165518" y="2903153"/>
                    <a:pt x="2203666" y="2980982"/>
                  </a:cubicBezTo>
                  <a:lnTo>
                    <a:pt x="2209446" y="2975956"/>
                  </a:lnTo>
                  <a:cubicBezTo>
                    <a:pt x="2486557" y="2699021"/>
                    <a:pt x="2763567" y="2422011"/>
                    <a:pt x="3040501" y="2144900"/>
                  </a:cubicBezTo>
                  <a:cubicBezTo>
                    <a:pt x="3057163" y="2128164"/>
                    <a:pt x="3072944" y="2110547"/>
                    <a:pt x="3087746" y="2092127"/>
                  </a:cubicBezTo>
                  <a:cubicBezTo>
                    <a:pt x="3108981" y="2063981"/>
                    <a:pt x="3120365" y="2029628"/>
                    <a:pt x="3120164" y="1994371"/>
                  </a:cubicBezTo>
                  <a:cubicBezTo>
                    <a:pt x="3118128" y="1961953"/>
                    <a:pt x="3106116" y="1930960"/>
                    <a:pt x="3085736" y="1905661"/>
                  </a:cubicBezTo>
                  <a:close/>
                </a:path>
              </a:pathLst>
            </a:custGeom>
            <a:gradFill>
              <a:gsLst>
                <a:gs pos="100000">
                  <a:srgbClr val="00B5B9">
                    <a:alpha val="42000"/>
                  </a:srgbClr>
                </a:gs>
                <a:gs pos="0">
                  <a:srgbClr val="00B5B9">
                    <a:alpha val="20000"/>
                  </a:srgbClr>
                </a:gs>
              </a:gsLst>
              <a:path path="circle">
                <a:fillToRect l="50000" t="50000" r="50000" b="50000"/>
              </a:path>
            </a:gradFill>
            <a:ln w="25098" cap="flat">
              <a:noFill/>
              <a:prstDash val="solid"/>
              <a:miter/>
            </a:ln>
          </p:spPr>
          <p:txBody>
            <a:bodyPr rtlCol="0" anchor="ctr"/>
            <a:lstStyle/>
            <a:p>
              <a:endParaRPr lang="en-US"/>
            </a:p>
          </p:txBody>
        </p:sp>
      </p:grpSp>
      <p:sp>
        <p:nvSpPr>
          <p:cNvPr id="43" name="Freeform: Shape 42">
            <a:extLst>
              <a:ext uri="{FF2B5EF4-FFF2-40B4-BE49-F238E27FC236}">
                <a16:creationId xmlns:a16="http://schemas.microsoft.com/office/drawing/2014/main" id="{38DB379A-8672-4D50-9A4C-7F72E4D8B23B}"/>
              </a:ext>
            </a:extLst>
          </p:cNvPr>
          <p:cNvSpPr/>
          <p:nvPr userDrawn="1"/>
        </p:nvSpPr>
        <p:spPr>
          <a:xfrm rot="2633279">
            <a:off x="10649305" y="4389736"/>
            <a:ext cx="2302331" cy="2436952"/>
          </a:xfrm>
          <a:custGeom>
            <a:avLst/>
            <a:gdLst>
              <a:gd name="connsiteX0" fmla="*/ 38064 w 2302331"/>
              <a:gd name="connsiteY0" fmla="*/ 38065 h 2436952"/>
              <a:gd name="connsiteX1" fmla="*/ 129959 w 2302331"/>
              <a:gd name="connsiteY1" fmla="*/ 0 h 2436952"/>
              <a:gd name="connsiteX2" fmla="*/ 527780 w 2302331"/>
              <a:gd name="connsiteY2" fmla="*/ 0 h 2436952"/>
              <a:gd name="connsiteX3" fmla="*/ 2302331 w 2302331"/>
              <a:gd name="connsiteY3" fmla="*/ 1844805 h 2436952"/>
              <a:gd name="connsiteX4" fmla="*/ 1686741 w 2302331"/>
              <a:gd name="connsiteY4" fmla="*/ 2436952 h 2436952"/>
              <a:gd name="connsiteX5" fmla="*/ 129959 w 2302331"/>
              <a:gd name="connsiteY5" fmla="*/ 2436952 h 2436952"/>
              <a:gd name="connsiteX6" fmla="*/ 0 w 2302331"/>
              <a:gd name="connsiteY6" fmla="*/ 2306993 h 2436952"/>
              <a:gd name="connsiteX7" fmla="*/ 0 w 2302331"/>
              <a:gd name="connsiteY7" fmla="*/ 129959 h 2436952"/>
              <a:gd name="connsiteX8" fmla="*/ 38064 w 2302331"/>
              <a:gd name="connsiteY8" fmla="*/ 38065 h 2436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02331" h="2436952">
                <a:moveTo>
                  <a:pt x="38064" y="38065"/>
                </a:moveTo>
                <a:cubicBezTo>
                  <a:pt x="61583" y="14546"/>
                  <a:pt x="94072" y="0"/>
                  <a:pt x="129959" y="0"/>
                </a:cubicBezTo>
                <a:lnTo>
                  <a:pt x="527780" y="0"/>
                </a:lnTo>
                <a:lnTo>
                  <a:pt x="2302331" y="1844805"/>
                </a:lnTo>
                <a:lnTo>
                  <a:pt x="1686741" y="2436952"/>
                </a:lnTo>
                <a:lnTo>
                  <a:pt x="129959" y="2436952"/>
                </a:lnTo>
                <a:cubicBezTo>
                  <a:pt x="58185" y="2436952"/>
                  <a:pt x="0" y="2378767"/>
                  <a:pt x="0" y="2306993"/>
                </a:cubicBezTo>
                <a:lnTo>
                  <a:pt x="0" y="129959"/>
                </a:lnTo>
                <a:cubicBezTo>
                  <a:pt x="0" y="94072"/>
                  <a:pt x="14546" y="61582"/>
                  <a:pt x="38064" y="38065"/>
                </a:cubicBezTo>
                <a:close/>
              </a:path>
            </a:pathLst>
          </a:custGeom>
          <a:gradFill flip="none" rotWithShape="1">
            <a:gsLst>
              <a:gs pos="0">
                <a:srgbClr val="E86888">
                  <a:alpha val="18000"/>
                </a:srgbClr>
              </a:gs>
              <a:gs pos="100000">
                <a:srgbClr val="E86888">
                  <a:alpha val="84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Shape 43">
            <a:extLst>
              <a:ext uri="{FF2B5EF4-FFF2-40B4-BE49-F238E27FC236}">
                <a16:creationId xmlns:a16="http://schemas.microsoft.com/office/drawing/2014/main" id="{ACFE86E8-F60A-4E6D-8CDD-DDF7656E1853}"/>
              </a:ext>
            </a:extLst>
          </p:cNvPr>
          <p:cNvSpPr/>
          <p:nvPr userDrawn="1"/>
        </p:nvSpPr>
        <p:spPr>
          <a:xfrm rot="2633279">
            <a:off x="10506807" y="5377262"/>
            <a:ext cx="1417202" cy="1453112"/>
          </a:xfrm>
          <a:custGeom>
            <a:avLst/>
            <a:gdLst>
              <a:gd name="connsiteX0" fmla="*/ 22697 w 1417202"/>
              <a:gd name="connsiteY0" fmla="*/ 22698 h 1453112"/>
              <a:gd name="connsiteX1" fmla="*/ 77493 w 1417202"/>
              <a:gd name="connsiteY1" fmla="*/ 0 h 1453112"/>
              <a:gd name="connsiteX2" fmla="*/ 1339709 w 1417202"/>
              <a:gd name="connsiteY2" fmla="*/ 0 h 1453112"/>
              <a:gd name="connsiteX3" fmla="*/ 1417202 w 1417202"/>
              <a:gd name="connsiteY3" fmla="*/ 77493 h 1453112"/>
              <a:gd name="connsiteX4" fmla="*/ 1417202 w 1417202"/>
              <a:gd name="connsiteY4" fmla="*/ 1091403 h 1453112"/>
              <a:gd name="connsiteX5" fmla="*/ 1041173 w 1417202"/>
              <a:gd name="connsiteY5" fmla="*/ 1453112 h 1453112"/>
              <a:gd name="connsiteX6" fmla="*/ 77493 w 1417202"/>
              <a:gd name="connsiteY6" fmla="*/ 1453112 h 1453112"/>
              <a:gd name="connsiteX7" fmla="*/ 0 w 1417202"/>
              <a:gd name="connsiteY7" fmla="*/ 1375619 h 1453112"/>
              <a:gd name="connsiteX8" fmla="*/ 0 w 1417202"/>
              <a:gd name="connsiteY8" fmla="*/ 77493 h 1453112"/>
              <a:gd name="connsiteX9" fmla="*/ 22697 w 1417202"/>
              <a:gd name="connsiteY9" fmla="*/ 22698 h 145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7202" h="1453112">
                <a:moveTo>
                  <a:pt x="22697" y="22698"/>
                </a:moveTo>
                <a:cubicBezTo>
                  <a:pt x="36721" y="8674"/>
                  <a:pt x="56094" y="0"/>
                  <a:pt x="77493" y="0"/>
                </a:cubicBezTo>
                <a:lnTo>
                  <a:pt x="1339709" y="0"/>
                </a:lnTo>
                <a:cubicBezTo>
                  <a:pt x="1382507" y="0"/>
                  <a:pt x="1417202" y="34695"/>
                  <a:pt x="1417202" y="77493"/>
                </a:cubicBezTo>
                <a:lnTo>
                  <a:pt x="1417202" y="1091403"/>
                </a:lnTo>
                <a:lnTo>
                  <a:pt x="1041173" y="1453112"/>
                </a:lnTo>
                <a:lnTo>
                  <a:pt x="77493" y="1453112"/>
                </a:lnTo>
                <a:cubicBezTo>
                  <a:pt x="34695" y="1453112"/>
                  <a:pt x="0" y="1418417"/>
                  <a:pt x="0" y="1375619"/>
                </a:cubicBezTo>
                <a:lnTo>
                  <a:pt x="0" y="77493"/>
                </a:lnTo>
                <a:cubicBezTo>
                  <a:pt x="0" y="56094"/>
                  <a:pt x="8674" y="36720"/>
                  <a:pt x="22697" y="22698"/>
                </a:cubicBezTo>
                <a:close/>
              </a:path>
            </a:pathLst>
          </a:custGeom>
          <a:gradFill>
            <a:gsLst>
              <a:gs pos="0">
                <a:srgbClr val="E39EB4">
                  <a:alpha val="37000"/>
                </a:srgbClr>
              </a:gs>
              <a:gs pos="100000">
                <a:srgbClr val="E86888">
                  <a:alpha val="72000"/>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326678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8CAE3165-AF44-4D23-9A29-496C65EE7D5C}"/>
              </a:ext>
            </a:extLst>
          </p:cNvPr>
          <p:cNvSpPr/>
          <p:nvPr userDrawn="1"/>
        </p:nvSpPr>
        <p:spPr>
          <a:xfrm>
            <a:off x="1" y="0"/>
            <a:ext cx="12192000" cy="6848724"/>
          </a:xfrm>
          <a:prstGeom prst="rect">
            <a:avLst/>
          </a:prstGeom>
          <a:solidFill>
            <a:srgbClr val="DDE5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42" descr="A picture containing person, outdoor, outdoor object, colorful&#10;&#10;Description automatically generated">
            <a:extLst>
              <a:ext uri="{FF2B5EF4-FFF2-40B4-BE49-F238E27FC236}">
                <a16:creationId xmlns:a16="http://schemas.microsoft.com/office/drawing/2014/main" id="{00A3E25C-A372-4861-9F0C-A3DB47E2FBB8}"/>
              </a:ext>
            </a:extLst>
          </p:cNvPr>
          <p:cNvPicPr>
            <a:picLocks noChangeAspect="1"/>
          </p:cNvPicPr>
          <p:nvPr userDrawn="1"/>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90"/>
          <a:stretch/>
        </p:blipFill>
        <p:spPr>
          <a:xfrm>
            <a:off x="10106202" y="1090"/>
            <a:ext cx="2085799" cy="2575570"/>
          </a:xfrm>
          <a:custGeom>
            <a:avLst/>
            <a:gdLst>
              <a:gd name="connsiteX0" fmla="*/ 2085799 w 2085799"/>
              <a:gd name="connsiteY0" fmla="*/ 0 h 2575570"/>
              <a:gd name="connsiteX1" fmla="*/ 2085799 w 2085799"/>
              <a:gd name="connsiteY1" fmla="*/ 2185780 h 2575570"/>
              <a:gd name="connsiteX2" fmla="*/ 1749198 w 2085799"/>
              <a:gd name="connsiteY2" fmla="*/ 2535706 h 2575570"/>
              <a:gd name="connsiteX3" fmla="*/ 1565443 w 2085799"/>
              <a:gd name="connsiteY3" fmla="*/ 2539273 h 2575570"/>
              <a:gd name="connsiteX4" fmla="*/ 39866 w 2085799"/>
              <a:gd name="connsiteY4" fmla="*/ 1071793 h 2575570"/>
              <a:gd name="connsiteX5" fmla="*/ 36299 w 2085799"/>
              <a:gd name="connsiteY5" fmla="*/ 888037 h 2575570"/>
              <a:gd name="connsiteX6" fmla="*/ 890517 w 2085799"/>
              <a:gd name="connsiteY6" fmla="*/ 0 h 257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5799" h="2575570">
                <a:moveTo>
                  <a:pt x="2085799" y="0"/>
                </a:moveTo>
                <a:lnTo>
                  <a:pt x="2085799" y="2185780"/>
                </a:lnTo>
                <a:lnTo>
                  <a:pt x="1749198" y="2535706"/>
                </a:lnTo>
                <a:cubicBezTo>
                  <a:pt x="1699441" y="2587433"/>
                  <a:pt x="1617171" y="2589030"/>
                  <a:pt x="1565443" y="2539273"/>
                </a:cubicBezTo>
                <a:lnTo>
                  <a:pt x="39866" y="1071793"/>
                </a:lnTo>
                <a:cubicBezTo>
                  <a:pt x="-11862" y="1022035"/>
                  <a:pt x="-13459" y="939765"/>
                  <a:pt x="36299" y="888037"/>
                </a:cubicBezTo>
                <a:lnTo>
                  <a:pt x="890517" y="0"/>
                </a:lnTo>
                <a:close/>
              </a:path>
            </a:pathLst>
          </a:custGeom>
        </p:spPr>
      </p:pic>
      <p:pic>
        <p:nvPicPr>
          <p:cNvPr id="44" name="Picture 43" descr="A person raising the hands&#10;&#10;Description automatically generated with low confidence">
            <a:extLst>
              <a:ext uri="{FF2B5EF4-FFF2-40B4-BE49-F238E27FC236}">
                <a16:creationId xmlns:a16="http://schemas.microsoft.com/office/drawing/2014/main" id="{537D450C-9F16-49CF-87BA-9FF35C02CDF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a:xfrm>
            <a:off x="10179916" y="3985811"/>
            <a:ext cx="2015992" cy="2871841"/>
          </a:xfrm>
          <a:custGeom>
            <a:avLst/>
            <a:gdLst>
              <a:gd name="connsiteX0" fmla="*/ 1636667 w 2015992"/>
              <a:gd name="connsiteY0" fmla="*/ 25 h 2871841"/>
              <a:gd name="connsiteX1" fmla="*/ 1729284 w 2015992"/>
              <a:gd name="connsiteY1" fmla="*/ 36298 h 2871841"/>
              <a:gd name="connsiteX2" fmla="*/ 2015992 w 2015992"/>
              <a:gd name="connsiteY2" fmla="*/ 312087 h 2871841"/>
              <a:gd name="connsiteX3" fmla="*/ 2015992 w 2015992"/>
              <a:gd name="connsiteY3" fmla="*/ 2871841 h 2871841"/>
              <a:gd name="connsiteX4" fmla="*/ 1161833 w 2015992"/>
              <a:gd name="connsiteY4" fmla="*/ 2871841 h 2871841"/>
              <a:gd name="connsiteX5" fmla="*/ 39865 w 2015992"/>
              <a:gd name="connsiteY5" fmla="*/ 1792601 h 2871841"/>
              <a:gd name="connsiteX6" fmla="*/ 36298 w 2015992"/>
              <a:gd name="connsiteY6" fmla="*/ 1608845 h 2871841"/>
              <a:gd name="connsiteX7" fmla="*/ 1545529 w 2015992"/>
              <a:gd name="connsiteY7" fmla="*/ 39864 h 2871841"/>
              <a:gd name="connsiteX8" fmla="*/ 1636667 w 2015992"/>
              <a:gd name="connsiteY8" fmla="*/ 25 h 2871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992" h="2871841">
                <a:moveTo>
                  <a:pt x="1636667" y="25"/>
                </a:moveTo>
                <a:cubicBezTo>
                  <a:pt x="1669921" y="-621"/>
                  <a:pt x="1703420" y="11419"/>
                  <a:pt x="1729284" y="36298"/>
                </a:cubicBezTo>
                <a:lnTo>
                  <a:pt x="2015992" y="312087"/>
                </a:lnTo>
                <a:lnTo>
                  <a:pt x="2015992" y="2871841"/>
                </a:lnTo>
                <a:lnTo>
                  <a:pt x="1161833" y="2871841"/>
                </a:lnTo>
                <a:lnTo>
                  <a:pt x="39865" y="1792601"/>
                </a:lnTo>
                <a:cubicBezTo>
                  <a:pt x="-11862" y="1742843"/>
                  <a:pt x="-13459" y="1660573"/>
                  <a:pt x="36298" y="1608845"/>
                </a:cubicBezTo>
                <a:lnTo>
                  <a:pt x="1545529" y="39864"/>
                </a:lnTo>
                <a:cubicBezTo>
                  <a:pt x="1570407" y="14001"/>
                  <a:pt x="1603414" y="669"/>
                  <a:pt x="1636667" y="25"/>
                </a:cubicBezTo>
                <a:close/>
              </a:path>
            </a:pathLst>
          </a:custGeom>
        </p:spPr>
      </p:pic>
      <p:sp>
        <p:nvSpPr>
          <p:cNvPr id="45" name="Freeform: Shape 44">
            <a:extLst>
              <a:ext uri="{FF2B5EF4-FFF2-40B4-BE49-F238E27FC236}">
                <a16:creationId xmlns:a16="http://schemas.microsoft.com/office/drawing/2014/main" id="{7E255052-DB71-41F5-A2FC-06300F0613C6}"/>
              </a:ext>
            </a:extLst>
          </p:cNvPr>
          <p:cNvSpPr/>
          <p:nvPr userDrawn="1"/>
        </p:nvSpPr>
        <p:spPr>
          <a:xfrm rot="2633279">
            <a:off x="10469024" y="-271433"/>
            <a:ext cx="1417202" cy="1453112"/>
          </a:xfrm>
          <a:custGeom>
            <a:avLst/>
            <a:gdLst>
              <a:gd name="connsiteX0" fmla="*/ 0 w 1417202"/>
              <a:gd name="connsiteY0" fmla="*/ 778180 h 1453112"/>
              <a:gd name="connsiteX1" fmla="*/ 808988 w 1417202"/>
              <a:gd name="connsiteY1" fmla="*/ 0 h 1453112"/>
              <a:gd name="connsiteX2" fmla="*/ 1339709 w 1417202"/>
              <a:gd name="connsiteY2" fmla="*/ 0 h 1453112"/>
              <a:gd name="connsiteX3" fmla="*/ 1417202 w 1417202"/>
              <a:gd name="connsiteY3" fmla="*/ 77493 h 1453112"/>
              <a:gd name="connsiteX4" fmla="*/ 1417202 w 1417202"/>
              <a:gd name="connsiteY4" fmla="*/ 1375619 h 1453112"/>
              <a:gd name="connsiteX5" fmla="*/ 1339709 w 1417202"/>
              <a:gd name="connsiteY5" fmla="*/ 1453112 h 1453112"/>
              <a:gd name="connsiteX6" fmla="*/ 77493 w 1417202"/>
              <a:gd name="connsiteY6" fmla="*/ 1453112 h 1453112"/>
              <a:gd name="connsiteX7" fmla="*/ 0 w 1417202"/>
              <a:gd name="connsiteY7" fmla="*/ 1375619 h 145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7202" h="1453112">
                <a:moveTo>
                  <a:pt x="0" y="778180"/>
                </a:moveTo>
                <a:lnTo>
                  <a:pt x="808988" y="0"/>
                </a:lnTo>
                <a:lnTo>
                  <a:pt x="1339709" y="0"/>
                </a:lnTo>
                <a:cubicBezTo>
                  <a:pt x="1382507" y="0"/>
                  <a:pt x="1417202" y="34695"/>
                  <a:pt x="1417202" y="77493"/>
                </a:cubicBezTo>
                <a:lnTo>
                  <a:pt x="1417202" y="1375619"/>
                </a:lnTo>
                <a:cubicBezTo>
                  <a:pt x="1417202" y="1418417"/>
                  <a:pt x="1382507" y="1453112"/>
                  <a:pt x="1339709" y="1453112"/>
                </a:cubicBezTo>
                <a:lnTo>
                  <a:pt x="77493" y="1453112"/>
                </a:lnTo>
                <a:cubicBezTo>
                  <a:pt x="34695" y="1453112"/>
                  <a:pt x="0" y="1418417"/>
                  <a:pt x="0" y="1375619"/>
                </a:cubicBezTo>
                <a:close/>
              </a:path>
            </a:pathLst>
          </a:custGeom>
          <a:gradFill flip="none" rotWithShape="1">
            <a:gsLst>
              <a:gs pos="0">
                <a:srgbClr val="FCB322">
                  <a:alpha val="34000"/>
                </a:srgbClr>
              </a:gs>
              <a:gs pos="100000">
                <a:srgbClr val="FCB322">
                  <a:alpha val="66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45">
            <a:extLst>
              <a:ext uri="{FF2B5EF4-FFF2-40B4-BE49-F238E27FC236}">
                <a16:creationId xmlns:a16="http://schemas.microsoft.com/office/drawing/2014/main" id="{A1260459-BC4A-4D5B-BDD6-E912FD5FE359}"/>
              </a:ext>
            </a:extLst>
          </p:cNvPr>
          <p:cNvSpPr/>
          <p:nvPr userDrawn="1"/>
        </p:nvSpPr>
        <p:spPr>
          <a:xfrm rot="2633279">
            <a:off x="10506807" y="5377262"/>
            <a:ext cx="1417202" cy="1453112"/>
          </a:xfrm>
          <a:custGeom>
            <a:avLst/>
            <a:gdLst>
              <a:gd name="connsiteX0" fmla="*/ 22697 w 1417202"/>
              <a:gd name="connsiteY0" fmla="*/ 22698 h 1453112"/>
              <a:gd name="connsiteX1" fmla="*/ 77493 w 1417202"/>
              <a:gd name="connsiteY1" fmla="*/ 0 h 1453112"/>
              <a:gd name="connsiteX2" fmla="*/ 1339709 w 1417202"/>
              <a:gd name="connsiteY2" fmla="*/ 0 h 1453112"/>
              <a:gd name="connsiteX3" fmla="*/ 1417202 w 1417202"/>
              <a:gd name="connsiteY3" fmla="*/ 77493 h 1453112"/>
              <a:gd name="connsiteX4" fmla="*/ 1417202 w 1417202"/>
              <a:gd name="connsiteY4" fmla="*/ 1091403 h 1453112"/>
              <a:gd name="connsiteX5" fmla="*/ 1041173 w 1417202"/>
              <a:gd name="connsiteY5" fmla="*/ 1453112 h 1453112"/>
              <a:gd name="connsiteX6" fmla="*/ 77493 w 1417202"/>
              <a:gd name="connsiteY6" fmla="*/ 1453112 h 1453112"/>
              <a:gd name="connsiteX7" fmla="*/ 0 w 1417202"/>
              <a:gd name="connsiteY7" fmla="*/ 1375619 h 1453112"/>
              <a:gd name="connsiteX8" fmla="*/ 0 w 1417202"/>
              <a:gd name="connsiteY8" fmla="*/ 77493 h 1453112"/>
              <a:gd name="connsiteX9" fmla="*/ 22697 w 1417202"/>
              <a:gd name="connsiteY9" fmla="*/ 22698 h 145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7202" h="1453112">
                <a:moveTo>
                  <a:pt x="22697" y="22698"/>
                </a:moveTo>
                <a:cubicBezTo>
                  <a:pt x="36721" y="8674"/>
                  <a:pt x="56094" y="0"/>
                  <a:pt x="77493" y="0"/>
                </a:cubicBezTo>
                <a:lnTo>
                  <a:pt x="1339709" y="0"/>
                </a:lnTo>
                <a:cubicBezTo>
                  <a:pt x="1382507" y="0"/>
                  <a:pt x="1417202" y="34695"/>
                  <a:pt x="1417202" y="77493"/>
                </a:cubicBezTo>
                <a:lnTo>
                  <a:pt x="1417202" y="1091403"/>
                </a:lnTo>
                <a:lnTo>
                  <a:pt x="1041173" y="1453112"/>
                </a:lnTo>
                <a:lnTo>
                  <a:pt x="77493" y="1453112"/>
                </a:lnTo>
                <a:cubicBezTo>
                  <a:pt x="34695" y="1453112"/>
                  <a:pt x="0" y="1418417"/>
                  <a:pt x="0" y="1375619"/>
                </a:cubicBezTo>
                <a:lnTo>
                  <a:pt x="0" y="77493"/>
                </a:lnTo>
                <a:cubicBezTo>
                  <a:pt x="0" y="56094"/>
                  <a:pt x="8674" y="36720"/>
                  <a:pt x="22697" y="22698"/>
                </a:cubicBezTo>
                <a:close/>
              </a:path>
            </a:pathLst>
          </a:custGeom>
          <a:gradFill>
            <a:gsLst>
              <a:gs pos="0">
                <a:srgbClr val="E39EB4">
                  <a:alpha val="37000"/>
                </a:srgbClr>
              </a:gs>
              <a:gs pos="100000">
                <a:srgbClr val="E86888">
                  <a:alpha val="72000"/>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7" name="Picture 46">
            <a:extLst>
              <a:ext uri="{FF2B5EF4-FFF2-40B4-BE49-F238E27FC236}">
                <a16:creationId xmlns:a16="http://schemas.microsoft.com/office/drawing/2014/main" id="{AFEECFE1-FC14-4C0D-932B-28B6B1896B34}"/>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a:off x="7731409" y="2620657"/>
            <a:ext cx="1958420" cy="1956806"/>
          </a:xfrm>
          <a:custGeom>
            <a:avLst/>
            <a:gdLst>
              <a:gd name="connsiteX0" fmla="*/ 781821 w 2209393"/>
              <a:gd name="connsiteY0" fmla="*/ 0 h 2207572"/>
              <a:gd name="connsiteX1" fmla="*/ 842962 w 2209393"/>
              <a:gd name="connsiteY1" fmla="*/ 144656 h 2207572"/>
              <a:gd name="connsiteX2" fmla="*/ 894996 w 2209393"/>
              <a:gd name="connsiteY2" fmla="*/ 245344 h 2207572"/>
              <a:gd name="connsiteX3" fmla="*/ 953015 w 2209393"/>
              <a:gd name="connsiteY3" fmla="*/ 342388 h 2207572"/>
              <a:gd name="connsiteX4" fmla="*/ 1015978 w 2209393"/>
              <a:gd name="connsiteY4" fmla="*/ 437612 h 2207572"/>
              <a:gd name="connsiteX5" fmla="*/ 1087525 w 2209393"/>
              <a:gd name="connsiteY5" fmla="*/ 528413 h 2207572"/>
              <a:gd name="connsiteX6" fmla="*/ 1163756 w 2209393"/>
              <a:gd name="connsiteY6" fmla="*/ 614790 h 2207572"/>
              <a:gd name="connsiteX7" fmla="*/ 1244150 w 2209393"/>
              <a:gd name="connsiteY7" fmla="*/ 697525 h 2207572"/>
              <a:gd name="connsiteX8" fmla="*/ 1418987 w 2209393"/>
              <a:gd name="connsiteY8" fmla="*/ 846084 h 2207572"/>
              <a:gd name="connsiteX9" fmla="*/ 2143310 w 2209393"/>
              <a:gd name="connsiteY9" fmla="*/ 1319600 h 2207572"/>
              <a:gd name="connsiteX10" fmla="*/ 2209393 w 2209393"/>
              <a:gd name="connsiteY10" fmla="*/ 1367212 h 2207572"/>
              <a:gd name="connsiteX11" fmla="*/ 1392189 w 2209393"/>
              <a:gd name="connsiteY11" fmla="*/ 2177652 h 2207572"/>
              <a:gd name="connsiteX12" fmla="*/ 1363309 w 2209393"/>
              <a:gd name="connsiteY12" fmla="*/ 2205751 h 2207572"/>
              <a:gd name="connsiteX13" fmla="*/ 1360803 w 2209393"/>
              <a:gd name="connsiteY13" fmla="*/ 2207572 h 2207572"/>
              <a:gd name="connsiteX14" fmla="*/ 1300294 w 2209393"/>
              <a:gd name="connsiteY14" fmla="*/ 2207572 h 2207572"/>
              <a:gd name="connsiteX15" fmla="*/ 1295144 w 2209393"/>
              <a:gd name="connsiteY15" fmla="*/ 2203670 h 2207572"/>
              <a:gd name="connsiteX16" fmla="*/ 1261842 w 2209393"/>
              <a:gd name="connsiteY16" fmla="*/ 2170888 h 2207572"/>
              <a:gd name="connsiteX17" fmla="*/ 88459 w 2209393"/>
              <a:gd name="connsiteY17" fmla="*/ 998546 h 2207572"/>
              <a:gd name="connsiteX18" fmla="*/ 41888 w 2209393"/>
              <a:gd name="connsiteY18" fmla="*/ 950414 h 2207572"/>
              <a:gd name="connsiteX19" fmla="*/ 0 w 2209393"/>
              <a:gd name="connsiteY19" fmla="*/ 842963 h 2207572"/>
              <a:gd name="connsiteX20" fmla="*/ 35384 w 2209393"/>
              <a:gd name="connsiteY20" fmla="*/ 747739 h 2207572"/>
              <a:gd name="connsiteX21" fmla="*/ 76752 w 2209393"/>
              <a:gd name="connsiteY21" fmla="*/ 704030 h 2207572"/>
              <a:gd name="connsiteX22" fmla="*/ 781821 w 2209393"/>
              <a:gd name="connsiteY22" fmla="*/ 0 h 220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09393" h="2207572">
                <a:moveTo>
                  <a:pt x="781821" y="0"/>
                </a:moveTo>
                <a:cubicBezTo>
                  <a:pt x="800294" y="49433"/>
                  <a:pt x="820847" y="96784"/>
                  <a:pt x="842962" y="144656"/>
                </a:cubicBezTo>
                <a:lnTo>
                  <a:pt x="894996" y="245344"/>
                </a:lnTo>
                <a:cubicBezTo>
                  <a:pt x="911908" y="278906"/>
                  <a:pt x="931941" y="310908"/>
                  <a:pt x="953015" y="342388"/>
                </a:cubicBezTo>
                <a:cubicBezTo>
                  <a:pt x="974090" y="373869"/>
                  <a:pt x="992041" y="407952"/>
                  <a:pt x="1015978" y="437612"/>
                </a:cubicBezTo>
                <a:lnTo>
                  <a:pt x="1087525" y="528413"/>
                </a:lnTo>
                <a:cubicBezTo>
                  <a:pt x="1111178" y="558710"/>
                  <a:pt x="1136635" y="587556"/>
                  <a:pt x="1163756" y="614790"/>
                </a:cubicBezTo>
                <a:cubicBezTo>
                  <a:pt x="1190554" y="642108"/>
                  <a:pt x="1215270" y="671508"/>
                  <a:pt x="1244150" y="697525"/>
                </a:cubicBezTo>
                <a:cubicBezTo>
                  <a:pt x="1300867" y="748779"/>
                  <a:pt x="1357845" y="801075"/>
                  <a:pt x="1418987" y="846084"/>
                </a:cubicBezTo>
                <a:cubicBezTo>
                  <a:pt x="1660167" y="1033409"/>
                  <a:pt x="1926584" y="1163496"/>
                  <a:pt x="2143310" y="1319600"/>
                </a:cubicBezTo>
                <a:cubicBezTo>
                  <a:pt x="2165945" y="1334950"/>
                  <a:pt x="2186758" y="1350301"/>
                  <a:pt x="2209393" y="1367212"/>
                </a:cubicBezTo>
                <a:cubicBezTo>
                  <a:pt x="1962749" y="1613076"/>
                  <a:pt x="1630508" y="1939594"/>
                  <a:pt x="1392189" y="2177652"/>
                </a:cubicBezTo>
                <a:cubicBezTo>
                  <a:pt x="1382562" y="2187279"/>
                  <a:pt x="1373455" y="2196905"/>
                  <a:pt x="1363309" y="2205751"/>
                </a:cubicBezTo>
                <a:lnTo>
                  <a:pt x="1360803" y="2207572"/>
                </a:lnTo>
                <a:lnTo>
                  <a:pt x="1300294" y="2207572"/>
                </a:lnTo>
                <a:lnTo>
                  <a:pt x="1295144" y="2203670"/>
                </a:lnTo>
                <a:cubicBezTo>
                  <a:pt x="1283696" y="2193262"/>
                  <a:pt x="1272768" y="2181815"/>
                  <a:pt x="1261842" y="2170888"/>
                </a:cubicBezTo>
                <a:lnTo>
                  <a:pt x="88459" y="998546"/>
                </a:lnTo>
                <a:cubicBezTo>
                  <a:pt x="72589" y="982676"/>
                  <a:pt x="56718" y="967064"/>
                  <a:pt x="41888" y="950414"/>
                </a:cubicBezTo>
                <a:cubicBezTo>
                  <a:pt x="16654" y="920078"/>
                  <a:pt x="1954" y="882371"/>
                  <a:pt x="0" y="842963"/>
                </a:cubicBezTo>
                <a:cubicBezTo>
                  <a:pt x="1412" y="808276"/>
                  <a:pt x="13803" y="774933"/>
                  <a:pt x="35384" y="747739"/>
                </a:cubicBezTo>
                <a:cubicBezTo>
                  <a:pt x="48393" y="732648"/>
                  <a:pt x="62442" y="718078"/>
                  <a:pt x="76752" y="704030"/>
                </a:cubicBezTo>
                <a:cubicBezTo>
                  <a:pt x="272662" y="508119"/>
                  <a:pt x="689980" y="91321"/>
                  <a:pt x="781821" y="0"/>
                </a:cubicBezTo>
                <a:close/>
              </a:path>
            </a:pathLst>
          </a:custGeom>
        </p:spPr>
      </p:pic>
      <p:sp>
        <p:nvSpPr>
          <p:cNvPr id="48" name="Freeform: Shape 47">
            <a:extLst>
              <a:ext uri="{FF2B5EF4-FFF2-40B4-BE49-F238E27FC236}">
                <a16:creationId xmlns:a16="http://schemas.microsoft.com/office/drawing/2014/main" id="{159575B1-A267-4B26-8C59-699ED555E616}"/>
              </a:ext>
            </a:extLst>
          </p:cNvPr>
          <p:cNvSpPr/>
          <p:nvPr userDrawn="1"/>
        </p:nvSpPr>
        <p:spPr>
          <a:xfrm>
            <a:off x="9157271" y="4055207"/>
            <a:ext cx="1261289" cy="1384718"/>
          </a:xfrm>
          <a:custGeom>
            <a:avLst/>
            <a:gdLst>
              <a:gd name="connsiteX0" fmla="*/ 885453 w 1000661"/>
              <a:gd name="connsiteY0" fmla="*/ 260637 h 1098584"/>
              <a:gd name="connsiteX1" fmla="*/ 848938 w 1000661"/>
              <a:gd name="connsiteY1" fmla="*/ 195793 h 1098584"/>
              <a:gd name="connsiteX2" fmla="*/ 809906 w 1000661"/>
              <a:gd name="connsiteY2" fmla="*/ 132837 h 1098584"/>
              <a:gd name="connsiteX3" fmla="*/ 717151 w 1000661"/>
              <a:gd name="connsiteY3" fmla="*/ 16159 h 1098584"/>
              <a:gd name="connsiteX4" fmla="*/ 702881 w 1000661"/>
              <a:gd name="connsiteY4" fmla="*/ 0 h 1098584"/>
              <a:gd name="connsiteX5" fmla="*/ 634889 w 1000661"/>
              <a:gd name="connsiteY5" fmla="*/ 70511 h 1098584"/>
              <a:gd name="connsiteX6" fmla="*/ 39956 w 1000661"/>
              <a:gd name="connsiteY6" fmla="*/ 665023 h 1098584"/>
              <a:gd name="connsiteX7" fmla="*/ 24637 w 1000661"/>
              <a:gd name="connsiteY7" fmla="*/ 680343 h 1098584"/>
              <a:gd name="connsiteX8" fmla="*/ 22748 w 1000661"/>
              <a:gd name="connsiteY8" fmla="*/ 750224 h 1098584"/>
              <a:gd name="connsiteX9" fmla="*/ 34080 w 1000661"/>
              <a:gd name="connsiteY9" fmla="*/ 761766 h 1098584"/>
              <a:gd name="connsiteX10" fmla="*/ 316542 w 1000661"/>
              <a:gd name="connsiteY10" fmla="*/ 1043807 h 1098584"/>
              <a:gd name="connsiteX11" fmla="*/ 343823 w 1000661"/>
              <a:gd name="connsiteY11" fmla="*/ 1069829 h 1098584"/>
              <a:gd name="connsiteX12" fmla="*/ 418321 w 1000661"/>
              <a:gd name="connsiteY12" fmla="*/ 1098579 h 1098584"/>
              <a:gd name="connsiteX13" fmla="*/ 531851 w 1000661"/>
              <a:gd name="connsiteY13" fmla="*/ 1047165 h 1098584"/>
              <a:gd name="connsiteX14" fmla="*/ 1000662 w 1000661"/>
              <a:gd name="connsiteY14" fmla="*/ 578144 h 1098584"/>
              <a:gd name="connsiteX15" fmla="*/ 885453 w 1000661"/>
              <a:gd name="connsiteY15" fmla="*/ 260637 h 109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0661" h="1098584">
                <a:moveTo>
                  <a:pt x="885453" y="260637"/>
                </a:moveTo>
                <a:cubicBezTo>
                  <a:pt x="875589" y="237344"/>
                  <a:pt x="860900" y="218667"/>
                  <a:pt x="848938" y="195793"/>
                </a:cubicBezTo>
                <a:cubicBezTo>
                  <a:pt x="837019" y="174157"/>
                  <a:pt x="823987" y="153150"/>
                  <a:pt x="809906" y="132837"/>
                </a:cubicBezTo>
                <a:cubicBezTo>
                  <a:pt x="781743" y="91832"/>
                  <a:pt x="750748" y="52841"/>
                  <a:pt x="717151" y="16159"/>
                </a:cubicBezTo>
                <a:cubicBezTo>
                  <a:pt x="712744" y="10703"/>
                  <a:pt x="707707" y="5456"/>
                  <a:pt x="702881" y="0"/>
                </a:cubicBezTo>
                <a:lnTo>
                  <a:pt x="634889" y="70511"/>
                </a:lnTo>
                <a:lnTo>
                  <a:pt x="39956" y="665023"/>
                </a:lnTo>
                <a:cubicBezTo>
                  <a:pt x="34710" y="670060"/>
                  <a:pt x="29673" y="675096"/>
                  <a:pt x="24637" y="680343"/>
                </a:cubicBezTo>
                <a:cubicBezTo>
                  <a:pt x="-7890" y="714129"/>
                  <a:pt x="-7890" y="717906"/>
                  <a:pt x="22748" y="750224"/>
                </a:cubicBezTo>
                <a:lnTo>
                  <a:pt x="34080" y="761766"/>
                </a:lnTo>
                <a:lnTo>
                  <a:pt x="316542" y="1043807"/>
                </a:lnTo>
                <a:cubicBezTo>
                  <a:pt x="325356" y="1052831"/>
                  <a:pt x="334379" y="1061645"/>
                  <a:pt x="343823" y="1069829"/>
                </a:cubicBezTo>
                <a:cubicBezTo>
                  <a:pt x="364806" y="1087373"/>
                  <a:pt x="390998" y="1097467"/>
                  <a:pt x="418321" y="1098579"/>
                </a:cubicBezTo>
                <a:cubicBezTo>
                  <a:pt x="461886" y="1098957"/>
                  <a:pt x="503416" y="1080154"/>
                  <a:pt x="531851" y="1047165"/>
                </a:cubicBezTo>
                <a:cubicBezTo>
                  <a:pt x="687708" y="890342"/>
                  <a:pt x="843965" y="734002"/>
                  <a:pt x="1000662" y="578144"/>
                </a:cubicBezTo>
                <a:cubicBezTo>
                  <a:pt x="973633" y="468517"/>
                  <a:pt x="934999" y="362080"/>
                  <a:pt x="885453" y="260637"/>
                </a:cubicBezTo>
                <a:close/>
              </a:path>
            </a:pathLst>
          </a:custGeom>
          <a:solidFill>
            <a:srgbClr val="708BAC">
              <a:alpha val="44000"/>
            </a:srgbClr>
          </a:solidFill>
          <a:ln w="2095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130F6A8A-7508-4055-9E98-2AFD28625FEC}"/>
              </a:ext>
            </a:extLst>
          </p:cNvPr>
          <p:cNvSpPr/>
          <p:nvPr userDrawn="1"/>
        </p:nvSpPr>
        <p:spPr>
          <a:xfrm>
            <a:off x="8512502" y="1232315"/>
            <a:ext cx="3284159" cy="3137660"/>
          </a:xfrm>
          <a:custGeom>
            <a:avLst/>
            <a:gdLst>
              <a:gd name="connsiteX0" fmla="*/ 2576782 w 2605533"/>
              <a:gd name="connsiteY0" fmla="*/ 1591346 h 2489305"/>
              <a:gd name="connsiteX1" fmla="*/ 2543625 w 2605533"/>
              <a:gd name="connsiteY1" fmla="*/ 1556090 h 2489305"/>
              <a:gd name="connsiteX2" fmla="*/ 1053670 w 2605533"/>
              <a:gd name="connsiteY2" fmla="*/ 65087 h 2489305"/>
              <a:gd name="connsiteX3" fmla="*/ 1018415 w 2605533"/>
              <a:gd name="connsiteY3" fmla="*/ 31720 h 2489305"/>
              <a:gd name="connsiteX4" fmla="*/ 855989 w 2605533"/>
              <a:gd name="connsiteY4" fmla="*/ 31720 h 2489305"/>
              <a:gd name="connsiteX5" fmla="*/ 817166 w 2605533"/>
              <a:gd name="connsiteY5" fmla="*/ 68864 h 2489305"/>
              <a:gd name="connsiteX6" fmla="*/ 0 w 2605533"/>
              <a:gd name="connsiteY6" fmla="*/ 880365 h 2489305"/>
              <a:gd name="connsiteX7" fmla="*/ 83941 w 2605533"/>
              <a:gd name="connsiteY7" fmla="*/ 1028730 h 2489305"/>
              <a:gd name="connsiteX8" fmla="*/ 543938 w 2605533"/>
              <a:gd name="connsiteY8" fmla="*/ 1476556 h 2489305"/>
              <a:gd name="connsiteX9" fmla="*/ 1159856 w 2605533"/>
              <a:gd name="connsiteY9" fmla="*/ 1785879 h 2489305"/>
              <a:gd name="connsiteX10" fmla="*/ 1733383 w 2605533"/>
              <a:gd name="connsiteY10" fmla="*/ 2300438 h 2489305"/>
              <a:gd name="connsiteX11" fmla="*/ 1840198 w 2605533"/>
              <a:gd name="connsiteY11" fmla="*/ 2489305 h 2489305"/>
              <a:gd name="connsiteX12" fmla="*/ 1845025 w 2605533"/>
              <a:gd name="connsiteY12" fmla="*/ 2485108 h 2489305"/>
              <a:gd name="connsiteX13" fmla="*/ 2539008 w 2605533"/>
              <a:gd name="connsiteY13" fmla="*/ 1791125 h 2489305"/>
              <a:gd name="connsiteX14" fmla="*/ 2578460 w 2605533"/>
              <a:gd name="connsiteY14" fmla="*/ 1747056 h 2489305"/>
              <a:gd name="connsiteX15" fmla="*/ 2605531 w 2605533"/>
              <a:gd name="connsiteY15" fmla="*/ 1665424 h 2489305"/>
              <a:gd name="connsiteX16" fmla="*/ 2576782 w 2605533"/>
              <a:gd name="connsiteY16" fmla="*/ 1591346 h 24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5533" h="2489305">
                <a:moveTo>
                  <a:pt x="2576782" y="1591346"/>
                </a:moveTo>
                <a:cubicBezTo>
                  <a:pt x="2566499" y="1578964"/>
                  <a:pt x="2555796" y="1567422"/>
                  <a:pt x="2543625" y="1556090"/>
                </a:cubicBezTo>
                <a:lnTo>
                  <a:pt x="1053670" y="65087"/>
                </a:lnTo>
                <a:cubicBezTo>
                  <a:pt x="1042485" y="53377"/>
                  <a:pt x="1030713" y="42242"/>
                  <a:pt x="1018415" y="31720"/>
                </a:cubicBezTo>
                <a:cubicBezTo>
                  <a:pt x="972541" y="-10573"/>
                  <a:pt x="901871" y="-10573"/>
                  <a:pt x="855989" y="31720"/>
                </a:cubicBezTo>
                <a:cubicBezTo>
                  <a:pt x="842391" y="43394"/>
                  <a:pt x="829430" y="55795"/>
                  <a:pt x="817166" y="68864"/>
                </a:cubicBezTo>
                <a:cubicBezTo>
                  <a:pt x="586748" y="298863"/>
                  <a:pt x="232517" y="648268"/>
                  <a:pt x="0" y="880365"/>
                </a:cubicBezTo>
                <a:cubicBezTo>
                  <a:pt x="25602" y="931359"/>
                  <a:pt x="53513" y="981094"/>
                  <a:pt x="83941" y="1028730"/>
                </a:cubicBezTo>
                <a:cubicBezTo>
                  <a:pt x="198817" y="1212996"/>
                  <a:pt x="356659" y="1366661"/>
                  <a:pt x="543938" y="1476556"/>
                </a:cubicBezTo>
                <a:cubicBezTo>
                  <a:pt x="728399" y="1590716"/>
                  <a:pt x="942658" y="1665424"/>
                  <a:pt x="1159856" y="1785879"/>
                </a:cubicBezTo>
                <a:cubicBezTo>
                  <a:pt x="1391218" y="1906502"/>
                  <a:pt x="1588480" y="2083450"/>
                  <a:pt x="1733383" y="2300438"/>
                </a:cubicBezTo>
                <a:cubicBezTo>
                  <a:pt x="1772668" y="2361232"/>
                  <a:pt x="1808343" y="2424314"/>
                  <a:pt x="1840198" y="2489305"/>
                </a:cubicBezTo>
                <a:lnTo>
                  <a:pt x="1845025" y="2485108"/>
                </a:lnTo>
                <a:cubicBezTo>
                  <a:pt x="2076430" y="2253851"/>
                  <a:pt x="2307750" y="2022530"/>
                  <a:pt x="2539008" y="1791125"/>
                </a:cubicBezTo>
                <a:cubicBezTo>
                  <a:pt x="2552921" y="1777149"/>
                  <a:pt x="2566100" y="1762438"/>
                  <a:pt x="2578460" y="1747056"/>
                </a:cubicBezTo>
                <a:cubicBezTo>
                  <a:pt x="2596193" y="1723553"/>
                  <a:pt x="2605699" y="1694866"/>
                  <a:pt x="2605531" y="1665424"/>
                </a:cubicBezTo>
                <a:cubicBezTo>
                  <a:pt x="2603831" y="1638353"/>
                  <a:pt x="2593800" y="1612472"/>
                  <a:pt x="2576782" y="1591346"/>
                </a:cubicBezTo>
                <a:close/>
              </a:path>
            </a:pathLst>
          </a:custGeom>
          <a:solidFill>
            <a:srgbClr val="708BAC">
              <a:alpha val="44000"/>
            </a:srgbClr>
          </a:solidFill>
          <a:ln w="20955" cap="flat">
            <a:noFill/>
            <a:prstDash val="solid"/>
            <a:miter/>
          </a:ln>
        </p:spPr>
        <p:txBody>
          <a:bodyPr rtlCol="0" anchor="ctr"/>
          <a:lstStyle/>
          <a:p>
            <a:endParaRPr lang="en-US"/>
          </a:p>
        </p:txBody>
      </p:sp>
      <p:sp>
        <p:nvSpPr>
          <p:cNvPr id="60" name="Subtitle 2">
            <a:extLst>
              <a:ext uri="{FF2B5EF4-FFF2-40B4-BE49-F238E27FC236}">
                <a16:creationId xmlns:a16="http://schemas.microsoft.com/office/drawing/2014/main" id="{ADF69BAF-1DED-41D9-8310-880AEE28EEA2}"/>
              </a:ext>
            </a:extLst>
          </p:cNvPr>
          <p:cNvSpPr txBox="1">
            <a:spLocks/>
          </p:cNvSpPr>
          <p:nvPr userDrawn="1"/>
        </p:nvSpPr>
        <p:spPr>
          <a:xfrm>
            <a:off x="889168" y="2524219"/>
            <a:ext cx="5749376" cy="39409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b="1" kern="1200" dirty="0">
                <a:solidFill>
                  <a:srgbClr val="5A8AB5"/>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solidFill>
                  <a:srgbClr val="5A8AB5"/>
                </a:solidFill>
              </a:rPr>
              <a:t>Click to edit Master subtitle style</a:t>
            </a:r>
          </a:p>
        </p:txBody>
      </p:sp>
      <p:sp>
        <p:nvSpPr>
          <p:cNvPr id="62" name="Title 1">
            <a:extLst>
              <a:ext uri="{FF2B5EF4-FFF2-40B4-BE49-F238E27FC236}">
                <a16:creationId xmlns:a16="http://schemas.microsoft.com/office/drawing/2014/main" id="{0C3591C1-2927-4797-8E01-677026C73DB5}"/>
              </a:ext>
            </a:extLst>
          </p:cNvPr>
          <p:cNvSpPr>
            <a:spLocks noGrp="1"/>
          </p:cNvSpPr>
          <p:nvPr>
            <p:ph type="ctrTitle" hasCustomPrompt="1"/>
          </p:nvPr>
        </p:nvSpPr>
        <p:spPr>
          <a:xfrm>
            <a:off x="889168" y="752725"/>
            <a:ext cx="5749376" cy="1475238"/>
          </a:xfrm>
        </p:spPr>
        <p:txBody>
          <a:bodyPr anchor="b">
            <a:normAutofit/>
          </a:bodyPr>
          <a:lstStyle>
            <a:lvl1pPr algn="l">
              <a:defRPr sz="4800" b="1">
                <a:solidFill>
                  <a:srgbClr val="074975"/>
                </a:solidFill>
                <a:latin typeface="Century Gothic" panose="020B0502020202020204" pitchFamily="34" charset="0"/>
              </a:defRPr>
            </a:lvl1pPr>
          </a:lstStyle>
          <a:p>
            <a:r>
              <a:rPr lang="en-US"/>
              <a:t>Support </a:t>
            </a:r>
          </a:p>
        </p:txBody>
      </p:sp>
      <p:cxnSp>
        <p:nvCxnSpPr>
          <p:cNvPr id="14" name="Straight Connector 13">
            <a:extLst>
              <a:ext uri="{FF2B5EF4-FFF2-40B4-BE49-F238E27FC236}">
                <a16:creationId xmlns:a16="http://schemas.microsoft.com/office/drawing/2014/main" id="{D8C83C1C-D9D9-40D1-BE59-0DC4E66792FA}"/>
              </a:ext>
            </a:extLst>
          </p:cNvPr>
          <p:cNvCxnSpPr>
            <a:cxnSpLocks/>
          </p:cNvCxnSpPr>
          <p:nvPr userDrawn="1"/>
        </p:nvCxnSpPr>
        <p:spPr>
          <a:xfrm>
            <a:off x="993782" y="3257791"/>
            <a:ext cx="4987376" cy="0"/>
          </a:xfrm>
          <a:prstGeom prst="line">
            <a:avLst/>
          </a:prstGeom>
          <a:ln w="19050">
            <a:solidFill>
              <a:srgbClr val="5A8A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1697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CD5624-BCDF-4C41-AEEA-B00767DF8794}"/>
              </a:ext>
            </a:extLst>
          </p:cNvPr>
          <p:cNvSpPr/>
          <p:nvPr userDrawn="1"/>
        </p:nvSpPr>
        <p:spPr>
          <a:xfrm>
            <a:off x="1" y="0"/>
            <a:ext cx="12192000" cy="6848724"/>
          </a:xfrm>
          <a:prstGeom prst="rect">
            <a:avLst/>
          </a:prstGeom>
          <a:solidFill>
            <a:srgbClr val="DDE5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B6132C6-622C-4CF5-B68D-EED069B62274}"/>
              </a:ext>
            </a:extLst>
          </p:cNvPr>
          <p:cNvSpPr/>
          <p:nvPr userDrawn="1"/>
        </p:nvSpPr>
        <p:spPr>
          <a:xfrm>
            <a:off x="0" y="-1417"/>
            <a:ext cx="12192000" cy="269815"/>
          </a:xfrm>
          <a:prstGeom prst="rect">
            <a:avLst/>
          </a:prstGeom>
          <a:gradFill flip="none" rotWithShape="1">
            <a:gsLst>
              <a:gs pos="0">
                <a:srgbClr val="074975">
                  <a:shade val="30000"/>
                  <a:satMod val="115000"/>
                </a:srgbClr>
              </a:gs>
              <a:gs pos="50000">
                <a:srgbClr val="074975">
                  <a:shade val="67500"/>
                  <a:satMod val="115000"/>
                </a:srgbClr>
              </a:gs>
              <a:gs pos="100000">
                <a:srgbClr val="074975">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74975"/>
              </a:solidFill>
            </a:endParaRPr>
          </a:p>
        </p:txBody>
      </p:sp>
      <p:sp>
        <p:nvSpPr>
          <p:cNvPr id="24" name="Rectangle 23">
            <a:extLst>
              <a:ext uri="{FF2B5EF4-FFF2-40B4-BE49-F238E27FC236}">
                <a16:creationId xmlns:a16="http://schemas.microsoft.com/office/drawing/2014/main" id="{629FE0FC-183F-4BA3-B100-26FF77EE361F}"/>
              </a:ext>
            </a:extLst>
          </p:cNvPr>
          <p:cNvSpPr/>
          <p:nvPr userDrawn="1"/>
        </p:nvSpPr>
        <p:spPr>
          <a:xfrm flipV="1">
            <a:off x="-3" y="6588185"/>
            <a:ext cx="12192000" cy="269815"/>
          </a:xfrm>
          <a:prstGeom prst="rect">
            <a:avLst/>
          </a:prstGeom>
          <a:gradFill flip="none" rotWithShape="1">
            <a:gsLst>
              <a:gs pos="0">
                <a:srgbClr val="074975">
                  <a:shade val="30000"/>
                  <a:satMod val="115000"/>
                </a:srgbClr>
              </a:gs>
              <a:gs pos="50000">
                <a:srgbClr val="074975">
                  <a:shade val="67500"/>
                  <a:satMod val="115000"/>
                </a:srgbClr>
              </a:gs>
              <a:gs pos="100000">
                <a:srgbClr val="074975">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74975"/>
              </a:solidFill>
            </a:endParaRPr>
          </a:p>
        </p:txBody>
      </p:sp>
      <p:sp>
        <p:nvSpPr>
          <p:cNvPr id="3" name="Subtitle 2">
            <a:extLst>
              <a:ext uri="{FF2B5EF4-FFF2-40B4-BE49-F238E27FC236}">
                <a16:creationId xmlns:a16="http://schemas.microsoft.com/office/drawing/2014/main" id="{F18436D0-60C8-4D11-9A2C-8E5F44D1459E}"/>
              </a:ext>
            </a:extLst>
          </p:cNvPr>
          <p:cNvSpPr>
            <a:spLocks noGrp="1"/>
          </p:cNvSpPr>
          <p:nvPr>
            <p:ph type="subTitle" idx="1"/>
          </p:nvPr>
        </p:nvSpPr>
        <p:spPr>
          <a:xfrm>
            <a:off x="1133008" y="2493739"/>
            <a:ext cx="5749376" cy="394095"/>
          </a:xfrm>
        </p:spPr>
        <p:txBody>
          <a:bodyPr>
            <a:normAutofit/>
          </a:bodyPr>
          <a:lstStyle>
            <a:lvl1pPr marL="0" indent="0" algn="l" defTabSz="914400" rtl="0" eaLnBrk="1" latinLnBrk="0" hangingPunct="1">
              <a:buNone/>
              <a:defRPr lang="en-US" sz="2000" b="1" kern="1200" dirty="0">
                <a:solidFill>
                  <a:srgbClr val="5A8AB5"/>
                </a:solidFill>
                <a:latin typeface="Century Gothic" panose="020B0502020202020204"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Freeform: Shape 10">
            <a:extLst>
              <a:ext uri="{FF2B5EF4-FFF2-40B4-BE49-F238E27FC236}">
                <a16:creationId xmlns:a16="http://schemas.microsoft.com/office/drawing/2014/main" id="{D38843A6-EC18-44FC-B0D5-A37DE25B608C}"/>
              </a:ext>
            </a:extLst>
          </p:cNvPr>
          <p:cNvSpPr/>
          <p:nvPr userDrawn="1"/>
        </p:nvSpPr>
        <p:spPr>
          <a:xfrm rot="2633279">
            <a:off x="10479872" y="-78213"/>
            <a:ext cx="2376728" cy="2190782"/>
          </a:xfrm>
          <a:custGeom>
            <a:avLst/>
            <a:gdLst>
              <a:gd name="connsiteX0" fmla="*/ 0 w 2376728"/>
              <a:gd name="connsiteY0" fmla="*/ 828630 h 2190782"/>
              <a:gd name="connsiteX1" fmla="*/ 861435 w 2376728"/>
              <a:gd name="connsiteY1" fmla="*/ 0 h 2190782"/>
              <a:gd name="connsiteX2" fmla="*/ 2376728 w 2376728"/>
              <a:gd name="connsiteY2" fmla="*/ 1575284 h 2190782"/>
              <a:gd name="connsiteX3" fmla="*/ 2376728 w 2376728"/>
              <a:gd name="connsiteY3" fmla="*/ 2060823 h 2190782"/>
              <a:gd name="connsiteX4" fmla="*/ 2246769 w 2376728"/>
              <a:gd name="connsiteY4" fmla="*/ 2190782 h 2190782"/>
              <a:gd name="connsiteX5" fmla="*/ 129959 w 2376728"/>
              <a:gd name="connsiteY5" fmla="*/ 2190782 h 2190782"/>
              <a:gd name="connsiteX6" fmla="*/ 0 w 2376728"/>
              <a:gd name="connsiteY6" fmla="*/ 2060823 h 2190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6728" h="2190782">
                <a:moveTo>
                  <a:pt x="0" y="828630"/>
                </a:moveTo>
                <a:lnTo>
                  <a:pt x="861435" y="0"/>
                </a:lnTo>
                <a:lnTo>
                  <a:pt x="2376728" y="1575284"/>
                </a:lnTo>
                <a:lnTo>
                  <a:pt x="2376728" y="2060823"/>
                </a:lnTo>
                <a:cubicBezTo>
                  <a:pt x="2376728" y="2132597"/>
                  <a:pt x="2318543" y="2190782"/>
                  <a:pt x="2246769" y="2190782"/>
                </a:cubicBezTo>
                <a:lnTo>
                  <a:pt x="129959" y="2190782"/>
                </a:lnTo>
                <a:cubicBezTo>
                  <a:pt x="58185" y="2190782"/>
                  <a:pt x="0" y="2132597"/>
                  <a:pt x="0" y="2060823"/>
                </a:cubicBezTo>
                <a:close/>
              </a:path>
            </a:pathLst>
          </a:custGeom>
          <a:gradFill flip="none" rotWithShape="1">
            <a:gsLst>
              <a:gs pos="0">
                <a:srgbClr val="FCB322">
                  <a:alpha val="42000"/>
                </a:srgbClr>
              </a:gs>
              <a:gs pos="100000">
                <a:srgbClr val="FCB322">
                  <a:alpha val="66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CFA0CEE2-8162-4BED-AD41-B656C0A6F8DE}"/>
              </a:ext>
            </a:extLst>
          </p:cNvPr>
          <p:cNvSpPr/>
          <p:nvPr userDrawn="1"/>
        </p:nvSpPr>
        <p:spPr>
          <a:xfrm rot="2633279">
            <a:off x="10469024" y="-271433"/>
            <a:ext cx="1417202" cy="1453112"/>
          </a:xfrm>
          <a:custGeom>
            <a:avLst/>
            <a:gdLst>
              <a:gd name="connsiteX0" fmla="*/ 0 w 1417202"/>
              <a:gd name="connsiteY0" fmla="*/ 778180 h 1453112"/>
              <a:gd name="connsiteX1" fmla="*/ 808988 w 1417202"/>
              <a:gd name="connsiteY1" fmla="*/ 0 h 1453112"/>
              <a:gd name="connsiteX2" fmla="*/ 1339709 w 1417202"/>
              <a:gd name="connsiteY2" fmla="*/ 0 h 1453112"/>
              <a:gd name="connsiteX3" fmla="*/ 1417202 w 1417202"/>
              <a:gd name="connsiteY3" fmla="*/ 77493 h 1453112"/>
              <a:gd name="connsiteX4" fmla="*/ 1417202 w 1417202"/>
              <a:gd name="connsiteY4" fmla="*/ 1375619 h 1453112"/>
              <a:gd name="connsiteX5" fmla="*/ 1339709 w 1417202"/>
              <a:gd name="connsiteY5" fmla="*/ 1453112 h 1453112"/>
              <a:gd name="connsiteX6" fmla="*/ 77493 w 1417202"/>
              <a:gd name="connsiteY6" fmla="*/ 1453112 h 1453112"/>
              <a:gd name="connsiteX7" fmla="*/ 0 w 1417202"/>
              <a:gd name="connsiteY7" fmla="*/ 1375619 h 145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7202" h="1453112">
                <a:moveTo>
                  <a:pt x="0" y="778180"/>
                </a:moveTo>
                <a:lnTo>
                  <a:pt x="808988" y="0"/>
                </a:lnTo>
                <a:lnTo>
                  <a:pt x="1339709" y="0"/>
                </a:lnTo>
                <a:cubicBezTo>
                  <a:pt x="1382507" y="0"/>
                  <a:pt x="1417202" y="34695"/>
                  <a:pt x="1417202" y="77493"/>
                </a:cubicBezTo>
                <a:lnTo>
                  <a:pt x="1417202" y="1375619"/>
                </a:lnTo>
                <a:cubicBezTo>
                  <a:pt x="1417202" y="1418417"/>
                  <a:pt x="1382507" y="1453112"/>
                  <a:pt x="1339709" y="1453112"/>
                </a:cubicBezTo>
                <a:lnTo>
                  <a:pt x="77493" y="1453112"/>
                </a:lnTo>
                <a:cubicBezTo>
                  <a:pt x="34695" y="1453112"/>
                  <a:pt x="0" y="1418417"/>
                  <a:pt x="0" y="1375619"/>
                </a:cubicBezTo>
                <a:close/>
              </a:path>
            </a:pathLst>
          </a:custGeom>
          <a:gradFill flip="none" rotWithShape="1">
            <a:gsLst>
              <a:gs pos="0">
                <a:srgbClr val="FCB322">
                  <a:alpha val="34000"/>
                </a:srgbClr>
              </a:gs>
              <a:gs pos="100000">
                <a:srgbClr val="FCB322">
                  <a:alpha val="66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261E0CA8-FC54-43A4-85A9-C251D69B238D}"/>
              </a:ext>
            </a:extLst>
          </p:cNvPr>
          <p:cNvSpPr/>
          <p:nvPr userDrawn="1"/>
        </p:nvSpPr>
        <p:spPr>
          <a:xfrm rot="2633279">
            <a:off x="10649305" y="4389736"/>
            <a:ext cx="2302331" cy="2436952"/>
          </a:xfrm>
          <a:custGeom>
            <a:avLst/>
            <a:gdLst>
              <a:gd name="connsiteX0" fmla="*/ 38064 w 2302331"/>
              <a:gd name="connsiteY0" fmla="*/ 38065 h 2436952"/>
              <a:gd name="connsiteX1" fmla="*/ 129959 w 2302331"/>
              <a:gd name="connsiteY1" fmla="*/ 0 h 2436952"/>
              <a:gd name="connsiteX2" fmla="*/ 527780 w 2302331"/>
              <a:gd name="connsiteY2" fmla="*/ 0 h 2436952"/>
              <a:gd name="connsiteX3" fmla="*/ 2302331 w 2302331"/>
              <a:gd name="connsiteY3" fmla="*/ 1844805 h 2436952"/>
              <a:gd name="connsiteX4" fmla="*/ 1686741 w 2302331"/>
              <a:gd name="connsiteY4" fmla="*/ 2436952 h 2436952"/>
              <a:gd name="connsiteX5" fmla="*/ 129959 w 2302331"/>
              <a:gd name="connsiteY5" fmla="*/ 2436952 h 2436952"/>
              <a:gd name="connsiteX6" fmla="*/ 0 w 2302331"/>
              <a:gd name="connsiteY6" fmla="*/ 2306993 h 2436952"/>
              <a:gd name="connsiteX7" fmla="*/ 0 w 2302331"/>
              <a:gd name="connsiteY7" fmla="*/ 129959 h 2436952"/>
              <a:gd name="connsiteX8" fmla="*/ 38064 w 2302331"/>
              <a:gd name="connsiteY8" fmla="*/ 38065 h 2436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02331" h="2436952">
                <a:moveTo>
                  <a:pt x="38064" y="38065"/>
                </a:moveTo>
                <a:cubicBezTo>
                  <a:pt x="61583" y="14546"/>
                  <a:pt x="94072" y="0"/>
                  <a:pt x="129959" y="0"/>
                </a:cubicBezTo>
                <a:lnTo>
                  <a:pt x="527780" y="0"/>
                </a:lnTo>
                <a:lnTo>
                  <a:pt x="2302331" y="1844805"/>
                </a:lnTo>
                <a:lnTo>
                  <a:pt x="1686741" y="2436952"/>
                </a:lnTo>
                <a:lnTo>
                  <a:pt x="129959" y="2436952"/>
                </a:lnTo>
                <a:cubicBezTo>
                  <a:pt x="58185" y="2436952"/>
                  <a:pt x="0" y="2378767"/>
                  <a:pt x="0" y="2306993"/>
                </a:cubicBezTo>
                <a:lnTo>
                  <a:pt x="0" y="129959"/>
                </a:lnTo>
                <a:cubicBezTo>
                  <a:pt x="0" y="94072"/>
                  <a:pt x="14546" y="61582"/>
                  <a:pt x="38064" y="38065"/>
                </a:cubicBezTo>
                <a:close/>
              </a:path>
            </a:pathLst>
          </a:custGeom>
          <a:gradFill flip="none" rotWithShape="1">
            <a:gsLst>
              <a:gs pos="0">
                <a:srgbClr val="E86888">
                  <a:alpha val="18000"/>
                </a:srgbClr>
              </a:gs>
              <a:gs pos="100000">
                <a:srgbClr val="E86888">
                  <a:alpha val="84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755BDE2-51C3-4D95-825A-B5D89AA6DA9D}"/>
              </a:ext>
            </a:extLst>
          </p:cNvPr>
          <p:cNvSpPr/>
          <p:nvPr userDrawn="1"/>
        </p:nvSpPr>
        <p:spPr>
          <a:xfrm rot="2633279">
            <a:off x="10506807" y="5377262"/>
            <a:ext cx="1417202" cy="1453112"/>
          </a:xfrm>
          <a:custGeom>
            <a:avLst/>
            <a:gdLst>
              <a:gd name="connsiteX0" fmla="*/ 22697 w 1417202"/>
              <a:gd name="connsiteY0" fmla="*/ 22698 h 1453112"/>
              <a:gd name="connsiteX1" fmla="*/ 77493 w 1417202"/>
              <a:gd name="connsiteY1" fmla="*/ 0 h 1453112"/>
              <a:gd name="connsiteX2" fmla="*/ 1339709 w 1417202"/>
              <a:gd name="connsiteY2" fmla="*/ 0 h 1453112"/>
              <a:gd name="connsiteX3" fmla="*/ 1417202 w 1417202"/>
              <a:gd name="connsiteY3" fmla="*/ 77493 h 1453112"/>
              <a:gd name="connsiteX4" fmla="*/ 1417202 w 1417202"/>
              <a:gd name="connsiteY4" fmla="*/ 1091403 h 1453112"/>
              <a:gd name="connsiteX5" fmla="*/ 1041173 w 1417202"/>
              <a:gd name="connsiteY5" fmla="*/ 1453112 h 1453112"/>
              <a:gd name="connsiteX6" fmla="*/ 77493 w 1417202"/>
              <a:gd name="connsiteY6" fmla="*/ 1453112 h 1453112"/>
              <a:gd name="connsiteX7" fmla="*/ 0 w 1417202"/>
              <a:gd name="connsiteY7" fmla="*/ 1375619 h 1453112"/>
              <a:gd name="connsiteX8" fmla="*/ 0 w 1417202"/>
              <a:gd name="connsiteY8" fmla="*/ 77493 h 1453112"/>
              <a:gd name="connsiteX9" fmla="*/ 22697 w 1417202"/>
              <a:gd name="connsiteY9" fmla="*/ 22698 h 145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7202" h="1453112">
                <a:moveTo>
                  <a:pt x="22697" y="22698"/>
                </a:moveTo>
                <a:cubicBezTo>
                  <a:pt x="36721" y="8674"/>
                  <a:pt x="56094" y="0"/>
                  <a:pt x="77493" y="0"/>
                </a:cubicBezTo>
                <a:lnTo>
                  <a:pt x="1339709" y="0"/>
                </a:lnTo>
                <a:cubicBezTo>
                  <a:pt x="1382507" y="0"/>
                  <a:pt x="1417202" y="34695"/>
                  <a:pt x="1417202" y="77493"/>
                </a:cubicBezTo>
                <a:lnTo>
                  <a:pt x="1417202" y="1091403"/>
                </a:lnTo>
                <a:lnTo>
                  <a:pt x="1041173" y="1453112"/>
                </a:lnTo>
                <a:lnTo>
                  <a:pt x="77493" y="1453112"/>
                </a:lnTo>
                <a:cubicBezTo>
                  <a:pt x="34695" y="1453112"/>
                  <a:pt x="0" y="1418417"/>
                  <a:pt x="0" y="1375619"/>
                </a:cubicBezTo>
                <a:lnTo>
                  <a:pt x="0" y="77493"/>
                </a:lnTo>
                <a:cubicBezTo>
                  <a:pt x="0" y="56094"/>
                  <a:pt x="8674" y="36720"/>
                  <a:pt x="22697" y="22698"/>
                </a:cubicBezTo>
                <a:close/>
              </a:path>
            </a:pathLst>
          </a:custGeom>
          <a:gradFill>
            <a:gsLst>
              <a:gs pos="0">
                <a:srgbClr val="E39EB4">
                  <a:alpha val="37000"/>
                </a:srgbClr>
              </a:gs>
              <a:gs pos="100000">
                <a:srgbClr val="E86888">
                  <a:alpha val="72000"/>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7" name="Graphic 15">
            <a:extLst>
              <a:ext uri="{FF2B5EF4-FFF2-40B4-BE49-F238E27FC236}">
                <a16:creationId xmlns:a16="http://schemas.microsoft.com/office/drawing/2014/main" id="{112B1278-CFB9-49C3-9851-808E83E5A4D1}"/>
              </a:ext>
            </a:extLst>
          </p:cNvPr>
          <p:cNvGrpSpPr/>
          <p:nvPr userDrawn="1"/>
        </p:nvGrpSpPr>
        <p:grpSpPr>
          <a:xfrm>
            <a:off x="7518423" y="1249582"/>
            <a:ext cx="4217355" cy="4206240"/>
            <a:chOff x="7528767" y="1044722"/>
            <a:chExt cx="3998968" cy="3997504"/>
          </a:xfrm>
        </p:grpSpPr>
        <p:sp>
          <p:nvSpPr>
            <p:cNvPr id="18" name="Freeform: Shape 17">
              <a:extLst>
                <a:ext uri="{FF2B5EF4-FFF2-40B4-BE49-F238E27FC236}">
                  <a16:creationId xmlns:a16="http://schemas.microsoft.com/office/drawing/2014/main" id="{D0717EA5-33F0-4BB9-AFDC-F3E5D60B74B0}"/>
                </a:ext>
              </a:extLst>
            </p:cNvPr>
            <p:cNvSpPr/>
            <p:nvPr/>
          </p:nvSpPr>
          <p:spPr>
            <a:xfrm>
              <a:off x="9020143" y="3726655"/>
              <a:ext cx="1198307" cy="1315571"/>
            </a:xfrm>
            <a:custGeom>
              <a:avLst/>
              <a:gdLst>
                <a:gd name="connsiteX0" fmla="*/ 1060343 w 1198307"/>
                <a:gd name="connsiteY0" fmla="*/ 312117 h 1315571"/>
                <a:gd name="connsiteX1" fmla="*/ 1016617 w 1198307"/>
                <a:gd name="connsiteY1" fmla="*/ 234465 h 1315571"/>
                <a:gd name="connsiteX2" fmla="*/ 969874 w 1198307"/>
                <a:gd name="connsiteY2" fmla="*/ 159074 h 1315571"/>
                <a:gd name="connsiteX3" fmla="*/ 858799 w 1198307"/>
                <a:gd name="connsiteY3" fmla="*/ 19350 h 1315571"/>
                <a:gd name="connsiteX4" fmla="*/ 841711 w 1198307"/>
                <a:gd name="connsiteY4" fmla="*/ 0 h 1315571"/>
                <a:gd name="connsiteX5" fmla="*/ 760289 w 1198307"/>
                <a:gd name="connsiteY5" fmla="*/ 84438 h 1315571"/>
                <a:gd name="connsiteX6" fmla="*/ 47848 w 1198307"/>
                <a:gd name="connsiteY6" fmla="*/ 796376 h 1315571"/>
                <a:gd name="connsiteX7" fmla="*/ 29503 w 1198307"/>
                <a:gd name="connsiteY7" fmla="*/ 814721 h 1315571"/>
                <a:gd name="connsiteX8" fmla="*/ 27241 w 1198307"/>
                <a:gd name="connsiteY8" fmla="*/ 898404 h 1315571"/>
                <a:gd name="connsiteX9" fmla="*/ 40811 w 1198307"/>
                <a:gd name="connsiteY9" fmla="*/ 912226 h 1315571"/>
                <a:gd name="connsiteX10" fmla="*/ 379064 w 1198307"/>
                <a:gd name="connsiteY10" fmla="*/ 1249975 h 1315571"/>
                <a:gd name="connsiteX11" fmla="*/ 411733 w 1198307"/>
                <a:gd name="connsiteY11" fmla="*/ 1281137 h 1315571"/>
                <a:gd name="connsiteX12" fmla="*/ 500945 w 1198307"/>
                <a:gd name="connsiteY12" fmla="*/ 1315565 h 1315571"/>
                <a:gd name="connsiteX13" fmla="*/ 636900 w 1198307"/>
                <a:gd name="connsiteY13" fmla="*/ 1253996 h 1315571"/>
                <a:gd name="connsiteX14" fmla="*/ 1198308 w 1198307"/>
                <a:gd name="connsiteY14" fmla="*/ 692337 h 1315571"/>
                <a:gd name="connsiteX15" fmla="*/ 1060343 w 1198307"/>
                <a:gd name="connsiteY15" fmla="*/ 312117 h 1315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8307" h="1315571">
                  <a:moveTo>
                    <a:pt x="1060343" y="312117"/>
                  </a:moveTo>
                  <a:cubicBezTo>
                    <a:pt x="1048532" y="284223"/>
                    <a:pt x="1030941" y="261857"/>
                    <a:pt x="1016617" y="234465"/>
                  </a:cubicBezTo>
                  <a:cubicBezTo>
                    <a:pt x="1002343" y="208556"/>
                    <a:pt x="986737" y="183400"/>
                    <a:pt x="969874" y="159074"/>
                  </a:cubicBezTo>
                  <a:cubicBezTo>
                    <a:pt x="936150" y="109970"/>
                    <a:pt x="899032" y="63278"/>
                    <a:pt x="858799" y="19350"/>
                  </a:cubicBezTo>
                  <a:cubicBezTo>
                    <a:pt x="853522" y="12816"/>
                    <a:pt x="847490" y="6534"/>
                    <a:pt x="841711" y="0"/>
                  </a:cubicBezTo>
                  <a:lnTo>
                    <a:pt x="760289" y="84438"/>
                  </a:lnTo>
                  <a:lnTo>
                    <a:pt x="47848" y="796376"/>
                  </a:lnTo>
                  <a:cubicBezTo>
                    <a:pt x="41565" y="802407"/>
                    <a:pt x="35534" y="808438"/>
                    <a:pt x="29503" y="814721"/>
                  </a:cubicBezTo>
                  <a:cubicBezTo>
                    <a:pt x="-9449" y="855180"/>
                    <a:pt x="-9449" y="859704"/>
                    <a:pt x="27241" y="898404"/>
                  </a:cubicBezTo>
                  <a:lnTo>
                    <a:pt x="40811" y="912226"/>
                  </a:lnTo>
                  <a:lnTo>
                    <a:pt x="379064" y="1249975"/>
                  </a:lnTo>
                  <a:cubicBezTo>
                    <a:pt x="389619" y="1260782"/>
                    <a:pt x="400425" y="1271336"/>
                    <a:pt x="411733" y="1281137"/>
                  </a:cubicBezTo>
                  <a:cubicBezTo>
                    <a:pt x="436861" y="1302146"/>
                    <a:pt x="468226" y="1314233"/>
                    <a:pt x="500945" y="1315565"/>
                  </a:cubicBezTo>
                  <a:cubicBezTo>
                    <a:pt x="553115" y="1316018"/>
                    <a:pt x="602848" y="1293501"/>
                    <a:pt x="636900" y="1253996"/>
                  </a:cubicBezTo>
                  <a:cubicBezTo>
                    <a:pt x="823541" y="1066199"/>
                    <a:pt x="1010661" y="878978"/>
                    <a:pt x="1198308" y="692337"/>
                  </a:cubicBezTo>
                  <a:cubicBezTo>
                    <a:pt x="1165940" y="561056"/>
                    <a:pt x="1119676" y="433596"/>
                    <a:pt x="1060343" y="312117"/>
                  </a:cubicBezTo>
                  <a:close/>
                </a:path>
              </a:pathLst>
            </a:custGeom>
            <a:gradFill>
              <a:gsLst>
                <a:gs pos="0">
                  <a:srgbClr val="5A8AB5">
                    <a:alpha val="33000"/>
                  </a:srgbClr>
                </a:gs>
                <a:gs pos="100000">
                  <a:srgbClr val="5A8AB5">
                    <a:alpha val="67000"/>
                  </a:srgbClr>
                </a:gs>
              </a:gsLst>
              <a:path path="circle">
                <a:fillToRect l="50000" t="50000" r="50000" b="50000"/>
              </a:path>
            </a:gradFill>
            <a:ln w="25098"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8B103360-3B30-4A14-A1C4-55C57CE00512}"/>
                </a:ext>
              </a:extLst>
            </p:cNvPr>
            <p:cNvSpPr/>
            <p:nvPr/>
          </p:nvSpPr>
          <p:spPr>
            <a:xfrm>
              <a:off x="7528767" y="2227137"/>
              <a:ext cx="2134055" cy="2147633"/>
            </a:xfrm>
            <a:custGeom>
              <a:avLst/>
              <a:gdLst>
                <a:gd name="connsiteX0" fmla="*/ 2070225 w 2134055"/>
                <a:gd name="connsiteY0" fmla="*/ 1274603 h 2147633"/>
                <a:gd name="connsiteX1" fmla="*/ 1370600 w 2134055"/>
                <a:gd name="connsiteY1" fmla="*/ 817234 h 2147633"/>
                <a:gd name="connsiteX2" fmla="*/ 1201725 w 2134055"/>
                <a:gd name="connsiteY2" fmla="*/ 673740 h 2147633"/>
                <a:gd name="connsiteX3" fmla="*/ 1124073 w 2134055"/>
                <a:gd name="connsiteY3" fmla="*/ 593826 h 2147633"/>
                <a:gd name="connsiteX4" fmla="*/ 1050442 w 2134055"/>
                <a:gd name="connsiteY4" fmla="*/ 510394 h 2147633"/>
                <a:gd name="connsiteX5" fmla="*/ 981334 w 2134055"/>
                <a:gd name="connsiteY5" fmla="*/ 422690 h 2147633"/>
                <a:gd name="connsiteX6" fmla="*/ 920519 w 2134055"/>
                <a:gd name="connsiteY6" fmla="*/ 330713 h 2147633"/>
                <a:gd name="connsiteX7" fmla="*/ 864478 w 2134055"/>
                <a:gd name="connsiteY7" fmla="*/ 236978 h 2147633"/>
                <a:gd name="connsiteX8" fmla="*/ 814218 w 2134055"/>
                <a:gd name="connsiteY8" fmla="*/ 139724 h 2147633"/>
                <a:gd name="connsiteX9" fmla="*/ 755162 w 2134055"/>
                <a:gd name="connsiteY9" fmla="*/ 0 h 2147633"/>
                <a:gd name="connsiteX10" fmla="*/ 74134 w 2134055"/>
                <a:gd name="connsiteY10" fmla="*/ 680023 h 2147633"/>
                <a:gd name="connsiteX11" fmla="*/ 34177 w 2134055"/>
                <a:gd name="connsiteY11" fmla="*/ 722241 h 2147633"/>
                <a:gd name="connsiteX12" fmla="*/ 0 w 2134055"/>
                <a:gd name="connsiteY12" fmla="*/ 814218 h 2147633"/>
                <a:gd name="connsiteX13" fmla="*/ 40460 w 2134055"/>
                <a:gd name="connsiteY13" fmla="*/ 918006 h 2147633"/>
                <a:gd name="connsiteX14" fmla="*/ 85443 w 2134055"/>
                <a:gd name="connsiteY14" fmla="*/ 964497 h 2147633"/>
                <a:gd name="connsiteX15" fmla="*/ 1218814 w 2134055"/>
                <a:gd name="connsiteY15" fmla="*/ 2096863 h 2147633"/>
                <a:gd name="connsiteX16" fmla="*/ 1250981 w 2134055"/>
                <a:gd name="connsiteY16" fmla="*/ 2128527 h 2147633"/>
                <a:gd name="connsiteX17" fmla="*/ 1316822 w 2134055"/>
                <a:gd name="connsiteY17" fmla="*/ 2130537 h 2147633"/>
                <a:gd name="connsiteX18" fmla="*/ 1344716 w 2134055"/>
                <a:gd name="connsiteY18" fmla="*/ 2103397 h 2147633"/>
                <a:gd name="connsiteX19" fmla="*/ 2134055 w 2134055"/>
                <a:gd name="connsiteY19" fmla="*/ 1320591 h 2147633"/>
                <a:gd name="connsiteX20" fmla="*/ 2070225 w 2134055"/>
                <a:gd name="connsiteY20" fmla="*/ 1274603 h 214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4055" h="2147633">
                  <a:moveTo>
                    <a:pt x="2070225" y="1274603"/>
                  </a:moveTo>
                  <a:cubicBezTo>
                    <a:pt x="1860890" y="1123822"/>
                    <a:pt x="1603557" y="998171"/>
                    <a:pt x="1370600" y="817234"/>
                  </a:cubicBezTo>
                  <a:cubicBezTo>
                    <a:pt x="1311544" y="773758"/>
                    <a:pt x="1256509" y="723247"/>
                    <a:pt x="1201725" y="673740"/>
                  </a:cubicBezTo>
                  <a:cubicBezTo>
                    <a:pt x="1173831" y="648610"/>
                    <a:pt x="1149957" y="620213"/>
                    <a:pt x="1124073" y="593826"/>
                  </a:cubicBezTo>
                  <a:cubicBezTo>
                    <a:pt x="1097878" y="567520"/>
                    <a:pt x="1073288" y="539658"/>
                    <a:pt x="1050442" y="510394"/>
                  </a:cubicBezTo>
                  <a:lnTo>
                    <a:pt x="981334" y="422690"/>
                  </a:lnTo>
                  <a:cubicBezTo>
                    <a:pt x="958214" y="394041"/>
                    <a:pt x="940874" y="361121"/>
                    <a:pt x="920519" y="330713"/>
                  </a:cubicBezTo>
                  <a:cubicBezTo>
                    <a:pt x="900163" y="300306"/>
                    <a:pt x="880813" y="269396"/>
                    <a:pt x="864478" y="236978"/>
                  </a:cubicBezTo>
                  <a:lnTo>
                    <a:pt x="814218" y="139724"/>
                  </a:lnTo>
                  <a:cubicBezTo>
                    <a:pt x="792857" y="93484"/>
                    <a:pt x="773004" y="47747"/>
                    <a:pt x="755162" y="0"/>
                  </a:cubicBezTo>
                  <a:cubicBezTo>
                    <a:pt x="666453" y="88207"/>
                    <a:pt x="263364" y="490792"/>
                    <a:pt x="74134" y="680023"/>
                  </a:cubicBezTo>
                  <a:cubicBezTo>
                    <a:pt x="60312" y="693593"/>
                    <a:pt x="46742" y="707666"/>
                    <a:pt x="34177" y="722241"/>
                  </a:cubicBezTo>
                  <a:cubicBezTo>
                    <a:pt x="13332" y="748508"/>
                    <a:pt x="1365" y="780715"/>
                    <a:pt x="0" y="814218"/>
                  </a:cubicBezTo>
                  <a:cubicBezTo>
                    <a:pt x="1887" y="852283"/>
                    <a:pt x="16086" y="888704"/>
                    <a:pt x="40460" y="918006"/>
                  </a:cubicBezTo>
                  <a:cubicBezTo>
                    <a:pt x="54784" y="934089"/>
                    <a:pt x="70113" y="949167"/>
                    <a:pt x="85443" y="964497"/>
                  </a:cubicBezTo>
                  <a:lnTo>
                    <a:pt x="1218814" y="2096863"/>
                  </a:lnTo>
                  <a:cubicBezTo>
                    <a:pt x="1229369" y="2107418"/>
                    <a:pt x="1239923" y="2118475"/>
                    <a:pt x="1250981" y="2128527"/>
                  </a:cubicBezTo>
                  <a:cubicBezTo>
                    <a:pt x="1280132" y="2153657"/>
                    <a:pt x="1289179" y="2153657"/>
                    <a:pt x="1316822" y="2130537"/>
                  </a:cubicBezTo>
                  <a:cubicBezTo>
                    <a:pt x="1326622" y="2121993"/>
                    <a:pt x="1335418" y="2112695"/>
                    <a:pt x="1344716" y="2103397"/>
                  </a:cubicBezTo>
                  <a:cubicBezTo>
                    <a:pt x="1574909" y="1873455"/>
                    <a:pt x="1895821" y="1558072"/>
                    <a:pt x="2134055" y="1320591"/>
                  </a:cubicBezTo>
                  <a:cubicBezTo>
                    <a:pt x="2112192" y="1304257"/>
                    <a:pt x="2092088" y="1289430"/>
                    <a:pt x="2070225" y="1274603"/>
                  </a:cubicBezTo>
                  <a:close/>
                </a:path>
              </a:pathLst>
            </a:custGeom>
            <a:gradFill>
              <a:gsLst>
                <a:gs pos="100000">
                  <a:srgbClr val="074975"/>
                </a:gs>
                <a:gs pos="0">
                  <a:srgbClr val="5A8AB5"/>
                </a:gs>
              </a:gsLst>
              <a:path path="circle">
                <a:fillToRect l="50000" t="50000" r="50000" b="50000"/>
              </a:path>
            </a:gradFill>
            <a:ln w="25098"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919312A6-8ED9-48FF-BD3A-60E1C132EC03}"/>
                </a:ext>
              </a:extLst>
            </p:cNvPr>
            <p:cNvSpPr/>
            <p:nvPr/>
          </p:nvSpPr>
          <p:spPr>
            <a:xfrm>
              <a:off x="8407569" y="1044722"/>
              <a:ext cx="3120166" cy="2980981"/>
            </a:xfrm>
            <a:custGeom>
              <a:avLst/>
              <a:gdLst>
                <a:gd name="connsiteX0" fmla="*/ 3085736 w 3120166"/>
                <a:gd name="connsiteY0" fmla="*/ 1905661 h 2980981"/>
                <a:gd name="connsiteX1" fmla="*/ 3046030 w 3120166"/>
                <a:gd name="connsiteY1" fmla="*/ 1863442 h 2980981"/>
                <a:gd name="connsiteX2" fmla="*/ 1261787 w 3120166"/>
                <a:gd name="connsiteY2" fmla="*/ 77943 h 2980981"/>
                <a:gd name="connsiteX3" fmla="*/ 1219568 w 3120166"/>
                <a:gd name="connsiteY3" fmla="*/ 37986 h 2980981"/>
                <a:gd name="connsiteX4" fmla="*/ 1025060 w 3120166"/>
                <a:gd name="connsiteY4" fmla="*/ 37986 h 2980981"/>
                <a:gd name="connsiteX5" fmla="*/ 978569 w 3120166"/>
                <a:gd name="connsiteY5" fmla="*/ 82466 h 2980981"/>
                <a:gd name="connsiteX6" fmla="*/ 0 w 3120166"/>
                <a:gd name="connsiteY6" fmla="*/ 1054250 h 2980981"/>
                <a:gd name="connsiteX7" fmla="*/ 100521 w 3120166"/>
                <a:gd name="connsiteY7" fmla="*/ 1231921 h 2980981"/>
                <a:gd name="connsiteX8" fmla="*/ 651374 w 3120166"/>
                <a:gd name="connsiteY8" fmla="*/ 1768199 h 2980981"/>
                <a:gd name="connsiteX9" fmla="*/ 1388945 w 3120166"/>
                <a:gd name="connsiteY9" fmla="*/ 2138618 h 2980981"/>
                <a:gd name="connsiteX10" fmla="*/ 2075753 w 3120166"/>
                <a:gd name="connsiteY10" fmla="*/ 2754810 h 2980981"/>
                <a:gd name="connsiteX11" fmla="*/ 2203666 w 3120166"/>
                <a:gd name="connsiteY11" fmla="*/ 2980982 h 2980981"/>
                <a:gd name="connsiteX12" fmla="*/ 2209446 w 3120166"/>
                <a:gd name="connsiteY12" fmla="*/ 2975956 h 2980981"/>
                <a:gd name="connsiteX13" fmla="*/ 3040501 w 3120166"/>
                <a:gd name="connsiteY13" fmla="*/ 2144900 h 2980981"/>
                <a:gd name="connsiteX14" fmla="*/ 3087746 w 3120166"/>
                <a:gd name="connsiteY14" fmla="*/ 2092127 h 2980981"/>
                <a:gd name="connsiteX15" fmla="*/ 3120164 w 3120166"/>
                <a:gd name="connsiteY15" fmla="*/ 1994371 h 2980981"/>
                <a:gd name="connsiteX16" fmla="*/ 3085736 w 3120166"/>
                <a:gd name="connsiteY16" fmla="*/ 1905661 h 29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120166" h="2980981">
                  <a:moveTo>
                    <a:pt x="3085736" y="1905661"/>
                  </a:moveTo>
                  <a:cubicBezTo>
                    <a:pt x="3073422" y="1890834"/>
                    <a:pt x="3060606" y="1877012"/>
                    <a:pt x="3046030" y="1863442"/>
                  </a:cubicBezTo>
                  <a:lnTo>
                    <a:pt x="1261787" y="77943"/>
                  </a:lnTo>
                  <a:cubicBezTo>
                    <a:pt x="1248392" y="63920"/>
                    <a:pt x="1234294" y="50586"/>
                    <a:pt x="1219568" y="37986"/>
                  </a:cubicBezTo>
                  <a:cubicBezTo>
                    <a:pt x="1164633" y="-12662"/>
                    <a:pt x="1080005" y="-12662"/>
                    <a:pt x="1025060" y="37986"/>
                  </a:cubicBezTo>
                  <a:cubicBezTo>
                    <a:pt x="1008776" y="51965"/>
                    <a:pt x="993255" y="66815"/>
                    <a:pt x="978569" y="82466"/>
                  </a:cubicBezTo>
                  <a:cubicBezTo>
                    <a:pt x="702640" y="357893"/>
                    <a:pt x="278443" y="776310"/>
                    <a:pt x="0" y="1054250"/>
                  </a:cubicBezTo>
                  <a:cubicBezTo>
                    <a:pt x="30659" y="1115317"/>
                    <a:pt x="64082" y="1174875"/>
                    <a:pt x="100521" y="1231921"/>
                  </a:cubicBezTo>
                  <a:cubicBezTo>
                    <a:pt x="238086" y="1452581"/>
                    <a:pt x="427105" y="1636597"/>
                    <a:pt x="651374" y="1768199"/>
                  </a:cubicBezTo>
                  <a:cubicBezTo>
                    <a:pt x="872269" y="1904907"/>
                    <a:pt x="1128848" y="1994371"/>
                    <a:pt x="1388945" y="2138618"/>
                  </a:cubicBezTo>
                  <a:cubicBezTo>
                    <a:pt x="1666006" y="2283066"/>
                    <a:pt x="1902230" y="2494964"/>
                    <a:pt x="2075753" y="2754810"/>
                  </a:cubicBezTo>
                  <a:cubicBezTo>
                    <a:pt x="2122797" y="2827612"/>
                    <a:pt x="2165518" y="2903153"/>
                    <a:pt x="2203666" y="2980982"/>
                  </a:cubicBezTo>
                  <a:lnTo>
                    <a:pt x="2209446" y="2975956"/>
                  </a:lnTo>
                  <a:cubicBezTo>
                    <a:pt x="2486557" y="2699021"/>
                    <a:pt x="2763567" y="2422011"/>
                    <a:pt x="3040501" y="2144900"/>
                  </a:cubicBezTo>
                  <a:cubicBezTo>
                    <a:pt x="3057163" y="2128164"/>
                    <a:pt x="3072944" y="2110547"/>
                    <a:pt x="3087746" y="2092127"/>
                  </a:cubicBezTo>
                  <a:cubicBezTo>
                    <a:pt x="3108981" y="2063981"/>
                    <a:pt x="3120365" y="2029628"/>
                    <a:pt x="3120164" y="1994371"/>
                  </a:cubicBezTo>
                  <a:cubicBezTo>
                    <a:pt x="3118128" y="1961953"/>
                    <a:pt x="3106116" y="1930960"/>
                    <a:pt x="3085736" y="1905661"/>
                  </a:cubicBezTo>
                  <a:close/>
                </a:path>
              </a:pathLst>
            </a:custGeom>
            <a:gradFill>
              <a:gsLst>
                <a:gs pos="0">
                  <a:srgbClr val="5A8AB5">
                    <a:alpha val="45000"/>
                  </a:srgbClr>
                </a:gs>
                <a:gs pos="100000">
                  <a:srgbClr val="5A8AB5"/>
                </a:gs>
              </a:gsLst>
              <a:path path="circle">
                <a:fillToRect l="50000" t="50000" r="50000" b="50000"/>
              </a:path>
            </a:gradFill>
            <a:ln w="25098" cap="flat">
              <a:noFill/>
              <a:prstDash val="solid"/>
              <a:miter/>
            </a:ln>
          </p:spPr>
          <p:txBody>
            <a:bodyPr rtlCol="0" anchor="ctr"/>
            <a:lstStyle/>
            <a:p>
              <a:endParaRPr lang="en-US"/>
            </a:p>
          </p:txBody>
        </p:sp>
      </p:grpSp>
      <p:sp>
        <p:nvSpPr>
          <p:cNvPr id="21" name="Title 1">
            <a:extLst>
              <a:ext uri="{FF2B5EF4-FFF2-40B4-BE49-F238E27FC236}">
                <a16:creationId xmlns:a16="http://schemas.microsoft.com/office/drawing/2014/main" id="{0CD2850B-3401-4D3C-9D44-10F7EDC8CE46}"/>
              </a:ext>
            </a:extLst>
          </p:cNvPr>
          <p:cNvSpPr>
            <a:spLocks noGrp="1"/>
          </p:cNvSpPr>
          <p:nvPr>
            <p:ph type="ctrTitle" hasCustomPrompt="1"/>
          </p:nvPr>
        </p:nvSpPr>
        <p:spPr>
          <a:xfrm>
            <a:off x="1133008" y="722245"/>
            <a:ext cx="5749376" cy="1475238"/>
          </a:xfrm>
        </p:spPr>
        <p:txBody>
          <a:bodyPr anchor="b">
            <a:normAutofit/>
          </a:bodyPr>
          <a:lstStyle>
            <a:lvl1pPr algn="l">
              <a:defRPr sz="4800" b="1">
                <a:solidFill>
                  <a:srgbClr val="074975"/>
                </a:solidFill>
                <a:latin typeface="Century Gothic" panose="020B0502020202020204" pitchFamily="34" charset="0"/>
              </a:defRPr>
            </a:lvl1pPr>
          </a:lstStyle>
          <a:p>
            <a:r>
              <a:rPr lang="en-US"/>
              <a:t>Permit Support</a:t>
            </a:r>
          </a:p>
        </p:txBody>
      </p:sp>
      <p:cxnSp>
        <p:nvCxnSpPr>
          <p:cNvPr id="23" name="Straight Connector 22">
            <a:extLst>
              <a:ext uri="{FF2B5EF4-FFF2-40B4-BE49-F238E27FC236}">
                <a16:creationId xmlns:a16="http://schemas.microsoft.com/office/drawing/2014/main" id="{25525041-D5E7-49E5-BFF9-174FC283285B}"/>
              </a:ext>
            </a:extLst>
          </p:cNvPr>
          <p:cNvCxnSpPr>
            <a:cxnSpLocks/>
          </p:cNvCxnSpPr>
          <p:nvPr userDrawn="1"/>
        </p:nvCxnSpPr>
        <p:spPr>
          <a:xfrm>
            <a:off x="1133008" y="3253916"/>
            <a:ext cx="4987376" cy="0"/>
          </a:xfrm>
          <a:prstGeom prst="line">
            <a:avLst/>
          </a:prstGeom>
          <a:ln w="19050">
            <a:solidFill>
              <a:srgbClr val="5A8A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8629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762CC-CA56-4C9D-8ACE-12A17D8D91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06E769-1A27-41A5-B8D4-E67DD52F7ED4}"/>
              </a:ext>
            </a:extLst>
          </p:cNvPr>
          <p:cNvSpPr>
            <a:spLocks noGrp="1"/>
          </p:cNvSpPr>
          <p:nvPr>
            <p:ph type="dt" sz="half" idx="10"/>
          </p:nvPr>
        </p:nvSpPr>
        <p:spPr/>
        <p:txBody>
          <a:bodyPr/>
          <a:lstStyle/>
          <a:p>
            <a:fld id="{B7D325DE-A54A-4259-93E8-C37C937064EE}" type="datetimeFigureOut">
              <a:rPr lang="en-US" smtClean="0"/>
              <a:t>7/21/2026</a:t>
            </a:fld>
            <a:endParaRPr lang="en-US"/>
          </a:p>
        </p:txBody>
      </p:sp>
      <p:sp>
        <p:nvSpPr>
          <p:cNvPr id="4" name="Footer Placeholder 3">
            <a:extLst>
              <a:ext uri="{FF2B5EF4-FFF2-40B4-BE49-F238E27FC236}">
                <a16:creationId xmlns:a16="http://schemas.microsoft.com/office/drawing/2014/main" id="{BD34A99E-3026-4B73-A4AE-5542D6CA8C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5AEBA9-0CDB-41C7-8310-45B4A0D962A1}"/>
              </a:ext>
            </a:extLst>
          </p:cNvPr>
          <p:cNvSpPr>
            <a:spLocks noGrp="1"/>
          </p:cNvSpPr>
          <p:nvPr>
            <p:ph type="sldNum" sz="quarter" idx="12"/>
          </p:nvPr>
        </p:nvSpPr>
        <p:spPr/>
        <p:txBody>
          <a:bodyPr/>
          <a:lstStyle/>
          <a:p>
            <a:fld id="{7E68E447-13C0-421B-B222-9B30BD94899B}" type="slidenum">
              <a:rPr lang="en-US" smtClean="0"/>
              <a:t>‹#›</a:t>
            </a:fld>
            <a:endParaRPr lang="en-US"/>
          </a:p>
        </p:txBody>
      </p:sp>
    </p:spTree>
    <p:extLst>
      <p:ext uri="{BB962C8B-B14F-4D97-AF65-F5344CB8AC3E}">
        <p14:creationId xmlns:p14="http://schemas.microsoft.com/office/powerpoint/2010/main" val="3054830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46E5B8-71F0-44D7-BEA1-6D25FF659304}"/>
              </a:ext>
            </a:extLst>
          </p:cNvPr>
          <p:cNvSpPr>
            <a:spLocks noGrp="1"/>
          </p:cNvSpPr>
          <p:nvPr>
            <p:ph type="dt" sz="half" idx="10"/>
          </p:nvPr>
        </p:nvSpPr>
        <p:spPr/>
        <p:txBody>
          <a:bodyPr/>
          <a:lstStyle/>
          <a:p>
            <a:fld id="{B7D325DE-A54A-4259-93E8-C37C937064EE}" type="datetimeFigureOut">
              <a:rPr lang="en-US" smtClean="0"/>
              <a:t>7/21/2026</a:t>
            </a:fld>
            <a:endParaRPr lang="en-US"/>
          </a:p>
        </p:txBody>
      </p:sp>
      <p:sp>
        <p:nvSpPr>
          <p:cNvPr id="3" name="Footer Placeholder 2">
            <a:extLst>
              <a:ext uri="{FF2B5EF4-FFF2-40B4-BE49-F238E27FC236}">
                <a16:creationId xmlns:a16="http://schemas.microsoft.com/office/drawing/2014/main" id="{CA4F5895-3687-46FB-B02E-5FE5719E37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5AAA9D-8347-497E-9369-AEB60A1058D8}"/>
              </a:ext>
            </a:extLst>
          </p:cNvPr>
          <p:cNvSpPr>
            <a:spLocks noGrp="1"/>
          </p:cNvSpPr>
          <p:nvPr>
            <p:ph type="sldNum" sz="quarter" idx="12"/>
          </p:nvPr>
        </p:nvSpPr>
        <p:spPr/>
        <p:txBody>
          <a:bodyPr/>
          <a:lstStyle/>
          <a:p>
            <a:fld id="{7E68E447-13C0-421B-B222-9B30BD94899B}" type="slidenum">
              <a:rPr lang="en-US" smtClean="0"/>
              <a:t>‹#›</a:t>
            </a:fld>
            <a:endParaRPr lang="en-US"/>
          </a:p>
        </p:txBody>
      </p:sp>
      <p:sp>
        <p:nvSpPr>
          <p:cNvPr id="5" name="Rectangle 4">
            <a:extLst>
              <a:ext uri="{FF2B5EF4-FFF2-40B4-BE49-F238E27FC236}">
                <a16:creationId xmlns:a16="http://schemas.microsoft.com/office/drawing/2014/main" id="{241BBE93-2F69-44A3-B00F-BB62030A86D7}"/>
              </a:ext>
            </a:extLst>
          </p:cNvPr>
          <p:cNvSpPr/>
          <p:nvPr userDrawn="1"/>
        </p:nvSpPr>
        <p:spPr>
          <a:xfrm>
            <a:off x="-3"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761285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77288C-CB8C-4000-9283-7E5472854476}"/>
              </a:ext>
            </a:extLst>
          </p:cNvPr>
          <p:cNvSpPr/>
          <p:nvPr userDrawn="1"/>
        </p:nvSpPr>
        <p:spPr>
          <a:xfrm flipV="1">
            <a:off x="0" y="0"/>
            <a:ext cx="12192000" cy="1557338"/>
          </a:xfrm>
          <a:prstGeom prst="rect">
            <a:avLst/>
          </a:prstGeom>
          <a:solidFill>
            <a:srgbClr val="E5EB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74975"/>
              </a:solidFill>
            </a:endParaRPr>
          </a:p>
        </p:txBody>
      </p:sp>
      <p:sp>
        <p:nvSpPr>
          <p:cNvPr id="2" name="Title Placeholder 1">
            <a:extLst>
              <a:ext uri="{FF2B5EF4-FFF2-40B4-BE49-F238E27FC236}">
                <a16:creationId xmlns:a16="http://schemas.microsoft.com/office/drawing/2014/main" id="{09506AB4-B61D-42D7-B02A-A6C4FEBE63DC}"/>
              </a:ext>
            </a:extLst>
          </p:cNvPr>
          <p:cNvSpPr>
            <a:spLocks noGrp="1"/>
          </p:cNvSpPr>
          <p:nvPr>
            <p:ph type="title"/>
          </p:nvPr>
        </p:nvSpPr>
        <p:spPr>
          <a:xfrm>
            <a:off x="838200" y="365125"/>
            <a:ext cx="10515600" cy="10064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284440-F089-440E-BD10-C43F3699CBE6}"/>
              </a:ext>
            </a:extLst>
          </p:cNvPr>
          <p:cNvSpPr>
            <a:spLocks noGrp="1"/>
          </p:cNvSpPr>
          <p:nvPr>
            <p:ph type="body" idx="1"/>
          </p:nvPr>
        </p:nvSpPr>
        <p:spPr>
          <a:xfrm>
            <a:off x="838200" y="2179319"/>
            <a:ext cx="10515600" cy="3497581"/>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AFCD8-E666-4878-8413-C12351707E4A}"/>
              </a:ext>
            </a:extLst>
          </p:cNvPr>
          <p:cNvSpPr>
            <a:spLocks noGrp="1"/>
          </p:cNvSpPr>
          <p:nvPr>
            <p:ph type="dt" sz="half" idx="2"/>
          </p:nvPr>
        </p:nvSpPr>
        <p:spPr>
          <a:xfrm>
            <a:off x="838200" y="615823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325DE-A54A-4259-93E8-C37C937064EE}" type="datetimeFigureOut">
              <a:rPr lang="en-US" smtClean="0"/>
              <a:t>7/21/2026</a:t>
            </a:fld>
            <a:endParaRPr lang="en-US"/>
          </a:p>
        </p:txBody>
      </p:sp>
      <p:sp>
        <p:nvSpPr>
          <p:cNvPr id="5" name="Footer Placeholder 4">
            <a:extLst>
              <a:ext uri="{FF2B5EF4-FFF2-40B4-BE49-F238E27FC236}">
                <a16:creationId xmlns:a16="http://schemas.microsoft.com/office/drawing/2014/main" id="{FC8168A6-6F2A-4F8D-BAD1-EDFD99041B21}"/>
              </a:ext>
            </a:extLst>
          </p:cNvPr>
          <p:cNvSpPr>
            <a:spLocks noGrp="1"/>
          </p:cNvSpPr>
          <p:nvPr>
            <p:ph type="ftr" sz="quarter" idx="3"/>
          </p:nvPr>
        </p:nvSpPr>
        <p:spPr>
          <a:xfrm>
            <a:off x="4038600" y="615823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6F4115-9215-47EE-A864-FDC1E8E4D9D5}"/>
              </a:ext>
            </a:extLst>
          </p:cNvPr>
          <p:cNvSpPr>
            <a:spLocks noGrp="1"/>
          </p:cNvSpPr>
          <p:nvPr>
            <p:ph type="sldNum" sz="quarter" idx="4"/>
          </p:nvPr>
        </p:nvSpPr>
        <p:spPr>
          <a:xfrm>
            <a:off x="8610600" y="615823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68E447-13C0-421B-B222-9B30BD94899B}" type="slidenum">
              <a:rPr lang="en-US" smtClean="0"/>
              <a:t>‹#›</a:t>
            </a:fld>
            <a:endParaRPr lang="en-US"/>
          </a:p>
        </p:txBody>
      </p:sp>
      <p:cxnSp>
        <p:nvCxnSpPr>
          <p:cNvPr id="9" name="Straight Connector 8">
            <a:extLst>
              <a:ext uri="{FF2B5EF4-FFF2-40B4-BE49-F238E27FC236}">
                <a16:creationId xmlns:a16="http://schemas.microsoft.com/office/drawing/2014/main" id="{A2F108D2-8E32-4132-A67A-A1AC4AF210C0}"/>
              </a:ext>
            </a:extLst>
          </p:cNvPr>
          <p:cNvCxnSpPr>
            <a:cxnSpLocks/>
          </p:cNvCxnSpPr>
          <p:nvPr userDrawn="1"/>
        </p:nvCxnSpPr>
        <p:spPr>
          <a:xfrm>
            <a:off x="0" y="1545840"/>
            <a:ext cx="12192000" cy="0"/>
          </a:xfrm>
          <a:prstGeom prst="line">
            <a:avLst/>
          </a:prstGeom>
          <a:ln w="44450">
            <a:solidFill>
              <a:srgbClr val="07497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4684454"/>
      </p:ext>
    </p:extLst>
  </p:cSld>
  <p:clrMap bg1="lt1" tx1="dk1" bg2="lt2" tx2="dk2" accent1="accent1" accent2="accent2" accent3="accent3" accent4="accent4" accent5="accent5" accent6="accent6" hlink="hlink" folHlink="folHlink"/>
  <p:sldLayoutIdLst>
    <p:sldLayoutId id="2147483662" r:id="rId1"/>
    <p:sldLayoutId id="2147483661" r:id="rId2"/>
    <p:sldLayoutId id="2147483650" r:id="rId3"/>
    <p:sldLayoutId id="2147483651" r:id="rId4"/>
    <p:sldLayoutId id="2147483663" r:id="rId5"/>
    <p:sldLayoutId id="2147483660" r:id="rId6"/>
    <p:sldLayoutId id="2147483654" r:id="rId7"/>
    <p:sldLayoutId id="2147483655" r:id="rId8"/>
  </p:sldLayoutIdLst>
  <p:txStyles>
    <p:titleStyle>
      <a:lvl1pPr algn="l" defTabSz="914400" rtl="0" eaLnBrk="1" latinLnBrk="0" hangingPunct="1">
        <a:lnSpc>
          <a:spcPct val="90000"/>
        </a:lnSpc>
        <a:spcBef>
          <a:spcPct val="0"/>
        </a:spcBef>
        <a:buNone/>
        <a:defRPr sz="3600" b="1" kern="1200">
          <a:solidFill>
            <a:srgbClr val="074975"/>
          </a:solidFill>
          <a:latin typeface="Century Gothic" panose="020B0502020202020204" pitchFamily="34" charset="0"/>
          <a:ea typeface="+mj-ea"/>
          <a:cs typeface="+mj-cs"/>
        </a:defRPr>
      </a:lvl1pPr>
    </p:titleStyle>
    <p:bodyStyle>
      <a:lvl1pPr marL="228600" indent="-228600" algn="l" defTabSz="914400" rtl="0" eaLnBrk="1" latinLnBrk="0" hangingPunct="1">
        <a:lnSpc>
          <a:spcPct val="100000"/>
        </a:lnSpc>
        <a:spcBef>
          <a:spcPts val="0"/>
        </a:spcBef>
        <a:spcAft>
          <a:spcPts val="1200"/>
        </a:spcAft>
        <a:buClr>
          <a:srgbClr val="074975"/>
        </a:buClr>
        <a:buFont typeface="Wingdings" panose="05000000000000000000" pitchFamily="2" charset="2"/>
        <a:buChar char="§"/>
        <a:defRPr sz="24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0"/>
        </a:spcBef>
        <a:spcAft>
          <a:spcPts val="800"/>
        </a:spcAft>
        <a:buClr>
          <a:srgbClr val="074975"/>
        </a:buClr>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00000"/>
        </a:lnSpc>
        <a:spcBef>
          <a:spcPts val="0"/>
        </a:spcBef>
        <a:spcAft>
          <a:spcPts val="600"/>
        </a:spcAft>
        <a:buClr>
          <a:srgbClr val="074975"/>
        </a:buClr>
        <a:buFont typeface="Courier New" panose="02070309020205020404" pitchFamily="49" charset="0"/>
        <a:buChar char="o"/>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hyperlink" Target="https://law.lis.virginia.gov/charters/manassas/" TargetMode="External"/><Relationship Id="rId3" Type="http://schemas.openxmlformats.org/officeDocument/2006/relationships/hyperlink" Target="https://law.lis.virginia.gov/vacodefull/title15.2/chapter7/" TargetMode="External"/><Relationship Id="rId7" Type="http://schemas.openxmlformats.org/officeDocument/2006/relationships/hyperlink" Target="https://law.lis.virginia.gov/vacodefull/title15.2/chapter14/" TargetMode="External"/><Relationship Id="rId2" Type="http://schemas.openxmlformats.org/officeDocument/2006/relationships/hyperlink" Target="https://law.lis.virginia.gov/charters/alexandria/" TargetMode="External"/><Relationship Id="rId1" Type="http://schemas.openxmlformats.org/officeDocument/2006/relationships/slideLayout" Target="../slideLayouts/slideLayout7.xml"/><Relationship Id="rId6" Type="http://schemas.openxmlformats.org/officeDocument/2006/relationships/hyperlink" Target="https://law.lis.virginia.gov/charters/falls-church/" TargetMode="External"/><Relationship Id="rId5" Type="http://schemas.openxmlformats.org/officeDocument/2006/relationships/hyperlink" Target="https://law.lis.virginia.gov/vacodefull/title15.2/chapter8/" TargetMode="External"/><Relationship Id="rId10" Type="http://schemas.openxmlformats.org/officeDocument/2006/relationships/hyperlink" Target="https://law.lis.virginia.gov/vacodefull/title15.2/chapter5/" TargetMode="External"/><Relationship Id="rId4" Type="http://schemas.openxmlformats.org/officeDocument/2006/relationships/hyperlink" Target="https://law.lis.virginia.gov/charters/fairfax/" TargetMode="External"/><Relationship Id="rId9" Type="http://schemas.openxmlformats.org/officeDocument/2006/relationships/hyperlink" Target="https://law.lis.virginia.gov/charters/manassas-park/"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law.lis.virginia.gov/charters/manassas/" TargetMode="External"/><Relationship Id="rId3" Type="http://schemas.openxmlformats.org/officeDocument/2006/relationships/hyperlink" Target="https://law.lis.virginia.gov/vacode/title15.2/chapter7/section15.2-702/" TargetMode="External"/><Relationship Id="rId7" Type="http://schemas.openxmlformats.org/officeDocument/2006/relationships/hyperlink" Target="https://law.lis.virginia.gov/charters/falls-church/" TargetMode="External"/><Relationship Id="rId2" Type="http://schemas.openxmlformats.org/officeDocument/2006/relationships/hyperlink" Target="https://law.lis.virginia.gov/charters/alexandria/" TargetMode="External"/><Relationship Id="rId1" Type="http://schemas.openxmlformats.org/officeDocument/2006/relationships/slideLayout" Target="../slideLayouts/slideLayout7.xml"/><Relationship Id="rId6" Type="http://schemas.openxmlformats.org/officeDocument/2006/relationships/hyperlink" Target="https://law.lis.virginia.gov/vacode/title15.2/chapter8/section15.2-855/" TargetMode="External"/><Relationship Id="rId11" Type="http://schemas.openxmlformats.org/officeDocument/2006/relationships/hyperlink" Target="https://law.lis.virginia.gov/vacode/title15.2/chapter6/section15.2-602/" TargetMode="External"/><Relationship Id="rId5" Type="http://schemas.openxmlformats.org/officeDocument/2006/relationships/hyperlink" Target="https://law.lis.virginia.gov/vacode/title15.2/chapter8/section15.2-802/" TargetMode="External"/><Relationship Id="rId10" Type="http://schemas.openxmlformats.org/officeDocument/2006/relationships/hyperlink" Target="https://law.lis.virginia.gov/vacode/title15.2/chapter5/section15.2-502/" TargetMode="External"/><Relationship Id="rId4" Type="http://schemas.openxmlformats.org/officeDocument/2006/relationships/hyperlink" Target="https://law.lis.virginia.gov/charters/fairfax/" TargetMode="External"/><Relationship Id="rId9" Type="http://schemas.openxmlformats.org/officeDocument/2006/relationships/hyperlink" Target="https://law.lis.virginia.gov/charters/manassas-park/"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law.lis.virginia.gov/charters/manassas/" TargetMode="External"/><Relationship Id="rId3" Type="http://schemas.openxmlformats.org/officeDocument/2006/relationships/hyperlink" Target="https://law.lis.virginia.gov/vacode/title15.2/chapter4/section15.2-402/" TargetMode="External"/><Relationship Id="rId7" Type="http://schemas.openxmlformats.org/officeDocument/2006/relationships/hyperlink" Target="https://www.loudoun.gov/4162/About-the-Board" TargetMode="External"/><Relationship Id="rId2" Type="http://schemas.openxmlformats.org/officeDocument/2006/relationships/hyperlink" Target="https://law.lis.virginia.gov/charters/alexandria/" TargetMode="External"/><Relationship Id="rId1" Type="http://schemas.openxmlformats.org/officeDocument/2006/relationships/slideLayout" Target="../slideLayouts/slideLayout7.xml"/><Relationship Id="rId6" Type="http://schemas.openxmlformats.org/officeDocument/2006/relationships/hyperlink" Target="https://law.lis.virginia.gov/charters/falls-church/" TargetMode="External"/><Relationship Id="rId5" Type="http://schemas.openxmlformats.org/officeDocument/2006/relationships/hyperlink" Target="https://law.lis.virginia.gov/vacode/title15.2/chapter8/section15.2-802/" TargetMode="External"/><Relationship Id="rId10" Type="http://schemas.openxmlformats.org/officeDocument/2006/relationships/hyperlink" Target="https://law.lis.virginia.gov/vacode/title15.2/chapter5/section15.2-503/" TargetMode="External"/><Relationship Id="rId4" Type="http://schemas.openxmlformats.org/officeDocument/2006/relationships/hyperlink" Target="https://law.lis.virginia.gov/charters/fairfax/" TargetMode="External"/><Relationship Id="rId9" Type="http://schemas.openxmlformats.org/officeDocument/2006/relationships/hyperlink" Target="https://law.lis.virginia.gov/charters/manassas-park/"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law.lis.virginia.gov/charters/manassas/" TargetMode="External"/><Relationship Id="rId3" Type="http://schemas.openxmlformats.org/officeDocument/2006/relationships/hyperlink" Target="https://law.lis.virginia.gov/vacode/title15.2/chapter7/section15.2-705/" TargetMode="External"/><Relationship Id="rId7" Type="http://schemas.openxmlformats.org/officeDocument/2006/relationships/hyperlink" Target="https://www.loudoun.gov/4162/About-the-Board" TargetMode="External"/><Relationship Id="rId2" Type="http://schemas.openxmlformats.org/officeDocument/2006/relationships/hyperlink" Target="https://law.lis.virginia.gov/charters/alexandria/" TargetMode="External"/><Relationship Id="rId1" Type="http://schemas.openxmlformats.org/officeDocument/2006/relationships/slideLayout" Target="../slideLayouts/slideLayout7.xml"/><Relationship Id="rId6" Type="http://schemas.openxmlformats.org/officeDocument/2006/relationships/hyperlink" Target="https://law.lis.virginia.gov/charters/falls-church/" TargetMode="External"/><Relationship Id="rId5" Type="http://schemas.openxmlformats.org/officeDocument/2006/relationships/hyperlink" Target="https://law.lis.virginia.gov/vacode/title15.2/chapter8/section15.2-855/" TargetMode="External"/><Relationship Id="rId10" Type="http://schemas.openxmlformats.org/officeDocument/2006/relationships/hyperlink" Target="https://www.pwcva.gov/department/board-county-supervisors" TargetMode="External"/><Relationship Id="rId4" Type="http://schemas.openxmlformats.org/officeDocument/2006/relationships/hyperlink" Target="https://law.lis.virginia.gov/charters/fairfax/" TargetMode="External"/><Relationship Id="rId9" Type="http://schemas.openxmlformats.org/officeDocument/2006/relationships/hyperlink" Target="https://law.lis.virginia.gov/charters/manassas-par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292C51B-E80A-49E3-B2EC-59CDF9F648EA}"/>
              </a:ext>
            </a:extLst>
          </p:cNvPr>
          <p:cNvSpPr>
            <a:spLocks noGrp="1"/>
          </p:cNvSpPr>
          <p:nvPr>
            <p:ph type="subTitle" idx="1"/>
          </p:nvPr>
        </p:nvSpPr>
        <p:spPr>
          <a:xfrm>
            <a:off x="1078791" y="2382537"/>
            <a:ext cx="5823553" cy="1520236"/>
          </a:xfrm>
        </p:spPr>
        <p:txBody>
          <a:bodyPr vert="horz" wrap="square" lIns="91440" tIns="45720" rIns="91440" bIns="45720" rtlCol="0" anchor="t">
            <a:normAutofit/>
          </a:bodyPr>
          <a:lstStyle/>
          <a:p>
            <a:r>
              <a:rPr lang="en-US" b="0">
                <a:latin typeface="Century Gothic"/>
              </a:rPr>
              <a:t>Arlington County Attorney’s Office</a:t>
            </a:r>
          </a:p>
          <a:p>
            <a:r>
              <a:rPr lang="en-US" b="0">
                <a:latin typeface="Century Gothic"/>
              </a:rPr>
              <a:t>July 2026</a:t>
            </a:r>
            <a:endParaRPr lang="en-US"/>
          </a:p>
        </p:txBody>
      </p:sp>
      <p:sp>
        <p:nvSpPr>
          <p:cNvPr id="2" name="Title 1">
            <a:extLst>
              <a:ext uri="{FF2B5EF4-FFF2-40B4-BE49-F238E27FC236}">
                <a16:creationId xmlns:a16="http://schemas.microsoft.com/office/drawing/2014/main" id="{F6B30A09-3F66-4BB2-9135-E7B883B5B29B}"/>
              </a:ext>
            </a:extLst>
          </p:cNvPr>
          <p:cNvSpPr>
            <a:spLocks noGrp="1"/>
          </p:cNvSpPr>
          <p:nvPr>
            <p:ph type="ctrTitle"/>
          </p:nvPr>
        </p:nvSpPr>
        <p:spPr>
          <a:xfrm>
            <a:off x="987107" y="775585"/>
            <a:ext cx="8229464" cy="1475238"/>
          </a:xfrm>
        </p:spPr>
        <p:txBody>
          <a:bodyPr>
            <a:normAutofit fontScale="90000"/>
          </a:bodyPr>
          <a:lstStyle/>
          <a:p>
            <a:r>
              <a:rPr lang="en-US" dirty="0">
                <a:latin typeface="Century Gothic"/>
              </a:rPr>
              <a:t>Virginia</a:t>
            </a:r>
            <a:br>
              <a:rPr lang="en-US" dirty="0"/>
            </a:br>
            <a:r>
              <a:rPr lang="en-US" dirty="0">
                <a:latin typeface="Century Gothic"/>
              </a:rPr>
              <a:t>Forms of Government:</a:t>
            </a:r>
            <a:br>
              <a:rPr lang="en-US" dirty="0"/>
            </a:br>
            <a:r>
              <a:rPr lang="en-US" dirty="0">
                <a:latin typeface="Century Gothic"/>
              </a:rPr>
              <a:t>An Overview</a:t>
            </a:r>
          </a:p>
        </p:txBody>
      </p:sp>
      <p:pic>
        <p:nvPicPr>
          <p:cNvPr id="5" name="Picture 4" descr="Text, logo">
            <a:extLst>
              <a:ext uri="{FF2B5EF4-FFF2-40B4-BE49-F238E27FC236}">
                <a16:creationId xmlns:a16="http://schemas.microsoft.com/office/drawing/2014/main" id="{43AFDB39-0FB1-48B0-BCF3-ACAB84E1BE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602" y="5494885"/>
            <a:ext cx="2344809" cy="721879"/>
          </a:xfrm>
          <a:prstGeom prst="rect">
            <a:avLst/>
          </a:prstGeom>
        </p:spPr>
      </p:pic>
    </p:spTree>
    <p:extLst>
      <p:ext uri="{BB962C8B-B14F-4D97-AF65-F5344CB8AC3E}">
        <p14:creationId xmlns:p14="http://schemas.microsoft.com/office/powerpoint/2010/main" val="1811527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91F6B-C32E-819F-51AB-F47673C58726}"/>
              </a:ext>
            </a:extLst>
          </p:cNvPr>
          <p:cNvSpPr>
            <a:spLocks noGrp="1"/>
          </p:cNvSpPr>
          <p:nvPr>
            <p:ph type="title"/>
          </p:nvPr>
        </p:nvSpPr>
        <p:spPr/>
        <p:txBody>
          <a:bodyPr>
            <a:normAutofit fontScale="90000"/>
          </a:bodyPr>
          <a:lstStyle/>
          <a:p>
            <a:r>
              <a:rPr lang="en-US"/>
              <a:t>Arlington’s Current Form of Government</a:t>
            </a:r>
          </a:p>
          <a:p>
            <a:r>
              <a:rPr lang="en-US"/>
              <a:t>and Alternatives Under Virginia Law</a:t>
            </a:r>
          </a:p>
          <a:p>
            <a:endParaRPr lang="en-US" dirty="0"/>
          </a:p>
        </p:txBody>
      </p:sp>
      <p:sp>
        <p:nvSpPr>
          <p:cNvPr id="3" name="Content Placeholder 2">
            <a:extLst>
              <a:ext uri="{FF2B5EF4-FFF2-40B4-BE49-F238E27FC236}">
                <a16:creationId xmlns:a16="http://schemas.microsoft.com/office/drawing/2014/main" id="{1B3AA9B4-E88D-7E06-C152-8A1A29C12F53}"/>
              </a:ext>
            </a:extLst>
          </p:cNvPr>
          <p:cNvSpPr>
            <a:spLocks noGrp="1"/>
          </p:cNvSpPr>
          <p:nvPr>
            <p:ph idx="1"/>
          </p:nvPr>
        </p:nvSpPr>
        <p:spPr/>
        <p:txBody>
          <a:bodyPr vert="horz" wrap="square" lIns="91440" tIns="45720" rIns="91440" bIns="45720" rtlCol="0" anchor="t">
            <a:noAutofit/>
          </a:bodyPr>
          <a:lstStyle/>
          <a:p>
            <a:r>
              <a:rPr lang="en-US">
                <a:latin typeface="Century Gothic"/>
              </a:rPr>
              <a:t>The General Assembly has created county government forms plus county and city charters, each with different levels of executive independence and board involvement.</a:t>
            </a:r>
          </a:p>
          <a:p>
            <a:r>
              <a:rPr lang="en-US" dirty="0">
                <a:latin typeface="Century Gothic"/>
              </a:rPr>
              <a:t>The County Manager Plan is unique to Arlington, does not provide authority for the Board to alter its </a:t>
            </a:r>
            <a:r>
              <a:rPr lang="en-US">
                <a:latin typeface="Century Gothic"/>
              </a:rPr>
              <a:t>structure, and</a:t>
            </a:r>
            <a:r>
              <a:rPr lang="en-US" dirty="0">
                <a:latin typeface="Century Gothic"/>
              </a:rPr>
              <a:t> grants </a:t>
            </a:r>
            <a:r>
              <a:rPr lang="en-US">
                <a:latin typeface="Century Gothic"/>
              </a:rPr>
              <a:t>powers unavailable elsewhere, which may be lost in a transition to a different form. </a:t>
            </a:r>
          </a:p>
          <a:p>
            <a:r>
              <a:rPr lang="en-US">
                <a:latin typeface="Century Gothic"/>
              </a:rPr>
              <a:t>Only the County Manager Plan requires at-large elections for all Board members; other forms permit or require district-based representation, and population growth past 400,000 would trigger a district-election requirement under current law.</a:t>
            </a:r>
          </a:p>
          <a:p>
            <a:endParaRPr lang="en-US" dirty="0"/>
          </a:p>
        </p:txBody>
      </p:sp>
    </p:spTree>
    <p:extLst>
      <p:ext uri="{BB962C8B-B14F-4D97-AF65-F5344CB8AC3E}">
        <p14:creationId xmlns:p14="http://schemas.microsoft.com/office/powerpoint/2010/main" val="591668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DF864-B49F-90B2-0DD7-075445FC99D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401FEA1-8B94-D6E3-6D0E-44B9883D2BB0}"/>
              </a:ext>
            </a:extLst>
          </p:cNvPr>
          <p:cNvSpPr txBox="1"/>
          <p:nvPr/>
        </p:nvSpPr>
        <p:spPr>
          <a:xfrm>
            <a:off x="836784" y="1193813"/>
            <a:ext cx="10518432" cy="5139869"/>
          </a:xfrm>
          <a:prstGeom prst="rect">
            <a:avLst/>
          </a:prstGeom>
          <a:noFill/>
        </p:spPr>
        <p:txBody>
          <a:bodyPr wrap="square" rtlCol="0">
            <a:spAutoFit/>
          </a:bodyPr>
          <a:lstStyle/>
          <a:p>
            <a:r>
              <a:rPr lang="en-US" sz="4000" b="1">
                <a:solidFill>
                  <a:srgbClr val="074975"/>
                </a:solidFill>
                <a:latin typeface="Century Gothic" panose="020B0502020202020204" pitchFamily="34" charset="0"/>
              </a:rPr>
              <a:t>Charge 2: The current process by which Virginia’s jurisdictions with populations above 150,000, including Arlington, can legally change their own structure (e.g., number of seats, districts versus at-large, timing of elections, election of chair, etc.).</a:t>
            </a:r>
          </a:p>
          <a:p>
            <a:r>
              <a:rPr lang="en-US" sz="4800" b="1">
                <a:solidFill>
                  <a:srgbClr val="074975"/>
                </a:solidFill>
                <a:latin typeface="Century Gothic" panose="020B0502020202020204" pitchFamily="34" charset="0"/>
              </a:rPr>
              <a:t> </a:t>
            </a:r>
          </a:p>
        </p:txBody>
      </p:sp>
    </p:spTree>
    <p:extLst>
      <p:ext uri="{BB962C8B-B14F-4D97-AF65-F5344CB8AC3E}">
        <p14:creationId xmlns:p14="http://schemas.microsoft.com/office/powerpoint/2010/main" val="718164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3A4A1-7F51-17A7-DC05-DA87EB149C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46A79B8-DCDB-C135-2A1D-2000C55697AC}"/>
              </a:ext>
            </a:extLst>
          </p:cNvPr>
          <p:cNvSpPr>
            <a:spLocks noGrp="1"/>
          </p:cNvSpPr>
          <p:nvPr>
            <p:ph type="title"/>
          </p:nvPr>
        </p:nvSpPr>
        <p:spPr/>
        <p:txBody>
          <a:bodyPr/>
          <a:lstStyle/>
          <a:p>
            <a:endParaRPr lang="en-US" dirty="0"/>
          </a:p>
        </p:txBody>
      </p:sp>
      <p:graphicFrame>
        <p:nvGraphicFramePr>
          <p:cNvPr id="5" name="Table 5">
            <a:extLst>
              <a:ext uri="{FF2B5EF4-FFF2-40B4-BE49-F238E27FC236}">
                <a16:creationId xmlns:a16="http://schemas.microsoft.com/office/drawing/2014/main" id="{15C496FF-5B07-7C79-46AA-F848B2547E73}"/>
              </a:ext>
            </a:extLst>
          </p:cNvPr>
          <p:cNvGraphicFramePr>
            <a:graphicFrameLocks noGrp="1"/>
          </p:cNvGraphicFramePr>
          <p:nvPr>
            <p:extLst>
              <p:ext uri="{D42A27DB-BD31-4B8C-83A1-F6EECF244321}">
                <p14:modId xmlns:p14="http://schemas.microsoft.com/office/powerpoint/2010/main" val="3044950400"/>
              </p:ext>
            </p:extLst>
          </p:nvPr>
        </p:nvGraphicFramePr>
        <p:xfrm>
          <a:off x="297543" y="1811384"/>
          <a:ext cx="11546114" cy="4922721"/>
        </p:xfrm>
        <a:graphic>
          <a:graphicData uri="http://schemas.openxmlformats.org/drawingml/2006/table">
            <a:tbl>
              <a:tblPr firstRow="1" bandRow="1">
                <a:tableStyleId>{5C22544A-7EE6-4342-B048-85BDC9FD1C3A}</a:tableStyleId>
              </a:tblPr>
              <a:tblGrid>
                <a:gridCol w="2886529">
                  <a:extLst>
                    <a:ext uri="{9D8B030D-6E8A-4147-A177-3AD203B41FA5}">
                      <a16:colId xmlns:a16="http://schemas.microsoft.com/office/drawing/2014/main" val="1976755033"/>
                    </a:ext>
                  </a:extLst>
                </a:gridCol>
                <a:gridCol w="8659585">
                  <a:extLst>
                    <a:ext uri="{9D8B030D-6E8A-4147-A177-3AD203B41FA5}">
                      <a16:colId xmlns:a16="http://schemas.microsoft.com/office/drawing/2014/main" val="392839588"/>
                    </a:ext>
                  </a:extLst>
                </a:gridCol>
              </a:tblGrid>
              <a:tr h="868308">
                <a:tc>
                  <a:txBody>
                    <a:bodyPr/>
                    <a:lstStyle/>
                    <a:p>
                      <a:r>
                        <a:rPr lang="en-US" sz="1600">
                          <a:latin typeface="Century Gothic" panose="020B0502020202020204" pitchFamily="34" charset="0"/>
                        </a:rPr>
                        <a:t>Pathway</a:t>
                      </a:r>
                    </a:p>
                  </a:txBody>
                  <a:tcPr anchor="ctr">
                    <a:lnL w="9525" cap="flat" cmpd="sng" algn="ctr">
                      <a:solidFill>
                        <a:srgbClr val="074975"/>
                      </a:solidFill>
                      <a:prstDash val="solid"/>
                      <a:round/>
                      <a:headEnd type="none" w="med" len="med"/>
                      <a:tailEnd type="none" w="med" len="med"/>
                    </a:lnL>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solidFill>
                      <a:srgbClr val="074975"/>
                    </a:solidFill>
                  </a:tcPr>
                </a:tc>
                <a:tc>
                  <a:txBody>
                    <a:bodyPr/>
                    <a:lstStyle/>
                    <a:p>
                      <a:pPr algn="ctr"/>
                      <a:r>
                        <a:rPr lang="en-US" sz="1600">
                          <a:latin typeface="Century Gothic" panose="020B0502020202020204" pitchFamily="34" charset="0"/>
                        </a:rPr>
                        <a:t>Process</a:t>
                      </a:r>
                    </a:p>
                  </a:txBody>
                  <a:tcPr anchor="ctr">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solidFill>
                      <a:srgbClr val="074975"/>
                    </a:solidFill>
                  </a:tcPr>
                </a:tc>
                <a:extLst>
                  <a:ext uri="{0D108BD9-81ED-4DB2-BD59-A6C34878D82A}">
                    <a16:rowId xmlns:a16="http://schemas.microsoft.com/office/drawing/2014/main" val="3777787595"/>
                  </a:ext>
                </a:extLst>
              </a:tr>
              <a:tr h="1174180">
                <a:tc>
                  <a:txBody>
                    <a:bodyPr/>
                    <a:lstStyle/>
                    <a:p>
                      <a:r>
                        <a:rPr lang="en-US" sz="1800" b="1">
                          <a:latin typeface="Century Gothic" panose="020B0502020202020204" pitchFamily="34" charset="0"/>
                        </a:rPr>
                        <a:t>Legislative Amendment</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a:lnSpc>
                          <a:spcPct val="115000"/>
                        </a:lnSpc>
                        <a:spcAft>
                          <a:spcPts val="800"/>
                        </a:spcAft>
                        <a:buNone/>
                      </a:pPr>
                      <a:r>
                        <a:rPr lang="en-US" sz="1800" kern="100">
                          <a:effectLst/>
                          <a:latin typeface="Aptos" panose="020B0004020202020204" pitchFamily="34" charset="0"/>
                          <a:ea typeface="Aptos" panose="020B0004020202020204" pitchFamily="34" charset="0"/>
                          <a:cs typeface="Times New Roman" panose="02020603050405020304" pitchFamily="18" charset="0"/>
                        </a:rPr>
                        <a:t>The General Assembly may amend the County Manager Plan statutes to add, remove, or modify structural features (e.g., number of seats, election method, or chair powers). This is the simplest mechanism and requires no local referendum, though it does require legislative support in the General Assembly</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1862036"/>
                  </a:ext>
                </a:extLst>
              </a:tr>
              <a:tr h="1174180">
                <a:tc>
                  <a:txBody>
                    <a:bodyPr/>
                    <a:lstStyle/>
                    <a:p>
                      <a:r>
                        <a:rPr lang="en-US" sz="1800" b="1">
                          <a:latin typeface="Century Gothic" panose="020B0502020202020204" pitchFamily="34" charset="0"/>
                        </a:rPr>
                        <a:t>Referendum to Change County Form of Government</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a:lnSpc>
                          <a:spcPct val="115000"/>
                        </a:lnSpc>
                        <a:spcAft>
                          <a:spcPts val="800"/>
                        </a:spcAft>
                        <a:buNone/>
                      </a:pPr>
                      <a:r>
                        <a:rPr lang="en-US" sz="1800" kern="100">
                          <a:effectLst/>
                          <a:latin typeface="Aptos" panose="020B0004020202020204" pitchFamily="34" charset="0"/>
                          <a:ea typeface="Aptos" panose="020B0004020202020204" pitchFamily="34" charset="0"/>
                          <a:cs typeface="Times New Roman" panose="02020603050405020304" pitchFamily="18" charset="0"/>
                        </a:rPr>
                        <a:t>Arlington could transition to a different county form through a referendum. A change in county form would have to be weighed against fundamentally altering the County’s governance structure and would trigger loss of powers unique to the County Manager Plan as discussed above.</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8458678"/>
                  </a:ext>
                </a:extLst>
              </a:tr>
              <a:tr h="1464823">
                <a:tc>
                  <a:txBody>
                    <a:bodyPr/>
                    <a:lstStyle/>
                    <a:p>
                      <a:r>
                        <a:rPr lang="en-US" sz="1800" b="1">
                          <a:latin typeface="Century Gothic" panose="020B0502020202020204" pitchFamily="34" charset="0"/>
                        </a:rPr>
                        <a:t>Conversion to Independent City</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Arlington could seek to become an independent city, but a temporary moratorium on new city charters remains in effect until July 1, 2032. Va. Code Ann. § 15.2-3201. No county may obtain a new city charter until this moratorium expires or is repealed. The conversion process requires court proceedings, a voter referendum, charter preparation, and General Assembly enactment.</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6276124"/>
                  </a:ext>
                </a:extLst>
              </a:tr>
            </a:tbl>
          </a:graphicData>
        </a:graphic>
      </p:graphicFrame>
    </p:spTree>
    <p:extLst>
      <p:ext uri="{BB962C8B-B14F-4D97-AF65-F5344CB8AC3E}">
        <p14:creationId xmlns:p14="http://schemas.microsoft.com/office/powerpoint/2010/main" val="4057828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C863-0ABA-70A4-5DC8-F049ED39E07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B3B0886-4E64-05B3-426B-FBCA2550ADC7}"/>
              </a:ext>
            </a:extLst>
          </p:cNvPr>
          <p:cNvSpPr txBox="1"/>
          <p:nvPr/>
        </p:nvSpPr>
        <p:spPr>
          <a:xfrm>
            <a:off x="1020425" y="2151756"/>
            <a:ext cx="10518432" cy="1569660"/>
          </a:xfrm>
          <a:prstGeom prst="rect">
            <a:avLst/>
          </a:prstGeom>
          <a:noFill/>
        </p:spPr>
        <p:txBody>
          <a:bodyPr wrap="square" rtlCol="0">
            <a:spAutoFit/>
          </a:bodyPr>
          <a:lstStyle/>
          <a:p>
            <a:r>
              <a:rPr lang="en-US" sz="4800" b="1">
                <a:solidFill>
                  <a:srgbClr val="074975"/>
                </a:solidFill>
                <a:latin typeface="Century Gothic" panose="020B0502020202020204" pitchFamily="34" charset="0"/>
              </a:rPr>
              <a:t>Charge 3: Impacts on the School Board and Constitutional Officers. </a:t>
            </a:r>
          </a:p>
        </p:txBody>
      </p:sp>
    </p:spTree>
    <p:extLst>
      <p:ext uri="{BB962C8B-B14F-4D97-AF65-F5344CB8AC3E}">
        <p14:creationId xmlns:p14="http://schemas.microsoft.com/office/powerpoint/2010/main" val="2654822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4B923-3B91-B422-2429-7DC86DEB40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1C56E1-2170-3832-2429-354489AF33E7}"/>
              </a:ext>
            </a:extLst>
          </p:cNvPr>
          <p:cNvSpPr>
            <a:spLocks noGrp="1"/>
          </p:cNvSpPr>
          <p:nvPr>
            <p:ph type="title"/>
          </p:nvPr>
        </p:nvSpPr>
        <p:spPr>
          <a:xfrm>
            <a:off x="838200" y="365125"/>
            <a:ext cx="10515600" cy="1006475"/>
          </a:xfrm>
        </p:spPr>
        <p:txBody>
          <a:bodyPr>
            <a:normAutofit fontScale="90000"/>
          </a:bodyPr>
          <a:lstStyle/>
          <a:p>
            <a:r>
              <a:rPr lang="en-US" dirty="0">
                <a:latin typeface="Century Gothic"/>
              </a:rPr>
              <a:t>Relevant Impacts to Constitutional Officers and School </a:t>
            </a:r>
            <a:r>
              <a:rPr lang="en-US">
                <a:latin typeface="Century Gothic"/>
              </a:rPr>
              <a:t>Board</a:t>
            </a:r>
            <a:endParaRPr lang="en-US"/>
          </a:p>
        </p:txBody>
      </p:sp>
      <p:sp>
        <p:nvSpPr>
          <p:cNvPr id="4" name="Content Placeholder 3">
            <a:extLst>
              <a:ext uri="{FF2B5EF4-FFF2-40B4-BE49-F238E27FC236}">
                <a16:creationId xmlns:a16="http://schemas.microsoft.com/office/drawing/2014/main" id="{11062DF1-C33F-0AC7-3F83-1A34F55A35FD}"/>
              </a:ext>
            </a:extLst>
          </p:cNvPr>
          <p:cNvSpPr>
            <a:spLocks noGrp="1"/>
          </p:cNvSpPr>
          <p:nvPr>
            <p:ph idx="1"/>
          </p:nvPr>
        </p:nvSpPr>
        <p:spPr/>
        <p:txBody>
          <a:bodyPr vert="horz" wrap="square" lIns="91440" tIns="45720" rIns="91440" bIns="45720" rtlCol="0" anchor="t">
            <a:noAutofit/>
          </a:bodyPr>
          <a:lstStyle/>
          <a:p>
            <a:r>
              <a:rPr lang="en-US"/>
              <a:t>Conversion to the County Executive Form, County Manager Form, or the Urban County Executive Form would replace the Treasurer and Commissioner of the Revenue with an appointed Director of Finance.  </a:t>
            </a:r>
          </a:p>
          <a:p>
            <a:r>
              <a:rPr lang="en-US">
                <a:latin typeface="Century Gothic"/>
              </a:rPr>
              <a:t>A change in form does not have to impact governance of the Arlington Public Schools.</a:t>
            </a:r>
            <a:endParaRPr lang="en-US" dirty="0"/>
          </a:p>
        </p:txBody>
      </p:sp>
    </p:spTree>
    <p:extLst>
      <p:ext uri="{BB962C8B-B14F-4D97-AF65-F5344CB8AC3E}">
        <p14:creationId xmlns:p14="http://schemas.microsoft.com/office/powerpoint/2010/main" val="3776366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F7727-E20F-B06C-3C9F-BCCE5C626C6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0E4D7EB-A646-46B0-BD4A-F725E95D4EC7}"/>
              </a:ext>
            </a:extLst>
          </p:cNvPr>
          <p:cNvSpPr txBox="1"/>
          <p:nvPr/>
        </p:nvSpPr>
        <p:spPr>
          <a:xfrm>
            <a:off x="1020425" y="2151756"/>
            <a:ext cx="10518432" cy="2308324"/>
          </a:xfrm>
          <a:prstGeom prst="rect">
            <a:avLst/>
          </a:prstGeom>
          <a:noFill/>
        </p:spPr>
        <p:txBody>
          <a:bodyPr wrap="square" rtlCol="0">
            <a:spAutoFit/>
          </a:bodyPr>
          <a:lstStyle/>
          <a:p>
            <a:r>
              <a:rPr lang="en-US" sz="4800" b="1">
                <a:solidFill>
                  <a:srgbClr val="074975"/>
                </a:solidFill>
                <a:latin typeface="Century Gothic" panose="020B0502020202020204" pitchFamily="34" charset="0"/>
              </a:rPr>
              <a:t>Charge 4: Impacts of transitioning from county to city status.</a:t>
            </a:r>
          </a:p>
          <a:p>
            <a:endParaRPr lang="en-US" sz="4800" b="1">
              <a:solidFill>
                <a:srgbClr val="074975"/>
              </a:solidFill>
              <a:latin typeface="Century Gothic" panose="020B0502020202020204" pitchFamily="34" charset="0"/>
            </a:endParaRPr>
          </a:p>
        </p:txBody>
      </p:sp>
    </p:spTree>
    <p:extLst>
      <p:ext uri="{BB962C8B-B14F-4D97-AF65-F5344CB8AC3E}">
        <p14:creationId xmlns:p14="http://schemas.microsoft.com/office/powerpoint/2010/main" val="816275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42EEB-7E8E-ADC9-E58E-6CF6E3F917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2E2F37-F648-8A52-F360-705CCC935D38}"/>
              </a:ext>
            </a:extLst>
          </p:cNvPr>
          <p:cNvSpPr>
            <a:spLocks noGrp="1"/>
          </p:cNvSpPr>
          <p:nvPr>
            <p:ph type="title"/>
          </p:nvPr>
        </p:nvSpPr>
        <p:spPr>
          <a:xfrm>
            <a:off x="838200" y="365125"/>
            <a:ext cx="10515600" cy="1006475"/>
          </a:xfrm>
        </p:spPr>
        <p:txBody>
          <a:bodyPr/>
          <a:lstStyle/>
          <a:p>
            <a:r>
              <a:rPr lang="en-US"/>
              <a:t>Becoming a City</a:t>
            </a:r>
          </a:p>
        </p:txBody>
      </p:sp>
      <p:sp>
        <p:nvSpPr>
          <p:cNvPr id="4" name="Content Placeholder 3">
            <a:extLst>
              <a:ext uri="{FF2B5EF4-FFF2-40B4-BE49-F238E27FC236}">
                <a16:creationId xmlns:a16="http://schemas.microsoft.com/office/drawing/2014/main" id="{970FA5AF-ECDD-D655-7105-EC36EBDA7F6F}"/>
              </a:ext>
            </a:extLst>
          </p:cNvPr>
          <p:cNvSpPr>
            <a:spLocks noGrp="1"/>
          </p:cNvSpPr>
          <p:nvPr>
            <p:ph idx="1"/>
          </p:nvPr>
        </p:nvSpPr>
        <p:spPr/>
        <p:txBody>
          <a:bodyPr vert="horz" wrap="square" lIns="91440" tIns="45720" rIns="91440" bIns="45720" rtlCol="0" anchor="t">
            <a:noAutofit/>
          </a:bodyPr>
          <a:lstStyle/>
          <a:p>
            <a:r>
              <a:rPr lang="en-US"/>
              <a:t>There is a temporary moratorium on new city charters until July 1, 2032. </a:t>
            </a:r>
            <a:r>
              <a:rPr lang="en-US" i="1"/>
              <a:t>See</a:t>
            </a:r>
            <a:r>
              <a:rPr lang="en-US"/>
              <a:t> Virginia Code § 15.2-3201.</a:t>
            </a:r>
          </a:p>
          <a:p>
            <a:r>
              <a:rPr lang="en-US">
                <a:latin typeface="Century Gothic"/>
              </a:rPr>
              <a:t>Increase in public fiscal obligations.</a:t>
            </a:r>
            <a:endParaRPr lang="en-US" dirty="0">
              <a:latin typeface="Century Gothic"/>
            </a:endParaRPr>
          </a:p>
          <a:p>
            <a:r>
              <a:rPr lang="en-US">
                <a:latin typeface="Century Gothic"/>
              </a:rPr>
              <a:t>The specific effects of becoming a city would depend on the charter granted by the Virginia General Assembly. </a:t>
            </a:r>
          </a:p>
        </p:txBody>
      </p:sp>
    </p:spTree>
    <p:extLst>
      <p:ext uri="{BB962C8B-B14F-4D97-AF65-F5344CB8AC3E}">
        <p14:creationId xmlns:p14="http://schemas.microsoft.com/office/powerpoint/2010/main" val="3695856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DFB4E-AFFD-8F1A-4AD9-08A8A7193B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6FA880-5A66-3744-2F75-7865779F8D97}"/>
              </a:ext>
            </a:extLst>
          </p:cNvPr>
          <p:cNvSpPr>
            <a:spLocks noGrp="1"/>
          </p:cNvSpPr>
          <p:nvPr>
            <p:ph type="title"/>
          </p:nvPr>
        </p:nvSpPr>
        <p:spPr>
          <a:xfrm>
            <a:off x="838200" y="365125"/>
            <a:ext cx="10515600" cy="1006475"/>
          </a:xfrm>
        </p:spPr>
        <p:txBody>
          <a:bodyPr/>
          <a:lstStyle/>
          <a:p>
            <a:r>
              <a:rPr lang="en-US"/>
              <a:t>County Board’s Charge to the County Attorney</a:t>
            </a:r>
          </a:p>
        </p:txBody>
      </p:sp>
      <p:sp>
        <p:nvSpPr>
          <p:cNvPr id="4" name="Content Placeholder 3">
            <a:extLst>
              <a:ext uri="{FF2B5EF4-FFF2-40B4-BE49-F238E27FC236}">
                <a16:creationId xmlns:a16="http://schemas.microsoft.com/office/drawing/2014/main" id="{8299AD4A-8502-CC19-23AB-464CBE442B74}"/>
              </a:ext>
            </a:extLst>
          </p:cNvPr>
          <p:cNvSpPr>
            <a:spLocks noGrp="1"/>
          </p:cNvSpPr>
          <p:nvPr>
            <p:ph idx="1"/>
          </p:nvPr>
        </p:nvSpPr>
        <p:spPr/>
        <p:txBody>
          <a:bodyPr/>
          <a:lstStyle/>
          <a:p>
            <a:pPr marL="0" indent="0">
              <a:buNone/>
            </a:pPr>
            <a:r>
              <a:rPr lang="en-US"/>
              <a:t>Discuss:</a:t>
            </a:r>
          </a:p>
          <a:p>
            <a:pPr marL="457200" indent="-457200">
              <a:buFont typeface="+mj-lt"/>
              <a:buAutoNum type="arabicPeriod"/>
            </a:pPr>
            <a:r>
              <a:rPr lang="en-US"/>
              <a:t>Arlington’s current form of government under Virginia law and government structures used in other localities;</a:t>
            </a:r>
          </a:p>
          <a:p>
            <a:pPr marL="457200" indent="-457200">
              <a:buFont typeface="+mj-lt"/>
              <a:buAutoNum type="arabicPeriod"/>
            </a:pPr>
            <a:r>
              <a:rPr lang="en-US"/>
              <a:t>The current process by which Virginia’s jurisdictions with populations above 150,000, including Arlington, can legally change their own structure (e.g., number of seats, districts versus at-large, timing of elections, election of chair, etc.);</a:t>
            </a:r>
          </a:p>
          <a:p>
            <a:pPr marL="457200" indent="-457200">
              <a:buFont typeface="+mj-lt"/>
              <a:buAutoNum type="arabicPeriod"/>
            </a:pPr>
            <a:r>
              <a:rPr lang="en-US"/>
              <a:t>Impacts on the School Board and Constitutional Officers; and</a:t>
            </a:r>
          </a:p>
          <a:p>
            <a:pPr marL="457200" indent="-457200">
              <a:buFont typeface="+mj-lt"/>
              <a:buAutoNum type="arabicPeriod"/>
            </a:pPr>
            <a:r>
              <a:rPr lang="en-US"/>
              <a:t>Impacts of transitioning from county to city status.</a:t>
            </a:r>
          </a:p>
          <a:p>
            <a:pPr marL="457200" indent="-457200">
              <a:buFont typeface="+mj-lt"/>
              <a:buAutoNum type="arabicPeriod"/>
            </a:pPr>
            <a:endParaRPr lang="en-US"/>
          </a:p>
        </p:txBody>
      </p:sp>
    </p:spTree>
    <p:extLst>
      <p:ext uri="{BB962C8B-B14F-4D97-AF65-F5344CB8AC3E}">
        <p14:creationId xmlns:p14="http://schemas.microsoft.com/office/powerpoint/2010/main" val="870949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23886-D7F5-262E-D516-E3527DDA84E2}"/>
              </a:ext>
            </a:extLst>
          </p:cNvPr>
          <p:cNvSpPr>
            <a:spLocks noGrp="1"/>
          </p:cNvSpPr>
          <p:nvPr>
            <p:ph type="title"/>
          </p:nvPr>
        </p:nvSpPr>
        <p:spPr/>
        <p:txBody>
          <a:bodyPr/>
          <a:lstStyle/>
          <a:p>
            <a:r>
              <a:rPr lang="en-US">
                <a:latin typeface="Century Gothic"/>
              </a:rPr>
              <a:t>Summary</a:t>
            </a:r>
            <a:endParaRPr lang="en-US"/>
          </a:p>
        </p:txBody>
      </p:sp>
      <p:sp>
        <p:nvSpPr>
          <p:cNvPr id="3" name="Content Placeholder 2">
            <a:extLst>
              <a:ext uri="{FF2B5EF4-FFF2-40B4-BE49-F238E27FC236}">
                <a16:creationId xmlns:a16="http://schemas.microsoft.com/office/drawing/2014/main" id="{11BED05F-C4E3-C360-63BB-DEB6381A71FF}"/>
              </a:ext>
            </a:extLst>
          </p:cNvPr>
          <p:cNvSpPr>
            <a:spLocks noGrp="1"/>
          </p:cNvSpPr>
          <p:nvPr>
            <p:ph idx="1"/>
          </p:nvPr>
        </p:nvSpPr>
        <p:spPr/>
        <p:txBody>
          <a:bodyPr vert="horz" wrap="square" lIns="91440" tIns="45720" rIns="91440" bIns="45720" rtlCol="0" anchor="t">
            <a:noAutofit/>
          </a:bodyPr>
          <a:lstStyle/>
          <a:p>
            <a:r>
              <a:rPr lang="en-US">
                <a:solidFill>
                  <a:srgbClr val="1F1D1A"/>
                </a:solidFill>
                <a:latin typeface="Century Gothic"/>
                <a:ea typeface="Calibri"/>
                <a:cs typeface="Calibri"/>
              </a:rPr>
              <a:t>The County Manager Plan grants Arlington numerous powers that would be lost upon transitioning to another county form; this loss must be weighed against gains like election districts or a directly elected chair.</a:t>
            </a:r>
            <a:endParaRPr lang="en-US">
              <a:latin typeface="Century Gothic"/>
            </a:endParaRPr>
          </a:p>
          <a:p>
            <a:r>
              <a:rPr lang="en-US">
                <a:solidFill>
                  <a:srgbClr val="1F1D1A"/>
                </a:solidFill>
                <a:latin typeface="Century Gothic"/>
                <a:ea typeface="Calibri"/>
                <a:cs typeface="Calibri"/>
              </a:rPr>
              <a:t>Three pathways exist for structural change: legislative amendment, referendum to change county form, and conversion to city status — each with distinct tradeoffs.</a:t>
            </a:r>
            <a:endParaRPr lang="en-US">
              <a:latin typeface="Century Gothic"/>
            </a:endParaRPr>
          </a:p>
          <a:p>
            <a:r>
              <a:rPr lang="en-US">
                <a:solidFill>
                  <a:srgbClr val="1F1D1A"/>
                </a:solidFill>
                <a:latin typeface="Century Gothic"/>
                <a:ea typeface="Calibri"/>
                <a:cs typeface="Calibri"/>
              </a:rPr>
              <a:t>City conversion is currently blocked by a moratorium until July 1, 2032.</a:t>
            </a:r>
            <a:endParaRPr lang="en-US">
              <a:latin typeface="Century Gothic"/>
            </a:endParaRPr>
          </a:p>
          <a:p>
            <a:endParaRPr lang="en-US" dirty="0"/>
          </a:p>
        </p:txBody>
      </p:sp>
    </p:spTree>
    <p:extLst>
      <p:ext uri="{BB962C8B-B14F-4D97-AF65-F5344CB8AC3E}">
        <p14:creationId xmlns:p14="http://schemas.microsoft.com/office/powerpoint/2010/main" val="2053035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47B6D5-4B6D-4A50-ABBC-5104C5077886}"/>
              </a:ext>
            </a:extLst>
          </p:cNvPr>
          <p:cNvSpPr txBox="1"/>
          <p:nvPr/>
        </p:nvSpPr>
        <p:spPr>
          <a:xfrm>
            <a:off x="1020425" y="2151756"/>
            <a:ext cx="10518432" cy="3785652"/>
          </a:xfrm>
          <a:prstGeom prst="rect">
            <a:avLst/>
          </a:prstGeom>
          <a:noFill/>
        </p:spPr>
        <p:txBody>
          <a:bodyPr wrap="square" rtlCol="0">
            <a:spAutoFit/>
          </a:bodyPr>
          <a:lstStyle/>
          <a:p>
            <a:r>
              <a:rPr lang="en-US" sz="4800" b="1">
                <a:solidFill>
                  <a:srgbClr val="074975"/>
                </a:solidFill>
                <a:latin typeface="Century Gothic" panose="020B0502020202020204" pitchFamily="34" charset="0"/>
              </a:rPr>
              <a:t>Charge 1: Arlington’s current form of government under Virginia law and government structures used in other localities.</a:t>
            </a:r>
          </a:p>
          <a:p>
            <a:r>
              <a:rPr lang="en-US" sz="4800" b="1">
                <a:solidFill>
                  <a:srgbClr val="074975"/>
                </a:solidFill>
                <a:latin typeface="Century Gothic" panose="020B0502020202020204" pitchFamily="34" charset="0"/>
              </a:rPr>
              <a:t> </a:t>
            </a:r>
          </a:p>
        </p:txBody>
      </p:sp>
    </p:spTree>
    <p:extLst>
      <p:ext uri="{BB962C8B-B14F-4D97-AF65-F5344CB8AC3E}">
        <p14:creationId xmlns:p14="http://schemas.microsoft.com/office/powerpoint/2010/main" val="1545616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FCA14-9021-8DC3-1CD9-40D975380D4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5075888-2199-2E59-4192-1EAA06BA86BC}"/>
              </a:ext>
            </a:extLst>
          </p:cNvPr>
          <p:cNvSpPr>
            <a:spLocks noGrp="1"/>
          </p:cNvSpPr>
          <p:nvPr>
            <p:ph type="title"/>
          </p:nvPr>
        </p:nvSpPr>
        <p:spPr/>
        <p:txBody>
          <a:bodyPr/>
          <a:lstStyle/>
          <a:p>
            <a:endParaRPr lang="en-US" dirty="0"/>
          </a:p>
        </p:txBody>
      </p:sp>
      <p:graphicFrame>
        <p:nvGraphicFramePr>
          <p:cNvPr id="5" name="Table 5">
            <a:extLst>
              <a:ext uri="{FF2B5EF4-FFF2-40B4-BE49-F238E27FC236}">
                <a16:creationId xmlns:a16="http://schemas.microsoft.com/office/drawing/2014/main" id="{607F2886-FD3F-1859-614A-A8C98A03ADCC}"/>
              </a:ext>
            </a:extLst>
          </p:cNvPr>
          <p:cNvGraphicFramePr>
            <a:graphicFrameLocks noGrp="1"/>
          </p:cNvGraphicFramePr>
          <p:nvPr>
            <p:extLst>
              <p:ext uri="{D42A27DB-BD31-4B8C-83A1-F6EECF244321}">
                <p14:modId xmlns:p14="http://schemas.microsoft.com/office/powerpoint/2010/main" val="768479025"/>
              </p:ext>
            </p:extLst>
          </p:nvPr>
        </p:nvGraphicFramePr>
        <p:xfrm>
          <a:off x="297543" y="1811384"/>
          <a:ext cx="11546114" cy="4681488"/>
        </p:xfrm>
        <a:graphic>
          <a:graphicData uri="http://schemas.openxmlformats.org/drawingml/2006/table">
            <a:tbl>
              <a:tblPr firstRow="1" bandRow="1">
                <a:tableStyleId>{5C22544A-7EE6-4342-B048-85BDC9FD1C3A}</a:tableStyleId>
              </a:tblPr>
              <a:tblGrid>
                <a:gridCol w="2886529">
                  <a:extLst>
                    <a:ext uri="{9D8B030D-6E8A-4147-A177-3AD203B41FA5}">
                      <a16:colId xmlns:a16="http://schemas.microsoft.com/office/drawing/2014/main" val="1976755033"/>
                    </a:ext>
                  </a:extLst>
                </a:gridCol>
                <a:gridCol w="8659585">
                  <a:extLst>
                    <a:ext uri="{9D8B030D-6E8A-4147-A177-3AD203B41FA5}">
                      <a16:colId xmlns:a16="http://schemas.microsoft.com/office/drawing/2014/main" val="392839588"/>
                    </a:ext>
                  </a:extLst>
                </a:gridCol>
              </a:tblGrid>
              <a:tr h="458877">
                <a:tc>
                  <a:txBody>
                    <a:bodyPr/>
                    <a:lstStyle/>
                    <a:p>
                      <a:r>
                        <a:rPr lang="en-US" sz="1600">
                          <a:latin typeface="Century Gothic" panose="020B0502020202020204" pitchFamily="34" charset="0"/>
                        </a:rPr>
                        <a:t>Locality</a:t>
                      </a:r>
                    </a:p>
                  </a:txBody>
                  <a:tcPr anchor="ctr">
                    <a:lnL w="9525" cap="flat" cmpd="sng" algn="ctr">
                      <a:solidFill>
                        <a:srgbClr val="074975"/>
                      </a:solidFill>
                      <a:prstDash val="solid"/>
                      <a:round/>
                      <a:headEnd type="none" w="med" len="med"/>
                      <a:tailEnd type="none" w="med" len="med"/>
                    </a:lnL>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solidFill>
                      <a:srgbClr val="074975"/>
                    </a:solidFill>
                  </a:tcPr>
                </a:tc>
                <a:tc>
                  <a:txBody>
                    <a:bodyPr/>
                    <a:lstStyle/>
                    <a:p>
                      <a:pPr algn="ctr"/>
                      <a:r>
                        <a:rPr lang="en-US" sz="1600">
                          <a:latin typeface="Century Gothic" panose="020B0502020202020204" pitchFamily="34" charset="0"/>
                        </a:rPr>
                        <a:t>Population (2025 U.S. Census Bureau)</a:t>
                      </a:r>
                    </a:p>
                  </a:txBody>
                  <a:tcPr anchor="ctr">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solidFill>
                      <a:srgbClr val="074975"/>
                    </a:solidFill>
                  </a:tcPr>
                </a:tc>
                <a:extLst>
                  <a:ext uri="{0D108BD9-81ED-4DB2-BD59-A6C34878D82A}">
                    <a16:rowId xmlns:a16="http://schemas.microsoft.com/office/drawing/2014/main" val="3777787595"/>
                  </a:ext>
                </a:extLst>
              </a:tr>
              <a:tr h="469179">
                <a:tc>
                  <a:txBody>
                    <a:bodyPr/>
                    <a:lstStyle/>
                    <a:p>
                      <a:r>
                        <a:rPr lang="en-US" sz="1400" b="1">
                          <a:latin typeface="Century Gothic" panose="020B0502020202020204" pitchFamily="34" charset="0"/>
                        </a:rPr>
                        <a:t>Alexandria</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160,662</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1862036"/>
                  </a:ext>
                </a:extLst>
              </a:tr>
              <a:tr h="469179">
                <a:tc>
                  <a:txBody>
                    <a:bodyPr/>
                    <a:lstStyle/>
                    <a:p>
                      <a:r>
                        <a:rPr lang="en-US" sz="1400" b="1">
                          <a:latin typeface="Century Gothic" panose="020B0502020202020204" pitchFamily="34" charset="0"/>
                        </a:rPr>
                        <a:t>Arlington</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Aft>
                          <a:spcPts val="800"/>
                        </a:spcAft>
                        <a:buNone/>
                      </a:pPr>
                      <a:r>
                        <a:rPr lang="en-US" sz="12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243,931</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53507334"/>
                  </a:ext>
                </a:extLst>
              </a:tr>
              <a:tr h="469179">
                <a:tc>
                  <a:txBody>
                    <a:bodyPr/>
                    <a:lstStyle/>
                    <a:p>
                      <a:r>
                        <a:rPr lang="en-US" sz="1400" b="1">
                          <a:latin typeface="Century Gothic" panose="020B0502020202020204" pitchFamily="34" charset="0"/>
                        </a:rPr>
                        <a:t>Fairfax City</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26,772</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1992170"/>
                  </a:ext>
                </a:extLst>
              </a:tr>
              <a:tr h="469179">
                <a:tc>
                  <a:txBody>
                    <a:bodyPr/>
                    <a:lstStyle/>
                    <a:p>
                      <a:r>
                        <a:rPr lang="en-US" sz="1400" b="1">
                          <a:latin typeface="Century Gothic" panose="020B0502020202020204" pitchFamily="34" charset="0"/>
                        </a:rPr>
                        <a:t>Fairfax County</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1,167,873</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58119843"/>
                  </a:ext>
                </a:extLst>
              </a:tr>
              <a:tr h="469179">
                <a:tc>
                  <a:txBody>
                    <a:bodyPr/>
                    <a:lstStyle/>
                    <a:p>
                      <a:r>
                        <a:rPr lang="en-US" sz="1400" b="1">
                          <a:latin typeface="Century Gothic" panose="020B0502020202020204" pitchFamily="34" charset="0"/>
                        </a:rPr>
                        <a:t>Falls Church</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15,159</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68557320"/>
                  </a:ext>
                </a:extLst>
              </a:tr>
              <a:tr h="469179">
                <a:tc>
                  <a:txBody>
                    <a:bodyPr/>
                    <a:lstStyle/>
                    <a:p>
                      <a:r>
                        <a:rPr lang="en-US" sz="1400" b="1">
                          <a:latin typeface="Century Gothic" panose="020B0502020202020204" pitchFamily="34" charset="0"/>
                        </a:rPr>
                        <a:t>Loudoun</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449,749</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1647476"/>
                  </a:ext>
                </a:extLst>
              </a:tr>
              <a:tr h="469179">
                <a:tc>
                  <a:txBody>
                    <a:bodyPr/>
                    <a:lstStyle/>
                    <a:p>
                      <a:r>
                        <a:rPr lang="en-US" sz="1400" b="1">
                          <a:latin typeface="Century Gothic" panose="020B0502020202020204" pitchFamily="34" charset="0"/>
                        </a:rPr>
                        <a:t>Manassas</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44,332</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4087634"/>
                  </a:ext>
                </a:extLst>
              </a:tr>
              <a:tr h="469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Century Gothic" panose="020B0502020202020204" pitchFamily="34" charset="0"/>
                        </a:rPr>
                        <a:t>Manassas Park</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16,560</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98620165"/>
                  </a:ext>
                </a:extLst>
              </a:tr>
              <a:tr h="469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Century Gothic" panose="020B0502020202020204" pitchFamily="34" charset="0"/>
                        </a:rPr>
                        <a:t>Prince William</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502,966</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6607052"/>
                  </a:ext>
                </a:extLst>
              </a:tr>
            </a:tbl>
          </a:graphicData>
        </a:graphic>
      </p:graphicFrame>
    </p:spTree>
    <p:extLst>
      <p:ext uri="{BB962C8B-B14F-4D97-AF65-F5344CB8AC3E}">
        <p14:creationId xmlns:p14="http://schemas.microsoft.com/office/powerpoint/2010/main" val="667029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9C76E-72B1-FB48-7C43-62E65F3045E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9D8C00D-9AE6-CE99-57A9-B76AF4168142}"/>
              </a:ext>
            </a:extLst>
          </p:cNvPr>
          <p:cNvSpPr>
            <a:spLocks noGrp="1"/>
          </p:cNvSpPr>
          <p:nvPr>
            <p:ph type="title"/>
          </p:nvPr>
        </p:nvSpPr>
        <p:spPr/>
        <p:txBody>
          <a:bodyPr/>
          <a:lstStyle/>
          <a:p>
            <a:endParaRPr lang="en-US" dirty="0"/>
          </a:p>
        </p:txBody>
      </p:sp>
      <p:graphicFrame>
        <p:nvGraphicFramePr>
          <p:cNvPr id="5" name="Table 5">
            <a:extLst>
              <a:ext uri="{FF2B5EF4-FFF2-40B4-BE49-F238E27FC236}">
                <a16:creationId xmlns:a16="http://schemas.microsoft.com/office/drawing/2014/main" id="{633A38B8-3A18-8EF4-9C46-8CB9C2B7FA0B}"/>
              </a:ext>
            </a:extLst>
          </p:cNvPr>
          <p:cNvGraphicFramePr>
            <a:graphicFrameLocks noGrp="1"/>
          </p:cNvGraphicFramePr>
          <p:nvPr>
            <p:extLst>
              <p:ext uri="{D42A27DB-BD31-4B8C-83A1-F6EECF244321}">
                <p14:modId xmlns:p14="http://schemas.microsoft.com/office/powerpoint/2010/main" val="2406654668"/>
              </p:ext>
            </p:extLst>
          </p:nvPr>
        </p:nvGraphicFramePr>
        <p:xfrm>
          <a:off x="297543" y="1811384"/>
          <a:ext cx="11546114" cy="4681488"/>
        </p:xfrm>
        <a:graphic>
          <a:graphicData uri="http://schemas.openxmlformats.org/drawingml/2006/table">
            <a:tbl>
              <a:tblPr firstRow="1" bandRow="1">
                <a:tableStyleId>{5C22544A-7EE6-4342-B048-85BDC9FD1C3A}</a:tableStyleId>
              </a:tblPr>
              <a:tblGrid>
                <a:gridCol w="2886529">
                  <a:extLst>
                    <a:ext uri="{9D8B030D-6E8A-4147-A177-3AD203B41FA5}">
                      <a16:colId xmlns:a16="http://schemas.microsoft.com/office/drawing/2014/main" val="1976755033"/>
                    </a:ext>
                  </a:extLst>
                </a:gridCol>
                <a:gridCol w="8659585">
                  <a:extLst>
                    <a:ext uri="{9D8B030D-6E8A-4147-A177-3AD203B41FA5}">
                      <a16:colId xmlns:a16="http://schemas.microsoft.com/office/drawing/2014/main" val="392839588"/>
                    </a:ext>
                  </a:extLst>
                </a:gridCol>
              </a:tblGrid>
              <a:tr h="458877">
                <a:tc>
                  <a:txBody>
                    <a:bodyPr/>
                    <a:lstStyle/>
                    <a:p>
                      <a:r>
                        <a:rPr lang="en-US" sz="1600">
                          <a:latin typeface="Century Gothic" panose="020B0502020202020204" pitchFamily="34" charset="0"/>
                        </a:rPr>
                        <a:t>Locality</a:t>
                      </a:r>
                    </a:p>
                  </a:txBody>
                  <a:tcPr anchor="ctr">
                    <a:lnL w="9525" cap="flat" cmpd="sng" algn="ctr">
                      <a:solidFill>
                        <a:srgbClr val="074975"/>
                      </a:solidFill>
                      <a:prstDash val="solid"/>
                      <a:round/>
                      <a:headEnd type="none" w="med" len="med"/>
                      <a:tailEnd type="none" w="med" len="med"/>
                    </a:lnL>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solidFill>
                      <a:srgbClr val="074975"/>
                    </a:solidFill>
                  </a:tcPr>
                </a:tc>
                <a:tc>
                  <a:txBody>
                    <a:bodyPr/>
                    <a:lstStyle/>
                    <a:p>
                      <a:pPr algn="ctr"/>
                      <a:r>
                        <a:rPr lang="en-US" sz="1600">
                          <a:latin typeface="Century Gothic" panose="020B0502020202020204" pitchFamily="34" charset="0"/>
                        </a:rPr>
                        <a:t>Form of Government</a:t>
                      </a:r>
                    </a:p>
                  </a:txBody>
                  <a:tcPr anchor="ctr">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solidFill>
                      <a:srgbClr val="074975"/>
                    </a:solidFill>
                  </a:tcPr>
                </a:tc>
                <a:extLst>
                  <a:ext uri="{0D108BD9-81ED-4DB2-BD59-A6C34878D82A}">
                    <a16:rowId xmlns:a16="http://schemas.microsoft.com/office/drawing/2014/main" val="3777787595"/>
                  </a:ext>
                </a:extLst>
              </a:tr>
              <a:tr h="469179">
                <a:tc>
                  <a:txBody>
                    <a:bodyPr/>
                    <a:lstStyle/>
                    <a:p>
                      <a:r>
                        <a:rPr lang="en-US" sz="1400" b="1">
                          <a:latin typeface="Century Gothic" panose="020B0502020202020204" pitchFamily="34" charset="0"/>
                        </a:rPr>
                        <a:t>Alexandria</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rPr>
                        <a:t>City Charter</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1862036"/>
                  </a:ext>
                </a:extLst>
              </a:tr>
              <a:tr h="469179">
                <a:tc>
                  <a:txBody>
                    <a:bodyPr/>
                    <a:lstStyle/>
                    <a:p>
                      <a:r>
                        <a:rPr lang="en-US" sz="1400" b="1">
                          <a:latin typeface="Century Gothic" panose="020B0502020202020204" pitchFamily="34" charset="0"/>
                        </a:rPr>
                        <a:t>Arlington</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Aft>
                          <a:spcPts val="800"/>
                        </a:spcAft>
                        <a:buNone/>
                      </a:pPr>
                      <a:r>
                        <a:rPr lang="en-US" sz="1200" u="sng" kern="100">
                          <a:solidFill>
                            <a:srgbClr val="000000"/>
                          </a:solidFill>
                          <a:effectLst/>
                          <a:latin typeface="Aptos" panose="020B0004020202020204" pitchFamily="34" charset="0"/>
                          <a:ea typeface="Aptos" panose="020B0004020202020204" pitchFamily="34" charset="0"/>
                          <a:cs typeface="Times New Roman" panose="02020603050405020304" pitchFamily="18" charset="0"/>
                          <a:hlinkClick r:id="rId3"/>
                        </a:rPr>
                        <a:t>County Manager Plan</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53507334"/>
                  </a:ext>
                </a:extLst>
              </a:tr>
              <a:tr h="469179">
                <a:tc>
                  <a:txBody>
                    <a:bodyPr/>
                    <a:lstStyle/>
                    <a:p>
                      <a:r>
                        <a:rPr lang="en-US" sz="1400" b="1">
                          <a:latin typeface="Century Gothic" panose="020B0502020202020204" pitchFamily="34" charset="0"/>
                        </a:rPr>
                        <a:t>Fairfax City</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City Charter</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1992170"/>
                  </a:ext>
                </a:extLst>
              </a:tr>
              <a:tr h="469179">
                <a:tc>
                  <a:txBody>
                    <a:bodyPr/>
                    <a:lstStyle/>
                    <a:p>
                      <a:r>
                        <a:rPr lang="en-US" sz="1400" b="1">
                          <a:latin typeface="Century Gothic" panose="020B0502020202020204" pitchFamily="34" charset="0"/>
                        </a:rPr>
                        <a:t>Fairfax County</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Urban County Executive Form</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58119843"/>
                  </a:ext>
                </a:extLst>
              </a:tr>
              <a:tr h="469179">
                <a:tc>
                  <a:txBody>
                    <a:bodyPr/>
                    <a:lstStyle/>
                    <a:p>
                      <a:r>
                        <a:rPr lang="en-US" sz="1400" b="1">
                          <a:latin typeface="Century Gothic" panose="020B0502020202020204" pitchFamily="34" charset="0"/>
                        </a:rPr>
                        <a:t>Falls Church</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6"/>
                        </a:rPr>
                        <a:t>City Charter</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68557320"/>
                  </a:ext>
                </a:extLst>
              </a:tr>
              <a:tr h="469179">
                <a:tc>
                  <a:txBody>
                    <a:bodyPr/>
                    <a:lstStyle/>
                    <a:p>
                      <a:r>
                        <a:rPr lang="en-US" sz="1400" b="1">
                          <a:latin typeface="Century Gothic" panose="020B0502020202020204" pitchFamily="34" charset="0"/>
                        </a:rPr>
                        <a:t>Loudoun</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7"/>
                        </a:rPr>
                        <a:t>Traditional County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1647476"/>
                  </a:ext>
                </a:extLst>
              </a:tr>
              <a:tr h="469179">
                <a:tc>
                  <a:txBody>
                    <a:bodyPr/>
                    <a:lstStyle/>
                    <a:p>
                      <a:r>
                        <a:rPr lang="en-US" sz="1400" b="1">
                          <a:latin typeface="Century Gothic" panose="020B0502020202020204" pitchFamily="34" charset="0"/>
                        </a:rPr>
                        <a:t>Manassas</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8"/>
                        </a:rPr>
                        <a:t>City Charter</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4087634"/>
                  </a:ext>
                </a:extLst>
              </a:tr>
              <a:tr h="469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Century Gothic" panose="020B0502020202020204" pitchFamily="34" charset="0"/>
                        </a:rPr>
                        <a:t>Manassas Park</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9"/>
                        </a:rPr>
                        <a:t>City Charter</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98620165"/>
                  </a:ext>
                </a:extLst>
              </a:tr>
              <a:tr h="469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Century Gothic" panose="020B0502020202020204" pitchFamily="34" charset="0"/>
                        </a:rPr>
                        <a:t>Prince William</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10"/>
                        </a:rPr>
                        <a:t>County Executive Form</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6607052"/>
                  </a:ext>
                </a:extLst>
              </a:tr>
            </a:tbl>
          </a:graphicData>
        </a:graphic>
      </p:graphicFrame>
    </p:spTree>
    <p:extLst>
      <p:ext uri="{BB962C8B-B14F-4D97-AF65-F5344CB8AC3E}">
        <p14:creationId xmlns:p14="http://schemas.microsoft.com/office/powerpoint/2010/main" val="1923382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D7DB-1877-6CBF-3C94-9ACC77CB301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7B8089A-384A-6100-EC09-D34CC0DC70DE}"/>
              </a:ext>
            </a:extLst>
          </p:cNvPr>
          <p:cNvSpPr>
            <a:spLocks noGrp="1"/>
          </p:cNvSpPr>
          <p:nvPr>
            <p:ph type="title"/>
          </p:nvPr>
        </p:nvSpPr>
        <p:spPr/>
        <p:txBody>
          <a:bodyPr/>
          <a:lstStyle/>
          <a:p>
            <a:endParaRPr lang="en-US" dirty="0"/>
          </a:p>
        </p:txBody>
      </p:sp>
      <p:graphicFrame>
        <p:nvGraphicFramePr>
          <p:cNvPr id="5" name="Table 5">
            <a:extLst>
              <a:ext uri="{FF2B5EF4-FFF2-40B4-BE49-F238E27FC236}">
                <a16:creationId xmlns:a16="http://schemas.microsoft.com/office/drawing/2014/main" id="{40B1BE34-51C8-2186-B9A2-CBCBC7FCB57B}"/>
              </a:ext>
            </a:extLst>
          </p:cNvPr>
          <p:cNvGraphicFramePr>
            <a:graphicFrameLocks noGrp="1"/>
          </p:cNvGraphicFramePr>
          <p:nvPr>
            <p:extLst>
              <p:ext uri="{D42A27DB-BD31-4B8C-83A1-F6EECF244321}">
                <p14:modId xmlns:p14="http://schemas.microsoft.com/office/powerpoint/2010/main" val="677423695"/>
              </p:ext>
            </p:extLst>
          </p:nvPr>
        </p:nvGraphicFramePr>
        <p:xfrm>
          <a:off x="297543" y="1811384"/>
          <a:ext cx="11546114" cy="4681488"/>
        </p:xfrm>
        <a:graphic>
          <a:graphicData uri="http://schemas.openxmlformats.org/drawingml/2006/table">
            <a:tbl>
              <a:tblPr firstRow="1" bandRow="1">
                <a:tableStyleId>{5C22544A-7EE6-4342-B048-85BDC9FD1C3A}</a:tableStyleId>
              </a:tblPr>
              <a:tblGrid>
                <a:gridCol w="2886529">
                  <a:extLst>
                    <a:ext uri="{9D8B030D-6E8A-4147-A177-3AD203B41FA5}">
                      <a16:colId xmlns:a16="http://schemas.microsoft.com/office/drawing/2014/main" val="1976755033"/>
                    </a:ext>
                  </a:extLst>
                </a:gridCol>
                <a:gridCol w="8659585">
                  <a:extLst>
                    <a:ext uri="{9D8B030D-6E8A-4147-A177-3AD203B41FA5}">
                      <a16:colId xmlns:a16="http://schemas.microsoft.com/office/drawing/2014/main" val="392839588"/>
                    </a:ext>
                  </a:extLst>
                </a:gridCol>
              </a:tblGrid>
              <a:tr h="458877">
                <a:tc>
                  <a:txBody>
                    <a:bodyPr/>
                    <a:lstStyle/>
                    <a:p>
                      <a:r>
                        <a:rPr lang="en-US" sz="1600">
                          <a:latin typeface="Century Gothic" panose="020B0502020202020204" pitchFamily="34" charset="0"/>
                        </a:rPr>
                        <a:t>Locality</a:t>
                      </a:r>
                    </a:p>
                  </a:txBody>
                  <a:tcPr anchor="ctr">
                    <a:lnL w="9525" cap="flat" cmpd="sng" algn="ctr">
                      <a:solidFill>
                        <a:srgbClr val="074975"/>
                      </a:solidFill>
                      <a:prstDash val="solid"/>
                      <a:round/>
                      <a:headEnd type="none" w="med" len="med"/>
                      <a:tailEnd type="none" w="med" len="med"/>
                    </a:lnL>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solidFill>
                      <a:srgbClr val="074975"/>
                    </a:solidFill>
                  </a:tcPr>
                </a:tc>
                <a:tc>
                  <a:txBody>
                    <a:bodyPr/>
                    <a:lstStyle/>
                    <a:p>
                      <a:pPr algn="ctr"/>
                      <a:r>
                        <a:rPr lang="en-US" sz="1600">
                          <a:latin typeface="Century Gothic" panose="020B0502020202020204" pitchFamily="34" charset="0"/>
                        </a:rPr>
                        <a:t>Governing Body and Number of Members</a:t>
                      </a:r>
                    </a:p>
                  </a:txBody>
                  <a:tcPr anchor="ctr">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solidFill>
                      <a:srgbClr val="074975"/>
                    </a:solidFill>
                  </a:tcPr>
                </a:tc>
                <a:extLst>
                  <a:ext uri="{0D108BD9-81ED-4DB2-BD59-A6C34878D82A}">
                    <a16:rowId xmlns:a16="http://schemas.microsoft.com/office/drawing/2014/main" val="3777787595"/>
                  </a:ext>
                </a:extLst>
              </a:tr>
              <a:tr h="469179">
                <a:tc>
                  <a:txBody>
                    <a:bodyPr/>
                    <a:lstStyle/>
                    <a:p>
                      <a:r>
                        <a:rPr lang="en-US" sz="1400" b="1">
                          <a:latin typeface="Century Gothic" panose="020B0502020202020204" pitchFamily="34" charset="0"/>
                        </a:rPr>
                        <a:t>Alexandria</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City Council; Six members + one mayor (</a:t>
                      </a: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rPr>
                        <a:t>Alexandria City Charter § 10.01</a:t>
                      </a:r>
                      <a:r>
                        <a:rPr lang="en-US" sz="1200" kern="10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1862036"/>
                  </a:ext>
                </a:extLst>
              </a:tr>
              <a:tr h="469179">
                <a:tc>
                  <a:txBody>
                    <a:bodyPr/>
                    <a:lstStyle/>
                    <a:p>
                      <a:r>
                        <a:rPr lang="en-US" sz="1400" b="1">
                          <a:latin typeface="Century Gothic" panose="020B0502020202020204" pitchFamily="34" charset="0"/>
                        </a:rPr>
                        <a:t>Arlington</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Aft>
                          <a:spcPts val="800"/>
                        </a:spcAft>
                        <a:buNone/>
                      </a:pPr>
                      <a:r>
                        <a:rPr lang="en-US" sz="12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County Board; Five (</a:t>
                      </a:r>
                      <a:r>
                        <a:rPr lang="en-US" sz="1200" u="sng" kern="100">
                          <a:solidFill>
                            <a:srgbClr val="000000"/>
                          </a:solidFill>
                          <a:effectLst/>
                          <a:latin typeface="Aptos" panose="020B0004020202020204" pitchFamily="34" charset="0"/>
                          <a:ea typeface="Aptos" panose="020B0004020202020204" pitchFamily="34" charset="0"/>
                          <a:cs typeface="Times New Roman" panose="02020603050405020304" pitchFamily="18" charset="0"/>
                          <a:hlinkClick r:id="rId3"/>
                        </a:rPr>
                        <a:t>Virginia Code § 15.2-702</a:t>
                      </a:r>
                      <a:r>
                        <a:rPr lang="en-US" sz="1200"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53507334"/>
                  </a:ext>
                </a:extLst>
              </a:tr>
              <a:tr h="469179">
                <a:tc>
                  <a:txBody>
                    <a:bodyPr/>
                    <a:lstStyle/>
                    <a:p>
                      <a:r>
                        <a:rPr lang="en-US" sz="1400" b="1">
                          <a:latin typeface="Century Gothic" panose="020B0502020202020204" pitchFamily="34" charset="0"/>
                        </a:rPr>
                        <a:t>Fairfax City</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City Council; Six members (</a:t>
                      </a: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Fairfax City Charter § 5.1</a:t>
                      </a:r>
                      <a:r>
                        <a:rPr lang="en-US" sz="1200" kern="10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1992170"/>
                  </a:ext>
                </a:extLst>
              </a:tr>
              <a:tr h="469179">
                <a:tc>
                  <a:txBody>
                    <a:bodyPr/>
                    <a:lstStyle/>
                    <a:p>
                      <a:r>
                        <a:rPr lang="en-US" sz="1400" b="1">
                          <a:latin typeface="Century Gothic" panose="020B0502020202020204" pitchFamily="34" charset="0"/>
                        </a:rPr>
                        <a:t>Fairfax County</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Board of Supervisors; Five to eleven (Virginia Code §§ </a:t>
                      </a: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15.2-802</a:t>
                      </a:r>
                      <a:r>
                        <a:rPr lang="en-US" sz="1200" kern="100">
                          <a:effectLst/>
                          <a:latin typeface="Aptos" panose="020B0004020202020204" pitchFamily="34" charset="0"/>
                          <a:ea typeface="Aptos" panose="020B0004020202020204" pitchFamily="34" charset="0"/>
                          <a:cs typeface="Times New Roman" panose="02020603050405020304" pitchFamily="18" charset="0"/>
                        </a:rPr>
                        <a:t>, </a:t>
                      </a: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6"/>
                        </a:rPr>
                        <a:t>15.2-855</a:t>
                      </a:r>
                      <a:r>
                        <a:rPr lang="en-US" sz="1200" kern="10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58119843"/>
                  </a:ext>
                </a:extLst>
              </a:tr>
              <a:tr h="469179">
                <a:tc>
                  <a:txBody>
                    <a:bodyPr/>
                    <a:lstStyle/>
                    <a:p>
                      <a:r>
                        <a:rPr lang="en-US" sz="1400" b="1">
                          <a:latin typeface="Century Gothic" panose="020B0502020202020204" pitchFamily="34" charset="0"/>
                        </a:rPr>
                        <a:t>Falls Church</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City Council; Seven (</a:t>
                      </a: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7"/>
                        </a:rPr>
                        <a:t>Falls Church City Charter § 4.01</a:t>
                      </a:r>
                      <a:r>
                        <a:rPr lang="en-US" sz="1200" kern="10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68557320"/>
                  </a:ext>
                </a:extLst>
              </a:tr>
              <a:tr h="469179">
                <a:tc>
                  <a:txBody>
                    <a:bodyPr/>
                    <a:lstStyle/>
                    <a:p>
                      <a:r>
                        <a:rPr lang="en-US" sz="1400" b="1">
                          <a:latin typeface="Century Gothic" panose="020B0502020202020204" pitchFamily="34" charset="0"/>
                        </a:rPr>
                        <a:t>Loudoun</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Board of Supervisors; Not specified in the Virginia Code</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1647476"/>
                  </a:ext>
                </a:extLst>
              </a:tr>
              <a:tr h="469179">
                <a:tc>
                  <a:txBody>
                    <a:bodyPr/>
                    <a:lstStyle/>
                    <a:p>
                      <a:r>
                        <a:rPr lang="en-US" sz="1400" b="1">
                          <a:latin typeface="Century Gothic" panose="020B0502020202020204" pitchFamily="34" charset="0"/>
                        </a:rPr>
                        <a:t>Manassas</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City Council; Six (</a:t>
                      </a: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8"/>
                        </a:rPr>
                        <a:t>Manassas City Charter § 10</a:t>
                      </a:r>
                      <a:r>
                        <a:rPr lang="en-US" sz="1200" kern="10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4087634"/>
                  </a:ext>
                </a:extLst>
              </a:tr>
              <a:tr h="469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Century Gothic" panose="020B0502020202020204" pitchFamily="34" charset="0"/>
                        </a:rPr>
                        <a:t>Manassas Park</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City Council; Six (</a:t>
                      </a: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9"/>
                        </a:rPr>
                        <a:t>Manassas Park City Charter § 3.6</a:t>
                      </a:r>
                      <a:r>
                        <a:rPr lang="en-US" sz="1200" kern="10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98620165"/>
                  </a:ext>
                </a:extLst>
              </a:tr>
              <a:tr h="469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Century Gothic" panose="020B0502020202020204" pitchFamily="34" charset="0"/>
                        </a:rPr>
                        <a:t>Prince William</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Board of Supervisors; Three to nine (Virginia Code §§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10"/>
                        </a:rPr>
                        <a:t>15.2-502</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11"/>
                        </a:rPr>
                        <a:t>15.2-602</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6607052"/>
                  </a:ext>
                </a:extLst>
              </a:tr>
            </a:tbl>
          </a:graphicData>
        </a:graphic>
      </p:graphicFrame>
    </p:spTree>
    <p:extLst>
      <p:ext uri="{BB962C8B-B14F-4D97-AF65-F5344CB8AC3E}">
        <p14:creationId xmlns:p14="http://schemas.microsoft.com/office/powerpoint/2010/main" val="189305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A305E-D890-2EA0-E8AE-A228D4594CC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C98EB89-5B89-7090-DFE0-716B166A5EDE}"/>
              </a:ext>
            </a:extLst>
          </p:cNvPr>
          <p:cNvSpPr>
            <a:spLocks noGrp="1"/>
          </p:cNvSpPr>
          <p:nvPr>
            <p:ph type="title"/>
          </p:nvPr>
        </p:nvSpPr>
        <p:spPr/>
        <p:txBody>
          <a:bodyPr/>
          <a:lstStyle/>
          <a:p>
            <a:endParaRPr lang="en-US" dirty="0"/>
          </a:p>
        </p:txBody>
      </p:sp>
      <p:graphicFrame>
        <p:nvGraphicFramePr>
          <p:cNvPr id="5" name="Table 5">
            <a:extLst>
              <a:ext uri="{FF2B5EF4-FFF2-40B4-BE49-F238E27FC236}">
                <a16:creationId xmlns:a16="http://schemas.microsoft.com/office/drawing/2014/main" id="{DAD9CA19-95EC-057C-FA82-46AA956B1422}"/>
              </a:ext>
            </a:extLst>
          </p:cNvPr>
          <p:cNvGraphicFramePr>
            <a:graphicFrameLocks noGrp="1"/>
          </p:cNvGraphicFramePr>
          <p:nvPr>
            <p:extLst>
              <p:ext uri="{D42A27DB-BD31-4B8C-83A1-F6EECF244321}">
                <p14:modId xmlns:p14="http://schemas.microsoft.com/office/powerpoint/2010/main" val="4167394996"/>
              </p:ext>
            </p:extLst>
          </p:nvPr>
        </p:nvGraphicFramePr>
        <p:xfrm>
          <a:off x="297543" y="1811384"/>
          <a:ext cx="11546114" cy="4681488"/>
        </p:xfrm>
        <a:graphic>
          <a:graphicData uri="http://schemas.openxmlformats.org/drawingml/2006/table">
            <a:tbl>
              <a:tblPr firstRow="1" bandRow="1">
                <a:tableStyleId>{5C22544A-7EE6-4342-B048-85BDC9FD1C3A}</a:tableStyleId>
              </a:tblPr>
              <a:tblGrid>
                <a:gridCol w="2886529">
                  <a:extLst>
                    <a:ext uri="{9D8B030D-6E8A-4147-A177-3AD203B41FA5}">
                      <a16:colId xmlns:a16="http://schemas.microsoft.com/office/drawing/2014/main" val="1976755033"/>
                    </a:ext>
                  </a:extLst>
                </a:gridCol>
                <a:gridCol w="8659585">
                  <a:extLst>
                    <a:ext uri="{9D8B030D-6E8A-4147-A177-3AD203B41FA5}">
                      <a16:colId xmlns:a16="http://schemas.microsoft.com/office/drawing/2014/main" val="392839588"/>
                    </a:ext>
                  </a:extLst>
                </a:gridCol>
              </a:tblGrid>
              <a:tr h="458877">
                <a:tc>
                  <a:txBody>
                    <a:bodyPr/>
                    <a:lstStyle/>
                    <a:p>
                      <a:r>
                        <a:rPr lang="en-US" sz="1600">
                          <a:latin typeface="Century Gothic" panose="020B0502020202020204" pitchFamily="34" charset="0"/>
                        </a:rPr>
                        <a:t>Locality</a:t>
                      </a:r>
                    </a:p>
                  </a:txBody>
                  <a:tcPr anchor="ctr">
                    <a:lnL w="9525" cap="flat" cmpd="sng" algn="ctr">
                      <a:solidFill>
                        <a:srgbClr val="074975"/>
                      </a:solidFill>
                      <a:prstDash val="solid"/>
                      <a:round/>
                      <a:headEnd type="none" w="med" len="med"/>
                      <a:tailEnd type="none" w="med" len="med"/>
                    </a:lnL>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solidFill>
                      <a:srgbClr val="074975"/>
                    </a:solidFill>
                  </a:tcPr>
                </a:tc>
                <a:tc>
                  <a:txBody>
                    <a:bodyPr/>
                    <a:lstStyle/>
                    <a:p>
                      <a:pPr algn="ctr"/>
                      <a:r>
                        <a:rPr lang="en-US" sz="1600">
                          <a:latin typeface="Century Gothic" panose="020B0502020202020204" pitchFamily="34" charset="0"/>
                        </a:rPr>
                        <a:t>Election of Chair or Mayor</a:t>
                      </a:r>
                    </a:p>
                  </a:txBody>
                  <a:tcPr anchor="ctr">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solidFill>
                      <a:srgbClr val="074975"/>
                    </a:solidFill>
                  </a:tcPr>
                </a:tc>
                <a:extLst>
                  <a:ext uri="{0D108BD9-81ED-4DB2-BD59-A6C34878D82A}">
                    <a16:rowId xmlns:a16="http://schemas.microsoft.com/office/drawing/2014/main" val="3777787595"/>
                  </a:ext>
                </a:extLst>
              </a:tr>
              <a:tr h="469179">
                <a:tc>
                  <a:txBody>
                    <a:bodyPr/>
                    <a:lstStyle/>
                    <a:p>
                      <a:r>
                        <a:rPr lang="en-US" sz="1400" b="1">
                          <a:latin typeface="Century Gothic" panose="020B0502020202020204" pitchFamily="34" charset="0"/>
                        </a:rPr>
                        <a:t>Alexandria</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Aft>
                          <a:spcPts val="800"/>
                        </a:spcAft>
                        <a:buNone/>
                      </a:pPr>
                      <a:r>
                        <a:rPr lang="en-US" sz="1200" kern="100">
                          <a:effectLst/>
                          <a:latin typeface="Aptos"/>
                          <a:ea typeface="Aptos" panose="020B0004020202020204" pitchFamily="34" charset="0"/>
                          <a:cs typeface="Times New Roman"/>
                        </a:rPr>
                        <a:t>Directly elected by voters at large. </a:t>
                      </a:r>
                      <a:r>
                        <a:rPr lang="en-US" sz="1200" u="sng" kern="100">
                          <a:solidFill>
                            <a:srgbClr val="467886"/>
                          </a:solidFill>
                          <a:effectLst/>
                          <a:latin typeface="Aptos"/>
                          <a:ea typeface="Aptos" panose="020B0004020202020204" pitchFamily="34" charset="0"/>
                          <a:cs typeface="Times New Roman"/>
                          <a:hlinkClick r:id="rId2"/>
                        </a:rPr>
                        <a:t>Alexandria City Charter § 10.01</a:t>
                      </a:r>
                      <a:endParaRPr lang="en-US" sz="1200" kern="100">
                        <a:effectLst/>
                        <a:latin typeface="Aptos"/>
                        <a:ea typeface="Aptos" panose="020B0004020202020204" pitchFamily="34" charset="0"/>
                        <a:cs typeface="Times New Roman"/>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1862036"/>
                  </a:ext>
                </a:extLst>
              </a:tr>
              <a:tr h="469179">
                <a:tc>
                  <a:txBody>
                    <a:bodyPr/>
                    <a:lstStyle/>
                    <a:p>
                      <a:r>
                        <a:rPr lang="en-US" sz="1400" b="1">
                          <a:latin typeface="Century Gothic" panose="020B0502020202020204" pitchFamily="34" charset="0"/>
                        </a:rPr>
                        <a:t>Arlington</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nSpc>
                          <a:spcPct val="115000"/>
                        </a:lnSpc>
                        <a:spcAft>
                          <a:spcPts val="800"/>
                        </a:spcAft>
                        <a:buNone/>
                      </a:pPr>
                      <a:r>
                        <a:rPr lang="en-US" sz="1200" kern="100">
                          <a:solidFill>
                            <a:srgbClr val="000000"/>
                          </a:solidFill>
                          <a:effectLst/>
                          <a:latin typeface="Aptos"/>
                          <a:ea typeface="Aptos" panose="020B0004020202020204" pitchFamily="34" charset="0"/>
                          <a:cs typeface="Times New Roman"/>
                        </a:rPr>
                        <a:t>Board appoints a chair from its own membership. </a:t>
                      </a:r>
                      <a:r>
                        <a:rPr lang="en-US" sz="1200" u="sng" kern="100">
                          <a:solidFill>
                            <a:srgbClr val="000000"/>
                          </a:solidFill>
                          <a:effectLst/>
                          <a:latin typeface="Aptos"/>
                          <a:ea typeface="Aptos" panose="020B0004020202020204" pitchFamily="34" charset="0"/>
                          <a:cs typeface="Times New Roman"/>
                          <a:hlinkClick r:id="rId3"/>
                        </a:rPr>
                        <a:t>Virginia Code § 15.2-402</a:t>
                      </a:r>
                      <a:endParaRPr lang="en-US" sz="1200" kern="100">
                        <a:effectLst/>
                        <a:latin typeface="Aptos"/>
                        <a:ea typeface="Aptos" panose="020B0004020202020204" pitchFamily="34" charset="0"/>
                        <a:cs typeface="Times New Roman"/>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53507334"/>
                  </a:ext>
                </a:extLst>
              </a:tr>
              <a:tr h="469179">
                <a:tc>
                  <a:txBody>
                    <a:bodyPr/>
                    <a:lstStyle/>
                    <a:p>
                      <a:r>
                        <a:rPr lang="en-US" sz="1400" b="1">
                          <a:latin typeface="Century Gothic" panose="020B0502020202020204" pitchFamily="34" charset="0"/>
                        </a:rPr>
                        <a:t>Fairfax City</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Aft>
                          <a:spcPts val="800"/>
                        </a:spcAft>
                        <a:buNone/>
                      </a:pPr>
                      <a:r>
                        <a:rPr lang="en-US" sz="1200" kern="100">
                          <a:effectLst/>
                          <a:latin typeface="Aptos"/>
                          <a:ea typeface="Aptos" panose="020B0004020202020204" pitchFamily="34" charset="0"/>
                          <a:cs typeface="Times New Roman"/>
                        </a:rPr>
                        <a:t>Directly elected by voters at large. </a:t>
                      </a:r>
                      <a:r>
                        <a:rPr lang="en-US" sz="1200" u="sng" kern="100">
                          <a:solidFill>
                            <a:srgbClr val="467886"/>
                          </a:solidFill>
                          <a:effectLst/>
                          <a:latin typeface="Aptos"/>
                          <a:ea typeface="Aptos" panose="020B0004020202020204" pitchFamily="34" charset="0"/>
                          <a:cs typeface="Times New Roman"/>
                          <a:hlinkClick r:id="rId4"/>
                        </a:rPr>
                        <a:t>Fairfax City Charter § 3.1</a:t>
                      </a:r>
                      <a:endParaRPr lang="en-US" sz="1200" kern="100">
                        <a:effectLst/>
                        <a:latin typeface="Aptos"/>
                        <a:ea typeface="Aptos" panose="020B0004020202020204" pitchFamily="34" charset="0"/>
                        <a:cs typeface="Times New Roman"/>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1992170"/>
                  </a:ext>
                </a:extLst>
              </a:tr>
              <a:tr h="469179">
                <a:tc>
                  <a:txBody>
                    <a:bodyPr/>
                    <a:lstStyle/>
                    <a:p>
                      <a:r>
                        <a:rPr lang="en-US" sz="1400" b="1">
                          <a:latin typeface="Century Gothic" panose="020B0502020202020204" pitchFamily="34" charset="0"/>
                        </a:rPr>
                        <a:t>Fairfax County</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Aft>
                          <a:spcPts val="800"/>
                        </a:spcAft>
                        <a:buNone/>
                      </a:pPr>
                      <a:r>
                        <a:rPr lang="en-US" sz="1200" kern="100">
                          <a:effectLst/>
                          <a:latin typeface="Aptos"/>
                          <a:ea typeface="Aptos" panose="020B0004020202020204" pitchFamily="34" charset="0"/>
                          <a:cs typeface="Times New Roman"/>
                        </a:rPr>
                        <a:t>Elected at-large by voters. </a:t>
                      </a:r>
                      <a:r>
                        <a:rPr lang="en-US" sz="1200" u="sng" kern="100">
                          <a:solidFill>
                            <a:srgbClr val="467886"/>
                          </a:solidFill>
                          <a:effectLst/>
                          <a:latin typeface="Aptos"/>
                          <a:ea typeface="Aptos" panose="020B0004020202020204" pitchFamily="34" charset="0"/>
                          <a:cs typeface="Times New Roman"/>
                          <a:hlinkClick r:id="rId5"/>
                        </a:rPr>
                        <a:t>Virginia Code § 15.2-802</a:t>
                      </a:r>
                      <a:endParaRPr lang="en-US" sz="1200" kern="100">
                        <a:effectLst/>
                        <a:latin typeface="Aptos"/>
                        <a:ea typeface="Aptos" panose="020B0004020202020204" pitchFamily="34" charset="0"/>
                        <a:cs typeface="Times New Roman"/>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58119843"/>
                  </a:ext>
                </a:extLst>
              </a:tr>
              <a:tr h="469179">
                <a:tc>
                  <a:txBody>
                    <a:bodyPr/>
                    <a:lstStyle/>
                    <a:p>
                      <a:r>
                        <a:rPr lang="en-US" sz="1400" b="1">
                          <a:latin typeface="Century Gothic" panose="020B0502020202020204" pitchFamily="34" charset="0"/>
                        </a:rPr>
                        <a:t>Falls Church</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Aft>
                          <a:spcPts val="800"/>
                        </a:spcAft>
                        <a:buNone/>
                      </a:pPr>
                      <a:r>
                        <a:rPr lang="en-US" sz="1200" kern="100">
                          <a:effectLst/>
                          <a:latin typeface="Aptos"/>
                          <a:ea typeface="Aptos" panose="020B0004020202020204" pitchFamily="34" charset="0"/>
                          <a:cs typeface="Times New Roman"/>
                        </a:rPr>
                        <a:t>Selected by Council from among Council’s members; </a:t>
                      </a:r>
                      <a:r>
                        <a:rPr lang="en-US" sz="1200" u="sng" kern="100">
                          <a:solidFill>
                            <a:srgbClr val="467886"/>
                          </a:solidFill>
                          <a:effectLst/>
                          <a:latin typeface="Aptos"/>
                          <a:ea typeface="Aptos" panose="020B0004020202020204" pitchFamily="34" charset="0"/>
                          <a:cs typeface="Times New Roman"/>
                          <a:hlinkClick r:id="rId6"/>
                        </a:rPr>
                        <a:t>Falls Church City Charter § 4.03</a:t>
                      </a:r>
                      <a:endParaRPr lang="en-US" sz="1200" kern="100">
                        <a:effectLst/>
                        <a:latin typeface="Aptos"/>
                        <a:ea typeface="Aptos" panose="020B0004020202020204" pitchFamily="34" charset="0"/>
                        <a:cs typeface="Times New Roman"/>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68557320"/>
                  </a:ext>
                </a:extLst>
              </a:tr>
              <a:tr h="469179">
                <a:tc>
                  <a:txBody>
                    <a:bodyPr/>
                    <a:lstStyle/>
                    <a:p>
                      <a:r>
                        <a:rPr lang="en-US" sz="1400" b="1">
                          <a:latin typeface="Century Gothic" panose="020B0502020202020204" pitchFamily="34" charset="0"/>
                        </a:rPr>
                        <a:t>Loudoun</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Elected at-large by voters. </a:t>
                      </a: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7"/>
                        </a:rPr>
                        <a:t>Link</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1647476"/>
                  </a:ext>
                </a:extLst>
              </a:tr>
              <a:tr h="469179">
                <a:tc>
                  <a:txBody>
                    <a:bodyPr/>
                    <a:lstStyle/>
                    <a:p>
                      <a:r>
                        <a:rPr lang="en-US" sz="1400" b="1">
                          <a:latin typeface="Century Gothic" panose="020B0502020202020204" pitchFamily="34" charset="0"/>
                        </a:rPr>
                        <a:t>Manassas</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Directly elected by voters; </a:t>
                      </a: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8"/>
                        </a:rPr>
                        <a:t>Manassas City Charter § 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4087634"/>
                  </a:ext>
                </a:extLst>
              </a:tr>
              <a:tr h="469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Century Gothic" panose="020B0502020202020204" pitchFamily="34" charset="0"/>
                        </a:rPr>
                        <a:t>Manassas Park</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Aft>
                          <a:spcPts val="800"/>
                        </a:spcAft>
                        <a:buNone/>
                      </a:pPr>
                      <a:r>
                        <a:rPr lang="en-US" sz="1200" kern="100">
                          <a:effectLst/>
                          <a:latin typeface="Aptos" panose="020B0004020202020204" pitchFamily="34" charset="0"/>
                          <a:ea typeface="Aptos" panose="020B0004020202020204" pitchFamily="34" charset="0"/>
                          <a:cs typeface="Times New Roman" panose="02020603050405020304" pitchFamily="18" charset="0"/>
                        </a:rPr>
                        <a:t>Directly elected by voters at large; </a:t>
                      </a:r>
                      <a:r>
                        <a:rPr lang="en-US"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9"/>
                        </a:rPr>
                        <a:t>Manassas Park City Charter § 3.4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98620165"/>
                  </a:ext>
                </a:extLst>
              </a:tr>
              <a:tr h="469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Century Gothic" panose="020B0502020202020204" pitchFamily="34" charset="0"/>
                        </a:rPr>
                        <a:t>Prince William</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Aft>
                          <a:spcPts val="800"/>
                        </a:spcAft>
                        <a:buNone/>
                      </a:pPr>
                      <a:r>
                        <a:rPr lang="en-US" sz="1200" kern="100" dirty="0">
                          <a:effectLst/>
                          <a:latin typeface="Aptos"/>
                          <a:ea typeface="Aptos" panose="020B0004020202020204" pitchFamily="34" charset="0"/>
                          <a:cs typeface="Times New Roman"/>
                        </a:rPr>
                        <a:t>Elected at large by voters. </a:t>
                      </a:r>
                      <a:r>
                        <a:rPr lang="en-US" sz="1200" u="sng" kern="100" dirty="0">
                          <a:solidFill>
                            <a:srgbClr val="467886"/>
                          </a:solidFill>
                          <a:effectLst/>
                          <a:latin typeface="Aptos"/>
                          <a:ea typeface="Aptos" panose="020B0004020202020204" pitchFamily="34" charset="0"/>
                          <a:cs typeface="Times New Roman"/>
                          <a:hlinkClick r:id="rId10"/>
                        </a:rPr>
                        <a:t>Virginia Code § 15.2-503</a:t>
                      </a:r>
                      <a:endParaRPr lang="en-US" sz="1200" kern="100" dirty="0">
                        <a:effectLst/>
                        <a:latin typeface="Aptos"/>
                        <a:ea typeface="Aptos" panose="020B0004020202020204" pitchFamily="34" charset="0"/>
                        <a:cs typeface="Times New Roman"/>
                      </a:endParaRPr>
                    </a:p>
                  </a:txBody>
                  <a:tcPr marL="68580" marR="68580" marT="0"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6607052"/>
                  </a:ext>
                </a:extLst>
              </a:tr>
            </a:tbl>
          </a:graphicData>
        </a:graphic>
      </p:graphicFrame>
    </p:spTree>
    <p:extLst>
      <p:ext uri="{BB962C8B-B14F-4D97-AF65-F5344CB8AC3E}">
        <p14:creationId xmlns:p14="http://schemas.microsoft.com/office/powerpoint/2010/main" val="2360583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F89A0-D43A-F347-E321-7D5238A78FE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51560A4-5BE7-225B-D58E-C8786FD1B338}"/>
              </a:ext>
            </a:extLst>
          </p:cNvPr>
          <p:cNvSpPr>
            <a:spLocks noGrp="1"/>
          </p:cNvSpPr>
          <p:nvPr>
            <p:ph type="title"/>
          </p:nvPr>
        </p:nvSpPr>
        <p:spPr/>
        <p:txBody>
          <a:bodyPr/>
          <a:lstStyle/>
          <a:p>
            <a:endParaRPr lang="en-US" dirty="0"/>
          </a:p>
        </p:txBody>
      </p:sp>
      <p:graphicFrame>
        <p:nvGraphicFramePr>
          <p:cNvPr id="5" name="Table 5">
            <a:extLst>
              <a:ext uri="{FF2B5EF4-FFF2-40B4-BE49-F238E27FC236}">
                <a16:creationId xmlns:a16="http://schemas.microsoft.com/office/drawing/2014/main" id="{F089E2B5-0F26-BBFC-4BCE-DE39BED39D65}"/>
              </a:ext>
            </a:extLst>
          </p:cNvPr>
          <p:cNvGraphicFramePr>
            <a:graphicFrameLocks noGrp="1"/>
          </p:cNvGraphicFramePr>
          <p:nvPr>
            <p:extLst>
              <p:ext uri="{D42A27DB-BD31-4B8C-83A1-F6EECF244321}">
                <p14:modId xmlns:p14="http://schemas.microsoft.com/office/powerpoint/2010/main" val="2949178543"/>
              </p:ext>
            </p:extLst>
          </p:nvPr>
        </p:nvGraphicFramePr>
        <p:xfrm>
          <a:off x="297543" y="1811384"/>
          <a:ext cx="11546114" cy="4681488"/>
        </p:xfrm>
        <a:graphic>
          <a:graphicData uri="http://schemas.openxmlformats.org/drawingml/2006/table">
            <a:tbl>
              <a:tblPr firstRow="1" bandRow="1">
                <a:tableStyleId>{5C22544A-7EE6-4342-B048-85BDC9FD1C3A}</a:tableStyleId>
              </a:tblPr>
              <a:tblGrid>
                <a:gridCol w="2886529">
                  <a:extLst>
                    <a:ext uri="{9D8B030D-6E8A-4147-A177-3AD203B41FA5}">
                      <a16:colId xmlns:a16="http://schemas.microsoft.com/office/drawing/2014/main" val="1976755033"/>
                    </a:ext>
                  </a:extLst>
                </a:gridCol>
                <a:gridCol w="8659585">
                  <a:extLst>
                    <a:ext uri="{9D8B030D-6E8A-4147-A177-3AD203B41FA5}">
                      <a16:colId xmlns:a16="http://schemas.microsoft.com/office/drawing/2014/main" val="392839588"/>
                    </a:ext>
                  </a:extLst>
                </a:gridCol>
              </a:tblGrid>
              <a:tr h="458877">
                <a:tc>
                  <a:txBody>
                    <a:bodyPr/>
                    <a:lstStyle/>
                    <a:p>
                      <a:r>
                        <a:rPr lang="en-US" sz="1600">
                          <a:latin typeface="Century Gothic" panose="020B0502020202020204" pitchFamily="34" charset="0"/>
                        </a:rPr>
                        <a:t>Locality</a:t>
                      </a:r>
                    </a:p>
                  </a:txBody>
                  <a:tcPr anchor="ctr">
                    <a:lnL w="9525" cap="flat" cmpd="sng" algn="ctr">
                      <a:solidFill>
                        <a:srgbClr val="074975"/>
                      </a:solidFill>
                      <a:prstDash val="solid"/>
                      <a:round/>
                      <a:headEnd type="none" w="med" len="med"/>
                      <a:tailEnd type="none" w="med" len="med"/>
                    </a:lnL>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solidFill>
                      <a:srgbClr val="074975"/>
                    </a:solidFill>
                  </a:tcPr>
                </a:tc>
                <a:tc>
                  <a:txBody>
                    <a:bodyPr/>
                    <a:lstStyle/>
                    <a:p>
                      <a:pPr algn="ctr"/>
                      <a:r>
                        <a:rPr lang="en-US" sz="1600">
                          <a:latin typeface="Century Gothic" panose="020B0502020202020204" pitchFamily="34" charset="0"/>
                        </a:rPr>
                        <a:t>Election of Governing Body Members</a:t>
                      </a:r>
                    </a:p>
                  </a:txBody>
                  <a:tcPr anchor="ctr">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solidFill>
                      <a:srgbClr val="074975"/>
                    </a:solidFill>
                  </a:tcPr>
                </a:tc>
                <a:extLst>
                  <a:ext uri="{0D108BD9-81ED-4DB2-BD59-A6C34878D82A}">
                    <a16:rowId xmlns:a16="http://schemas.microsoft.com/office/drawing/2014/main" val="3777787595"/>
                  </a:ext>
                </a:extLst>
              </a:tr>
              <a:tr h="469179">
                <a:tc>
                  <a:txBody>
                    <a:bodyPr/>
                    <a:lstStyle/>
                    <a:p>
                      <a:r>
                        <a:rPr lang="en-US" sz="1400" b="1">
                          <a:latin typeface="Century Gothic" panose="020B0502020202020204" pitchFamily="34" charset="0"/>
                        </a:rPr>
                        <a:t>Alexandria</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fontAlgn="t">
                        <a:lnSpc>
                          <a:spcPct val="115000"/>
                        </a:lnSpc>
                        <a:spcAft>
                          <a:spcPts val="800"/>
                        </a:spcAft>
                        <a:buNone/>
                      </a:pPr>
                      <a:r>
                        <a:rPr lang="en-US" sz="2100" b="0" i="0" u="none" strike="noStrike" kern="100">
                          <a:effectLst/>
                          <a:latin typeface="Aptos" panose="020B0004020202020204" pitchFamily="34" charset="0"/>
                          <a:ea typeface="Aptos" panose="020B0004020202020204" pitchFamily="34" charset="0"/>
                          <a:cs typeface="Times New Roman" panose="02020603050405020304" pitchFamily="18" charset="0"/>
                        </a:rPr>
                        <a:t>At large. </a:t>
                      </a:r>
                      <a:r>
                        <a:rPr lang="en-US" sz="2100" b="0" i="0" u="sng" strike="noStrike"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rPr>
                        <a:t>Alexandria City Charter § 10.01</a:t>
                      </a:r>
                      <a:endParaRPr lang="en-US" sz="3100" b="0" i="0" u="none" strike="noStrike">
                        <a:effectLst/>
                        <a:latin typeface="Arial" panose="020B0604020202020204" pitchFamily="34" charset="0"/>
                      </a:endParaRPr>
                    </a:p>
                  </a:txBody>
                  <a:tcPr marL="119579" marR="119579" marT="16608"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1862036"/>
                  </a:ext>
                </a:extLst>
              </a:tr>
              <a:tr h="469179">
                <a:tc>
                  <a:txBody>
                    <a:bodyPr/>
                    <a:lstStyle/>
                    <a:p>
                      <a:r>
                        <a:rPr lang="en-US" sz="1400" b="1">
                          <a:latin typeface="Century Gothic" panose="020B0502020202020204" pitchFamily="34" charset="0"/>
                        </a:rPr>
                        <a:t>Arlington</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l" fontAlgn="t">
                        <a:lnSpc>
                          <a:spcPct val="115000"/>
                        </a:lnSpc>
                        <a:spcAft>
                          <a:spcPts val="800"/>
                        </a:spcAft>
                        <a:buNone/>
                      </a:pPr>
                      <a:r>
                        <a:rPr lang="en-US" sz="2100" b="0" i="0" u="none" strike="noStrike"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At large. </a:t>
                      </a:r>
                      <a:r>
                        <a:rPr lang="en-US" sz="2100" b="0" i="0" u="sng" strike="noStrike" kern="100">
                          <a:solidFill>
                            <a:srgbClr val="000000"/>
                          </a:solidFill>
                          <a:effectLst/>
                          <a:latin typeface="Aptos" panose="020B0004020202020204" pitchFamily="34" charset="0"/>
                          <a:ea typeface="Aptos" panose="020B0004020202020204" pitchFamily="34" charset="0"/>
                          <a:cs typeface="Times New Roman" panose="02020603050405020304" pitchFamily="18" charset="0"/>
                          <a:hlinkClick r:id="rId3"/>
                        </a:rPr>
                        <a:t>Virginia Code § 15.2-705</a:t>
                      </a:r>
                      <a:endParaRPr lang="en-US" sz="3100" b="0" i="0" u="none" strike="noStrike">
                        <a:effectLst/>
                        <a:latin typeface="Arial" panose="020B0604020202020204" pitchFamily="34" charset="0"/>
                      </a:endParaRPr>
                    </a:p>
                  </a:txBody>
                  <a:tcPr marL="119579" marR="119579" marT="16608"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53507334"/>
                  </a:ext>
                </a:extLst>
              </a:tr>
              <a:tr h="469179">
                <a:tc>
                  <a:txBody>
                    <a:bodyPr/>
                    <a:lstStyle/>
                    <a:p>
                      <a:r>
                        <a:rPr lang="en-US" sz="1400" b="1">
                          <a:latin typeface="Century Gothic" panose="020B0502020202020204" pitchFamily="34" charset="0"/>
                        </a:rPr>
                        <a:t>Fairfax City</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fontAlgn="t">
                        <a:lnSpc>
                          <a:spcPct val="115000"/>
                        </a:lnSpc>
                        <a:spcAft>
                          <a:spcPts val="800"/>
                        </a:spcAft>
                        <a:buNone/>
                      </a:pPr>
                      <a:r>
                        <a:rPr lang="en-US" sz="2100" b="0" i="0" u="none" strike="noStrike" kern="100">
                          <a:effectLst/>
                          <a:latin typeface="Aptos" panose="020B0004020202020204" pitchFamily="34" charset="0"/>
                          <a:ea typeface="Aptos" panose="020B0004020202020204" pitchFamily="34" charset="0"/>
                          <a:cs typeface="Times New Roman" panose="02020603050405020304" pitchFamily="18" charset="0"/>
                        </a:rPr>
                        <a:t>At large. </a:t>
                      </a:r>
                      <a:r>
                        <a:rPr lang="en-US" sz="2100" b="0" i="0" u="sng" strike="noStrike"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Fairfax City Charter § 3.1</a:t>
                      </a:r>
                      <a:endParaRPr lang="en-US" sz="3100" b="0" i="0" u="none" strike="noStrike">
                        <a:effectLst/>
                        <a:latin typeface="Arial" panose="020B0604020202020204" pitchFamily="34" charset="0"/>
                      </a:endParaRPr>
                    </a:p>
                  </a:txBody>
                  <a:tcPr marL="119579" marR="119579" marT="16608"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1992170"/>
                  </a:ext>
                </a:extLst>
              </a:tr>
              <a:tr h="469179">
                <a:tc>
                  <a:txBody>
                    <a:bodyPr/>
                    <a:lstStyle/>
                    <a:p>
                      <a:r>
                        <a:rPr lang="en-US" sz="1400" b="1">
                          <a:latin typeface="Century Gothic" panose="020B0502020202020204" pitchFamily="34" charset="0"/>
                        </a:rPr>
                        <a:t>Fairfax County</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fontAlgn="t">
                        <a:lnSpc>
                          <a:spcPct val="115000"/>
                        </a:lnSpc>
                        <a:spcAft>
                          <a:spcPts val="800"/>
                        </a:spcAft>
                        <a:buNone/>
                      </a:pPr>
                      <a:r>
                        <a:rPr lang="en-US" sz="2100" b="0" i="0" u="none" strike="noStrike" kern="100">
                          <a:effectLst/>
                          <a:latin typeface="Aptos" panose="020B0004020202020204" pitchFamily="34" charset="0"/>
                          <a:ea typeface="Aptos" panose="020B0004020202020204" pitchFamily="34" charset="0"/>
                          <a:cs typeface="Times New Roman" panose="02020603050405020304" pitchFamily="18" charset="0"/>
                        </a:rPr>
                        <a:t>Members elected by district. </a:t>
                      </a:r>
                      <a:r>
                        <a:rPr lang="en-US" sz="2100" b="0" i="0" u="sng" strike="noStrike"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Virginia Code § 15.2-855</a:t>
                      </a:r>
                      <a:endParaRPr lang="en-US" sz="3100" b="0" i="0" u="none" strike="noStrike">
                        <a:effectLst/>
                        <a:latin typeface="Arial" panose="020B0604020202020204" pitchFamily="34" charset="0"/>
                      </a:endParaRPr>
                    </a:p>
                  </a:txBody>
                  <a:tcPr marL="119579" marR="119579" marT="16608"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58119843"/>
                  </a:ext>
                </a:extLst>
              </a:tr>
              <a:tr h="469179">
                <a:tc>
                  <a:txBody>
                    <a:bodyPr/>
                    <a:lstStyle/>
                    <a:p>
                      <a:r>
                        <a:rPr lang="en-US" sz="1400" b="1">
                          <a:latin typeface="Century Gothic" panose="020B0502020202020204" pitchFamily="34" charset="0"/>
                        </a:rPr>
                        <a:t>Falls Church</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fontAlgn="t">
                        <a:lnSpc>
                          <a:spcPct val="115000"/>
                        </a:lnSpc>
                        <a:spcAft>
                          <a:spcPts val="800"/>
                        </a:spcAft>
                        <a:buNone/>
                      </a:pPr>
                      <a:r>
                        <a:rPr lang="en-US" sz="2100" b="0" i="0" u="none" strike="noStrike" kern="100">
                          <a:effectLst/>
                          <a:latin typeface="Aptos" panose="020B0004020202020204" pitchFamily="34" charset="0"/>
                          <a:ea typeface="Aptos" panose="020B0004020202020204" pitchFamily="34" charset="0"/>
                          <a:cs typeface="Times New Roman" panose="02020603050405020304" pitchFamily="18" charset="0"/>
                        </a:rPr>
                        <a:t>At large. Falls Church City Charter §§ </a:t>
                      </a:r>
                      <a:r>
                        <a:rPr lang="en-US" sz="2100" b="0" i="0" u="sng" strike="noStrike"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6"/>
                        </a:rPr>
                        <a:t>3.01, 3.03</a:t>
                      </a:r>
                      <a:endParaRPr lang="en-US" sz="3100" b="0" i="0" u="none" strike="noStrike">
                        <a:effectLst/>
                        <a:latin typeface="Arial" panose="020B0604020202020204" pitchFamily="34" charset="0"/>
                      </a:endParaRPr>
                    </a:p>
                  </a:txBody>
                  <a:tcPr marL="119579" marR="119579" marT="16608"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68557320"/>
                  </a:ext>
                </a:extLst>
              </a:tr>
              <a:tr h="469179">
                <a:tc>
                  <a:txBody>
                    <a:bodyPr/>
                    <a:lstStyle/>
                    <a:p>
                      <a:r>
                        <a:rPr lang="en-US" sz="1400" b="1">
                          <a:latin typeface="Century Gothic" panose="020B0502020202020204" pitchFamily="34" charset="0"/>
                        </a:rPr>
                        <a:t>Loudoun</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fontAlgn="t">
                        <a:lnSpc>
                          <a:spcPct val="115000"/>
                        </a:lnSpc>
                        <a:spcAft>
                          <a:spcPts val="800"/>
                        </a:spcAft>
                        <a:buNone/>
                      </a:pPr>
                      <a:r>
                        <a:rPr lang="en-US" sz="2100" b="0" i="0" u="none" strike="noStrike" kern="100">
                          <a:effectLst/>
                          <a:latin typeface="Aptos" panose="020B0004020202020204" pitchFamily="34" charset="0"/>
                          <a:ea typeface="Aptos" panose="020B0004020202020204" pitchFamily="34" charset="0"/>
                          <a:cs typeface="Times New Roman" panose="02020603050405020304" pitchFamily="18" charset="0"/>
                        </a:rPr>
                        <a:t>By districts. </a:t>
                      </a:r>
                      <a:r>
                        <a:rPr lang="en-US" sz="2100" b="0" i="0" u="sng" strike="noStrike"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7"/>
                        </a:rPr>
                        <a:t>Link</a:t>
                      </a:r>
                      <a:endParaRPr lang="en-US" sz="3100" b="0" i="0" u="none" strike="noStrike">
                        <a:effectLst/>
                        <a:latin typeface="Arial" panose="020B0604020202020204" pitchFamily="34" charset="0"/>
                      </a:endParaRPr>
                    </a:p>
                  </a:txBody>
                  <a:tcPr marL="119579" marR="119579" marT="16608"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1647476"/>
                  </a:ext>
                </a:extLst>
              </a:tr>
              <a:tr h="469179">
                <a:tc>
                  <a:txBody>
                    <a:bodyPr/>
                    <a:lstStyle/>
                    <a:p>
                      <a:r>
                        <a:rPr lang="en-US" sz="1400" b="1">
                          <a:latin typeface="Century Gothic" panose="020B0502020202020204" pitchFamily="34" charset="0"/>
                        </a:rPr>
                        <a:t>Manassas</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fontAlgn="t">
                        <a:lnSpc>
                          <a:spcPct val="115000"/>
                        </a:lnSpc>
                        <a:spcAft>
                          <a:spcPts val="800"/>
                        </a:spcAft>
                        <a:buNone/>
                      </a:pPr>
                      <a:r>
                        <a:rPr lang="en-US" sz="2100" b="0" i="0" u="none" strike="noStrike" kern="100">
                          <a:effectLst/>
                          <a:latin typeface="Aptos" panose="020B0004020202020204" pitchFamily="34" charset="0"/>
                          <a:ea typeface="Aptos" panose="020B0004020202020204" pitchFamily="34" charset="0"/>
                          <a:cs typeface="Times New Roman" panose="02020603050405020304" pitchFamily="18" charset="0"/>
                        </a:rPr>
                        <a:t>At large. </a:t>
                      </a:r>
                      <a:r>
                        <a:rPr lang="en-US" sz="2100" b="0" i="0" u="sng" strike="noStrike"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8"/>
                        </a:rPr>
                        <a:t>Manassas City Charter § 6</a:t>
                      </a:r>
                      <a:r>
                        <a:rPr lang="en-US" sz="2100" b="0" i="0" u="none" strike="noStrike" kern="100">
                          <a:effectLst/>
                          <a:latin typeface="Aptos" panose="020B0004020202020204" pitchFamily="34" charset="0"/>
                          <a:ea typeface="Aptos" panose="020B0004020202020204" pitchFamily="34" charset="0"/>
                          <a:cs typeface="Times New Roman" panose="02020603050405020304" pitchFamily="18" charset="0"/>
                        </a:rPr>
                        <a:t>.</a:t>
                      </a:r>
                      <a:endParaRPr lang="en-US" sz="3100" b="0" i="0" u="none" strike="noStrike">
                        <a:effectLst/>
                        <a:latin typeface="Arial" panose="020B0604020202020204" pitchFamily="34" charset="0"/>
                      </a:endParaRPr>
                    </a:p>
                  </a:txBody>
                  <a:tcPr marL="119579" marR="119579" marT="16608"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4087634"/>
                  </a:ext>
                </a:extLst>
              </a:tr>
              <a:tr h="469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Century Gothic" panose="020B0502020202020204" pitchFamily="34" charset="0"/>
                        </a:rPr>
                        <a:t>Manassas Park</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fontAlgn="t">
                        <a:lnSpc>
                          <a:spcPct val="115000"/>
                        </a:lnSpc>
                        <a:spcAft>
                          <a:spcPts val="800"/>
                        </a:spcAft>
                        <a:buNone/>
                      </a:pPr>
                      <a:r>
                        <a:rPr lang="en-US" sz="2100" b="0" i="0" u="none" strike="noStrike" kern="100">
                          <a:effectLst/>
                          <a:latin typeface="Aptos" panose="020B0004020202020204" pitchFamily="34" charset="0"/>
                          <a:ea typeface="Aptos" panose="020B0004020202020204" pitchFamily="34" charset="0"/>
                          <a:cs typeface="Times New Roman" panose="02020603050405020304" pitchFamily="18" charset="0"/>
                        </a:rPr>
                        <a:t>At large. </a:t>
                      </a:r>
                      <a:r>
                        <a:rPr lang="en-US" sz="2100" b="0" i="0" u="sng" strike="noStrike"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9"/>
                        </a:rPr>
                        <a:t>Manassas Park City Charter § 3.6</a:t>
                      </a:r>
                      <a:r>
                        <a:rPr lang="en-US" sz="2100" b="0" i="0" u="none" strike="noStrike" kern="100">
                          <a:effectLst/>
                          <a:latin typeface="Aptos" panose="020B0004020202020204" pitchFamily="34" charset="0"/>
                          <a:ea typeface="Aptos" panose="020B0004020202020204" pitchFamily="34" charset="0"/>
                          <a:cs typeface="Times New Roman" panose="02020603050405020304" pitchFamily="18" charset="0"/>
                        </a:rPr>
                        <a:t>.</a:t>
                      </a:r>
                      <a:endParaRPr lang="en-US" sz="3100" b="0" i="0" u="none" strike="noStrike">
                        <a:effectLst/>
                        <a:latin typeface="Arial" panose="020B0604020202020204" pitchFamily="34" charset="0"/>
                      </a:endParaRPr>
                    </a:p>
                  </a:txBody>
                  <a:tcPr marL="119579" marR="119579" marT="16608"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98620165"/>
                  </a:ext>
                </a:extLst>
              </a:tr>
              <a:tr h="469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Century Gothic" panose="020B0502020202020204" pitchFamily="34" charset="0"/>
                        </a:rPr>
                        <a:t>Prince William</a:t>
                      </a:r>
                    </a:p>
                  </a:txBody>
                  <a:tcPr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fontAlgn="t">
                        <a:lnSpc>
                          <a:spcPct val="115000"/>
                        </a:lnSpc>
                        <a:spcAft>
                          <a:spcPts val="800"/>
                        </a:spcAft>
                        <a:buNone/>
                      </a:pPr>
                      <a:r>
                        <a:rPr lang="en-US" sz="2100" b="0" i="0" u="none" strike="noStrike" kern="100" dirty="0">
                          <a:effectLst/>
                          <a:latin typeface="Aptos" panose="020B0004020202020204" pitchFamily="34" charset="0"/>
                          <a:ea typeface="Aptos" panose="020B0004020202020204" pitchFamily="34" charset="0"/>
                          <a:cs typeface="Times New Roman" panose="02020603050405020304" pitchFamily="18" charset="0"/>
                        </a:rPr>
                        <a:t>Members are elected by district. </a:t>
                      </a:r>
                      <a:r>
                        <a:rPr lang="en-US" sz="2100" b="0" i="0" u="sng" strike="noStrike"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10"/>
                        </a:rPr>
                        <a:t>Link</a:t>
                      </a:r>
                      <a:endParaRPr lang="en-US" sz="3100" b="0" i="0" u="none" strike="noStrike" dirty="0">
                        <a:effectLst/>
                        <a:latin typeface="Arial" panose="020B0604020202020204" pitchFamily="34" charset="0"/>
                      </a:endParaRPr>
                    </a:p>
                  </a:txBody>
                  <a:tcPr marL="119579" marR="119579" marT="16608" marB="0" anchor="ctr">
                    <a:lnL w="9525" cap="flat" cmpd="sng" algn="ctr">
                      <a:solidFill>
                        <a:srgbClr val="074975"/>
                      </a:solidFill>
                      <a:prstDash val="solid"/>
                      <a:round/>
                      <a:headEnd type="none" w="med" len="med"/>
                      <a:tailEnd type="none" w="med" len="med"/>
                    </a:lnL>
                    <a:lnR w="9525" cap="flat" cmpd="sng" algn="ctr">
                      <a:solidFill>
                        <a:srgbClr val="074975"/>
                      </a:solidFill>
                      <a:prstDash val="solid"/>
                      <a:round/>
                      <a:headEnd type="none" w="med" len="med"/>
                      <a:tailEnd type="none" w="med" len="med"/>
                    </a:lnR>
                    <a:lnT w="9525" cap="flat" cmpd="sng" algn="ctr">
                      <a:solidFill>
                        <a:srgbClr val="074975"/>
                      </a:solidFill>
                      <a:prstDash val="solid"/>
                      <a:round/>
                      <a:headEnd type="none" w="med" len="med"/>
                      <a:tailEnd type="none" w="med" len="med"/>
                    </a:lnT>
                    <a:lnB w="9525" cap="flat" cmpd="sng" algn="ctr">
                      <a:solidFill>
                        <a:srgbClr val="0749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6607052"/>
                  </a:ext>
                </a:extLst>
              </a:tr>
            </a:tbl>
          </a:graphicData>
        </a:graphic>
      </p:graphicFrame>
    </p:spTree>
    <p:extLst>
      <p:ext uri="{BB962C8B-B14F-4D97-AF65-F5344CB8AC3E}">
        <p14:creationId xmlns:p14="http://schemas.microsoft.com/office/powerpoint/2010/main" val="4291664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mvOriginal_x0020_Author xmlns="784d0306-cda8-4df5-8729-f410be8df6ea" xsi:nil="true"/>
    <mvDocSetName xmlns="99d4e1ac-6c57-4a8b-9c2d-e523b2c47fe2">2026-CAO-132-Form of Government Assistance Request</mvDocSetName>
    <mvOriginal_x0020_Created xmlns="784d0306-cda8-4df5-8729-f410be8df6ea" xsi:nil="true"/>
    <mvDocumentAuthor xmlns="173c34ac-ec17-4c26-abc2-bd3fbdbb5580">
      <UserInfo>
        <DisplayName/>
        <AccountId xsi:nil="true"/>
        <AccountType/>
      </UserInfo>
    </mvDocumentAuthor>
    <mvOriginal_x0020_Modified xmlns="784d0306-cda8-4df5-8729-f410be8df6ea" xsi:nil="true"/>
    <mvDateOpened xmlns="1d939a1f-080b-4e02-bb7d-85f439c67f88">2026-02-11T05:00:00+00:00</mvDateOpened>
    <mvDocSetNumber xmlns="99d4e1ac-6c57-4a8b-9c2d-e523b2c47fe2">2026-CAO-132</mvDocSetNumber>
    <mvManagedBy xmlns="173c34ac-ec17-4c26-abc2-bd3fbdbb5580">
      <UserInfo>
        <DisplayName>Donnie Autry</DisplayName>
        <AccountId>25</AccountId>
        <AccountType/>
      </UserInfo>
    </mvManagedBy>
    <j3454d88c9ac48a8be3bb91cf9fc42a8 xmlns="99d4e1ac-6c57-4a8b-9c2d-e523b2c47fe2">
      <Terms xmlns="http://schemas.microsoft.com/office/infopath/2007/PartnerControls"/>
    </j3454d88c9ac48a8be3bb91cf9fc42a8>
    <i53fdd12173f448d9ed130bdae000cb2 xmlns="99d4e1ac-6c57-4a8b-9c2d-e523b2c47fe2">
      <Terms xmlns="http://schemas.microsoft.com/office/infopath/2007/PartnerControls">
        <TermInfo xmlns="http://schemas.microsoft.com/office/infopath/2007/PartnerControls">
          <TermName xmlns="http://schemas.microsoft.com/office/infopath/2007/PartnerControls">Misc – Request for Assistance</TermName>
          <TermId xmlns="http://schemas.microsoft.com/office/infopath/2007/PartnerControls">6d540810-5c96-4e63-bd02-67c165153a0d</TermId>
        </TermInfo>
      </Terms>
    </i53fdd12173f448d9ed130bdae000cb2>
    <mvOriginal_x0020_FileName xmlns="784d0306-cda8-4df5-8729-f410be8df6ea" xsi:nil="true"/>
    <mvDepartmentContact xmlns="173c34ac-ec17-4c26-abc2-bd3fbdbb5580">
      <UserInfo>
        <DisplayName/>
        <AccountId xsi:nil="true"/>
        <AccountType/>
      </UserInfo>
    </mvDepartmentContact>
    <TaxCatchAll xmlns="173c34ac-ec17-4c26-abc2-bd3fbdbb5580">
      <Value>1</Value>
      <Value>3</Value>
    </TaxCatchAll>
    <lcf76f155ced4ddcb4097134ff3c332f xmlns="1bc92b28-e05d-4fae-90c8-192eaa37984b">
      <Terms xmlns="http://schemas.microsoft.com/office/infopath/2007/PartnerControls"/>
    </lcf76f155ced4ddcb4097134ff3c332f>
    <mvOriginal_x0020_Producer xmlns="784d0306-cda8-4df5-8729-f410be8df6ea" xsi:nil="true"/>
    <ed9e9eb0802e4ed8a58c3410600035da xmlns="1d939a1f-080b-4e02-bb7d-85f439c67f88">
      <Terms xmlns="http://schemas.microsoft.com/office/infopath/2007/PartnerControls"/>
    </ed9e9eb0802e4ed8a58c3410600035da>
    <mvDateClosed xmlns="1d939a1f-080b-4e02-bb7d-85f439c67f88" xsi:nil="true"/>
    <ffe5865e758042bfa7166c234d9dc466 xmlns="99d4e1ac-6c57-4a8b-9c2d-e523b2c47fe2">
      <Terms xmlns="http://schemas.microsoft.com/office/infopath/2007/PartnerControls">
        <TermInfo xmlns="http://schemas.microsoft.com/office/infopath/2007/PartnerControls">
          <TermName xmlns="http://schemas.microsoft.com/office/infopath/2007/PartnerControls">Active</TermName>
          <TermId xmlns="http://schemas.microsoft.com/office/infopath/2007/PartnerControls">c81a06d0-464a-4efb-b93f-aee9920f60ca</TermId>
        </TermInfo>
      </Terms>
    </ffe5865e758042bfa7166c234d9dc466>
    <_dlc_DocId xmlns="173c34ac-ec17-4c26-abc2-bd3fbdbb5580">CAODOC-64236369-53821</_dlc_DocId>
    <_dlc_DocIdUrl xmlns="173c34ac-ec17-4c26-abc2-bd3fbdbb5580">
      <Url>https://arlingtonva.sharepoint.com/sites/CAO-CaseManagementSite/_layouts/15/DocIdRedir.aspx?ID=CAODOC-64236369-53821</Url>
      <Description>CAODOC-64236369-53821</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SharedContentType xmlns="Microsoft.SharePoint.Taxonomy.ContentTypeSync" SourceId="c89badf8-0cd2-4e7b-b9e9-f8f3d3755954" ContentTypeId="0x0101" PreviousValue="false" LastSyncTimeStamp="2015-01-02T12:52:03.383Z"/>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ct:contentTypeSchema xmlns:ct="http://schemas.microsoft.com/office/2006/metadata/contentType" xmlns:ma="http://schemas.microsoft.com/office/2006/metadata/properties/metaAttributes" ct:_="" ma:_="" ma:contentTypeName="Assignment Document" ma:contentTypeID="0x010100C86DE5C0430CB94AAC51F30EDBAE542B001469726F214D314893E6C0794B82A05E" ma:contentTypeVersion="43" ma:contentTypeDescription="" ma:contentTypeScope="" ma:versionID="9d6358bad8895056f44f8ae042146280">
  <xsd:schema xmlns:xsd="http://www.w3.org/2001/XMLSchema" xmlns:xs="http://www.w3.org/2001/XMLSchema" xmlns:p="http://schemas.microsoft.com/office/2006/metadata/properties" xmlns:ns2="173c34ac-ec17-4c26-abc2-bd3fbdbb5580" xmlns:ns3="784d0306-cda8-4df5-8729-f410be8df6ea" xmlns:ns4="99d4e1ac-6c57-4a8b-9c2d-e523b2c47fe2" xmlns:ns5="1d939a1f-080b-4e02-bb7d-85f439c67f88" xmlns:ns6="1bc92b28-e05d-4fae-90c8-192eaa37984b" targetNamespace="http://schemas.microsoft.com/office/2006/metadata/properties" ma:root="true" ma:fieldsID="36ac7b2da3535827375d4d6c2a9917ce" ns2:_="" ns3:_="" ns4:_="" ns5:_="" ns6:_="">
    <xsd:import namespace="173c34ac-ec17-4c26-abc2-bd3fbdbb5580"/>
    <xsd:import namespace="784d0306-cda8-4df5-8729-f410be8df6ea"/>
    <xsd:import namespace="99d4e1ac-6c57-4a8b-9c2d-e523b2c47fe2"/>
    <xsd:import namespace="1d939a1f-080b-4e02-bb7d-85f439c67f88"/>
    <xsd:import namespace="1bc92b28-e05d-4fae-90c8-192eaa37984b"/>
    <xsd:element name="properties">
      <xsd:complexType>
        <xsd:sequence>
          <xsd:element name="documentManagement">
            <xsd:complexType>
              <xsd:all>
                <xsd:element ref="ns2:_dlc_DocId" minOccurs="0"/>
                <xsd:element ref="ns2:_dlc_DocIdUrl" minOccurs="0"/>
                <xsd:element ref="ns2:_dlc_DocIdPersistId" minOccurs="0"/>
                <xsd:element ref="ns3:mvOriginal_x0020_Author" minOccurs="0"/>
                <xsd:element ref="ns3:mvOriginal_x0020_Created" minOccurs="0"/>
                <xsd:element ref="ns3:mvOriginal_x0020_Modified" minOccurs="0"/>
                <xsd:element ref="ns3:mvOriginal_x0020_Producer" minOccurs="0"/>
                <xsd:element ref="ns3:mvOriginal_x0020_FileName" minOccurs="0"/>
                <xsd:element ref="ns4:mvDocSetName" minOccurs="0"/>
                <xsd:element ref="ns4:mvDocSetNumber" minOccurs="0"/>
                <xsd:element ref="ns2:mvDocumentAuthor" minOccurs="0"/>
                <xsd:element ref="ns4:j3454d88c9ac48a8be3bb91cf9fc42a8" minOccurs="0"/>
                <xsd:element ref="ns2:TaxCatchAll" minOccurs="0"/>
                <xsd:element ref="ns2:TaxCatchAllLabel" minOccurs="0"/>
                <xsd:element ref="ns2:mvManagedBy" minOccurs="0"/>
                <xsd:element ref="ns4:ffe5865e758042bfa7166c234d9dc466" minOccurs="0"/>
                <xsd:element ref="ns4:i53fdd12173f448d9ed130bdae000cb2" minOccurs="0"/>
                <xsd:element ref="ns5:mvDateClosed" minOccurs="0"/>
                <xsd:element ref="ns5:mvDateOpened" minOccurs="0"/>
                <xsd:element ref="ns5:ed9e9eb0802e4ed8a58c3410600035da" minOccurs="0"/>
                <xsd:element ref="ns2:mvDepartmentContact" minOccurs="0"/>
                <xsd:element ref="ns6:MediaServiceMetadata" minOccurs="0"/>
                <xsd:element ref="ns6:MediaServiceFastMetadata" minOccurs="0"/>
                <xsd:element ref="ns6:MediaServiceObjectDetectorVersions" minOccurs="0"/>
                <xsd:element ref="ns2:SharedWithUsers" minOccurs="0"/>
                <xsd:element ref="ns2:SharedWithDetails" minOccurs="0"/>
                <xsd:element ref="ns6:MediaServiceSearchProperties" minOccurs="0"/>
                <xsd:element ref="ns6:lcf76f155ced4ddcb4097134ff3c332f" minOccurs="0"/>
                <xsd:element ref="ns6:MediaServiceDateTaken" minOccurs="0"/>
                <xsd:element ref="ns6:MediaServiceOCR" minOccurs="0"/>
                <xsd:element ref="ns6:MediaServiceGenerationTime" minOccurs="0"/>
                <xsd:element ref="ns6:MediaServiceEventHashCode" minOccurs="0"/>
                <xsd:element ref="ns6:MediaServiceBillingMetadata" minOccurs="0"/>
                <xsd:element ref="ns6: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3c34ac-ec17-4c26-abc2-bd3fbdbb558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mvDocumentAuthor" ma:index="18" nillable="true" ma:displayName="Document Author" ma:list="UserInfo" ma:SharePointGroup="0" ma:internalName="mvDocumentAutho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TaxCatchAll" ma:index="20" nillable="true" ma:displayName="Taxonomy Catch All Column" ma:hidden="true" ma:list="{45e60c0a-7142-47ed-a3a0-c27d58834049}" ma:internalName="TaxCatchAll" ma:showField="CatchAllData" ma:web="173c34ac-ec17-4c26-abc2-bd3fbdbb5580">
      <xsd:complexType>
        <xsd:complexContent>
          <xsd:extension base="dms:MultiChoiceLookup">
            <xsd:sequence>
              <xsd:element name="Value" type="dms:Lookup" maxOccurs="unbounded" minOccurs="0" nillable="true"/>
            </xsd:sequence>
          </xsd:extension>
        </xsd:complexContent>
      </xsd:complexType>
    </xsd:element>
    <xsd:element name="TaxCatchAllLabel" ma:index="21" nillable="true" ma:displayName="Taxonomy Catch All Column1" ma:hidden="true" ma:list="{45e60c0a-7142-47ed-a3a0-c27d58834049}" ma:internalName="TaxCatchAllLabel" ma:readOnly="true" ma:showField="CatchAllDataLabel" ma:web="173c34ac-ec17-4c26-abc2-bd3fbdbb5580">
      <xsd:complexType>
        <xsd:complexContent>
          <xsd:extension base="dms:MultiChoiceLookup">
            <xsd:sequence>
              <xsd:element name="Value" type="dms:Lookup" maxOccurs="unbounded" minOccurs="0" nillable="true"/>
            </xsd:sequence>
          </xsd:extension>
        </xsd:complexContent>
      </xsd:complexType>
    </xsd:element>
    <xsd:element name="mvManagedBy" ma:index="26" nillable="true" ma:displayName="Assignment Managed By" ma:hidden="true" ma:list="UserInfo" ma:SharePointGroup="0" ma:internalName="mvManagedBy"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vDepartmentContact" ma:index="35" nillable="true" ma:displayName="Department Contact" ma:hidden="true" ma:list="UserInfo" ma:SharePointGroup="0" ma:internalName="mvDepartmentContact"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Users" ma:index="3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4d0306-cda8-4df5-8729-f410be8df6ea" elementFormDefault="qualified">
    <xsd:import namespace="http://schemas.microsoft.com/office/2006/documentManagement/types"/>
    <xsd:import namespace="http://schemas.microsoft.com/office/infopath/2007/PartnerControls"/>
    <xsd:element name="mvOriginal_x0020_Author" ma:index="11" nillable="true" ma:displayName="Original Author" ma:hidden="true" ma:internalName="mvOriginal_x0020_Author">
      <xsd:simpleType>
        <xsd:restriction base="dms:Text">
          <xsd:maxLength value="255"/>
        </xsd:restriction>
      </xsd:simpleType>
    </xsd:element>
    <xsd:element name="mvOriginal_x0020_Created" ma:index="12" nillable="true" ma:displayName="Original Created" ma:format="DateTime" ma:hidden="true" ma:internalName="mvOriginal_x0020_Created">
      <xsd:simpleType>
        <xsd:restriction base="dms:DateTime"/>
      </xsd:simpleType>
    </xsd:element>
    <xsd:element name="mvOriginal_x0020_Modified" ma:index="13" nillable="true" ma:displayName="Original Modified" ma:format="DateTime" ma:hidden="true" ma:internalName="mvOriginal_x0020_Modified">
      <xsd:simpleType>
        <xsd:restriction base="dms:DateTime"/>
      </xsd:simpleType>
    </xsd:element>
    <xsd:element name="mvOriginal_x0020_Producer" ma:index="14" nillable="true" ma:displayName="Original Producer" ma:hidden="true" ma:internalName="mvOriginal_x0020_Producer">
      <xsd:simpleType>
        <xsd:restriction base="dms:Text">
          <xsd:maxLength value="255"/>
        </xsd:restriction>
      </xsd:simpleType>
    </xsd:element>
    <xsd:element name="mvOriginal_x0020_FileName" ma:index="15" nillable="true" ma:displayName="Original FileName" ma:hidden="true" ma:internalName="mvOriginal_x0020_FileNam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9d4e1ac-6c57-4a8b-9c2d-e523b2c47fe2" elementFormDefault="qualified">
    <xsd:import namespace="http://schemas.microsoft.com/office/2006/documentManagement/types"/>
    <xsd:import namespace="http://schemas.microsoft.com/office/infopath/2007/PartnerControls"/>
    <xsd:element name="mvDocSetName" ma:index="16" nillable="true" ma:displayName="Assignment Name" ma:hidden="true" ma:internalName="mvDocSetName" ma:readOnly="false">
      <xsd:simpleType>
        <xsd:restriction base="dms:Text">
          <xsd:maxLength value="255"/>
        </xsd:restriction>
      </xsd:simpleType>
    </xsd:element>
    <xsd:element name="mvDocSetNumber" ma:index="17" nillable="true" ma:displayName="Assignment Number" ma:hidden="true" ma:internalName="mvDocSetNumber" ma:readOnly="false">
      <xsd:simpleType>
        <xsd:restriction base="dms:Text">
          <xsd:maxLength value="255"/>
        </xsd:restriction>
      </xsd:simpleType>
    </xsd:element>
    <xsd:element name="j3454d88c9ac48a8be3bb91cf9fc42a8" ma:index="19" nillable="true" ma:taxonomy="true" ma:internalName="j3454d88c9ac48a8be3bb91cf9fc42a8" ma:taxonomyFieldName="mvDocumentType" ma:displayName="Document Type" ma:default="" ma:fieldId="{33454d88-c9ac-48a8-be3b-b91cf9fc42a8}" ma:sspId="c89badf8-0cd2-4e7b-b9e9-f8f3d3755954" ma:termSetId="5d7865c9-be15-4bb9-af9d-5531bd97fde5" ma:anchorId="00000000-0000-0000-0000-000000000000" ma:open="false" ma:isKeyword="false">
      <xsd:complexType>
        <xsd:sequence>
          <xsd:element ref="pc:Terms" minOccurs="0" maxOccurs="1"/>
        </xsd:sequence>
      </xsd:complexType>
    </xsd:element>
    <xsd:element name="ffe5865e758042bfa7166c234d9dc466" ma:index="27" nillable="true" ma:taxonomy="true" ma:internalName="ffe5865e758042bfa7166c234d9dc466" ma:taxonomyFieldName="mvDocSetStatus" ma:displayName="Assignment Status" ma:indexed="true" ma:default="1;#Active|c81a06d0-464a-4efb-b93f-aee9920f60ca" ma:fieldId="{ffe5865e-7580-42bf-a716-6c234d9dc466}" ma:sspId="c89badf8-0cd2-4e7b-b9e9-f8f3d3755954" ma:termSetId="c45e40bd-3920-446a-a158-3ef2083fc2dc" ma:anchorId="00000000-0000-0000-0000-000000000000" ma:open="false" ma:isKeyword="false">
      <xsd:complexType>
        <xsd:sequence>
          <xsd:element ref="pc:Terms" minOccurs="0" maxOccurs="1"/>
        </xsd:sequence>
      </xsd:complexType>
    </xsd:element>
    <xsd:element name="i53fdd12173f448d9ed130bdae000cb2" ma:index="29" nillable="true" ma:taxonomy="true" ma:internalName="i53fdd12173f448d9ed130bdae000cb2" ma:taxonomyFieldName="mvDocSetType" ma:displayName="Assignment Type" ma:readOnly="false" ma:default="" ma:fieldId="{253fdd12-173f-448d-9ed1-30bdae000cb2}" ma:sspId="c89badf8-0cd2-4e7b-b9e9-f8f3d3755954" ma:termSetId="2a12e32b-398a-4b28-8146-fd22b5613dba"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d939a1f-080b-4e02-bb7d-85f439c67f88" elementFormDefault="qualified">
    <xsd:import namespace="http://schemas.microsoft.com/office/2006/documentManagement/types"/>
    <xsd:import namespace="http://schemas.microsoft.com/office/infopath/2007/PartnerControls"/>
    <xsd:element name="mvDateClosed" ma:index="31" nillable="true" ma:displayName="Date Closed" ma:format="DateOnly" ma:hidden="true" ma:internalName="mvDateClosed" ma:readOnly="false">
      <xsd:simpleType>
        <xsd:restriction base="dms:DateTime"/>
      </xsd:simpleType>
    </xsd:element>
    <xsd:element name="mvDateOpened" ma:index="32" nillable="true" ma:displayName="Date Opened" ma:format="DateOnly" ma:hidden="true" ma:internalName="mvDateOpened" ma:readOnly="false">
      <xsd:simpleType>
        <xsd:restriction base="dms:DateTime"/>
      </xsd:simpleType>
    </xsd:element>
    <xsd:element name="ed9e9eb0802e4ed8a58c3410600035da" ma:index="33" nillable="true" ma:taxonomy="true" ma:internalName="ed9e9eb0802e4ed8a58c3410600035da" ma:taxonomyFieldName="mvCaseDisposition" ma:displayName="Case Disposition" ma:readOnly="false" ma:default="" ma:fieldId="{ed9e9eb0-802e-4ed8-a58c-3410600035da}" ma:sspId="c89badf8-0cd2-4e7b-b9e9-f8f3d3755954" ma:termSetId="629453de-891e-4918-92cb-d409d4e5bab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bc92b28-e05d-4fae-90c8-192eaa37984b" elementFormDefault="qualified">
    <xsd:import namespace="http://schemas.microsoft.com/office/2006/documentManagement/types"/>
    <xsd:import namespace="http://schemas.microsoft.com/office/infopath/2007/PartnerControls"/>
    <xsd:element name="MediaServiceMetadata" ma:index="36" nillable="true" ma:displayName="MediaServiceMetadata" ma:hidden="true" ma:internalName="MediaServiceMetadata" ma:readOnly="true">
      <xsd:simpleType>
        <xsd:restriction base="dms:Note"/>
      </xsd:simpleType>
    </xsd:element>
    <xsd:element name="MediaServiceFastMetadata" ma:index="37" nillable="true" ma:displayName="MediaServiceFastMetadata" ma:hidden="true" ma:internalName="MediaServiceFastMetadata" ma:readOnly="true">
      <xsd:simpleType>
        <xsd:restriction base="dms:Note"/>
      </xsd:simpleType>
    </xsd:element>
    <xsd:element name="MediaServiceObjectDetectorVersions" ma:index="38" nillable="true" ma:displayName="MediaServiceObjectDetectorVersions" ma:hidden="true" ma:indexed="true" ma:internalName="MediaServiceObjectDetectorVersions" ma:readOnly="true">
      <xsd:simpleType>
        <xsd:restriction base="dms:Text"/>
      </xsd:simpleType>
    </xsd:element>
    <xsd:element name="MediaServiceSearchProperties" ma:index="41" nillable="true" ma:displayName="MediaServiceSearchProperties" ma:hidden="true" ma:internalName="MediaServiceSearchProperties" ma:readOnly="true">
      <xsd:simpleType>
        <xsd:restriction base="dms:Note"/>
      </xsd:simpleType>
    </xsd:element>
    <xsd:element name="lcf76f155ced4ddcb4097134ff3c332f" ma:index="43" nillable="true" ma:taxonomy="true" ma:internalName="lcf76f155ced4ddcb4097134ff3c332f" ma:taxonomyFieldName="MediaServiceImageTags" ma:displayName="Image Tags" ma:readOnly="false" ma:fieldId="{5cf76f15-5ced-4ddc-b409-7134ff3c332f}" ma:taxonomyMulti="true" ma:sspId="c89badf8-0cd2-4e7b-b9e9-f8f3d3755954" ma:termSetId="09814cd3-568e-fe90-9814-8d621ff8fb84" ma:anchorId="fba54fb3-c3e1-fe81-a776-ca4b69148c4d" ma:open="true" ma:isKeyword="false">
      <xsd:complexType>
        <xsd:sequence>
          <xsd:element ref="pc:Terms" minOccurs="0" maxOccurs="1"/>
        </xsd:sequence>
      </xsd:complexType>
    </xsd:element>
    <xsd:element name="MediaServiceDateTaken" ma:index="44" nillable="true" ma:displayName="MediaServiceDateTaken" ma:hidden="true" ma:indexed="true" ma:internalName="MediaServiceDateTaken" ma:readOnly="true">
      <xsd:simpleType>
        <xsd:restriction base="dms:Text"/>
      </xsd:simpleType>
    </xsd:element>
    <xsd:element name="MediaServiceOCR" ma:index="45" nillable="true" ma:displayName="Extracted Text" ma:internalName="MediaServiceOCR" ma:readOnly="true">
      <xsd:simpleType>
        <xsd:restriction base="dms:Note">
          <xsd:maxLength value="255"/>
        </xsd:restriction>
      </xsd:simpleType>
    </xsd:element>
    <xsd:element name="MediaServiceGenerationTime" ma:index="46" nillable="true" ma:displayName="MediaServiceGenerationTime" ma:hidden="true" ma:internalName="MediaServiceGenerationTime" ma:readOnly="true">
      <xsd:simpleType>
        <xsd:restriction base="dms:Text"/>
      </xsd:simpleType>
    </xsd:element>
    <xsd:element name="MediaServiceEventHashCode" ma:index="47" nillable="true" ma:displayName="MediaServiceEventHashCode" ma:hidden="true" ma:internalName="MediaServiceEventHashCode" ma:readOnly="true">
      <xsd:simpleType>
        <xsd:restriction base="dms:Text"/>
      </xsd:simpleType>
    </xsd:element>
    <xsd:element name="MediaServiceBillingMetadata" ma:index="48" nillable="true" ma:displayName="MediaServiceBillingMetadata" ma:hidden="true" ma:internalName="MediaServiceBillingMetadata" ma:readOnly="true">
      <xsd:simpleType>
        <xsd:restriction base="dms:Note"/>
      </xsd:simpleType>
    </xsd:element>
    <xsd:element name="MediaLengthInSeconds" ma:index="4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6D6DC7-35E3-4532-983C-026C09D11972}">
  <ds:schemaRefs>
    <ds:schemaRef ds:uri="http://purl.org/dc/terms/"/>
    <ds:schemaRef ds:uri="http://schemas.microsoft.com/office/infopath/2007/PartnerControls"/>
    <ds:schemaRef ds:uri="99d4e1ac-6c57-4a8b-9c2d-e523b2c47fe2"/>
    <ds:schemaRef ds:uri="http://purl.org/dc/elements/1.1/"/>
    <ds:schemaRef ds:uri="1d939a1f-080b-4e02-bb7d-85f439c67f88"/>
    <ds:schemaRef ds:uri="784d0306-cda8-4df5-8729-f410be8df6ea"/>
    <ds:schemaRef ds:uri="http://schemas.microsoft.com/office/2006/documentManagement/types"/>
    <ds:schemaRef ds:uri="http://schemas.openxmlformats.org/package/2006/metadata/core-properties"/>
    <ds:schemaRef ds:uri="http://www.w3.org/XML/1998/namespace"/>
    <ds:schemaRef ds:uri="http://purl.org/dc/dcmitype/"/>
    <ds:schemaRef ds:uri="1bc92b28-e05d-4fae-90c8-192eaa37984b"/>
    <ds:schemaRef ds:uri="173c34ac-ec17-4c26-abc2-bd3fbdbb5580"/>
    <ds:schemaRef ds:uri="http://schemas.microsoft.com/office/2006/metadata/properties"/>
  </ds:schemaRefs>
</ds:datastoreItem>
</file>

<file path=customXml/itemProps2.xml><?xml version="1.0" encoding="utf-8"?>
<ds:datastoreItem xmlns:ds="http://schemas.openxmlformats.org/officeDocument/2006/customXml" ds:itemID="{5EF5D019-112F-4D6F-8B99-46C04B3F7396}">
  <ds:schemaRefs>
    <ds:schemaRef ds:uri="http://schemas.microsoft.com/sharepoint/events"/>
  </ds:schemaRefs>
</ds:datastoreItem>
</file>

<file path=customXml/itemProps3.xml><?xml version="1.0" encoding="utf-8"?>
<ds:datastoreItem xmlns:ds="http://schemas.openxmlformats.org/officeDocument/2006/customXml" ds:itemID="{C938C3A4-5072-41CB-82DC-3AEF0B5E36F9}">
  <ds:schemaRefs>
    <ds:schemaRef ds:uri="Microsoft.SharePoint.Taxonomy.ContentTypeSync"/>
  </ds:schemaRefs>
</ds:datastoreItem>
</file>

<file path=customXml/itemProps4.xml><?xml version="1.0" encoding="utf-8"?>
<ds:datastoreItem xmlns:ds="http://schemas.openxmlformats.org/officeDocument/2006/customXml" ds:itemID="{9C86F699-A134-4C08-BB1C-90D7996FF8A7}">
  <ds:schemaRefs>
    <ds:schemaRef ds:uri="http://schemas.microsoft.com/sharepoint/v3/contenttype/forms"/>
  </ds:schemaRefs>
</ds:datastoreItem>
</file>

<file path=customXml/itemProps5.xml><?xml version="1.0" encoding="utf-8"?>
<ds:datastoreItem xmlns:ds="http://schemas.openxmlformats.org/officeDocument/2006/customXml" ds:itemID="{09226200-C7AC-4AD8-8045-3C01D8ADD5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3c34ac-ec17-4c26-abc2-bd3fbdbb5580"/>
    <ds:schemaRef ds:uri="784d0306-cda8-4df5-8729-f410be8df6ea"/>
    <ds:schemaRef ds:uri="99d4e1ac-6c57-4a8b-9c2d-e523b2c47fe2"/>
    <ds:schemaRef ds:uri="1d939a1f-080b-4e02-bb7d-85f439c67f88"/>
    <ds:schemaRef ds:uri="1bc92b28-e05d-4fae-90c8-192eaa3798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1091</Words>
  <Application>Microsoft Office PowerPoint</Application>
  <PresentationFormat>Widescreen</PresentationFormat>
  <Paragraphs>139</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Arial</vt:lpstr>
      <vt:lpstr>Calibri</vt:lpstr>
      <vt:lpstr>Century Gothic</vt:lpstr>
      <vt:lpstr>Courier New</vt:lpstr>
      <vt:lpstr>Wingdings</vt:lpstr>
      <vt:lpstr>Office Theme</vt:lpstr>
      <vt:lpstr>Virginia Forms of Government: An Overview</vt:lpstr>
      <vt:lpstr>County Board’s Charge to the County Attorney</vt:lpstr>
      <vt:lpstr>Summary</vt:lpstr>
      <vt:lpstr>PowerPoint Presentation</vt:lpstr>
      <vt:lpstr>PowerPoint Presentation</vt:lpstr>
      <vt:lpstr>PowerPoint Presentation</vt:lpstr>
      <vt:lpstr>PowerPoint Presentation</vt:lpstr>
      <vt:lpstr>PowerPoint Presentation</vt:lpstr>
      <vt:lpstr>PowerPoint Presentation</vt:lpstr>
      <vt:lpstr>Arlington’s Current Form of Government and Alternatives Under Virginia Law </vt:lpstr>
      <vt:lpstr>PowerPoint Presentation</vt:lpstr>
      <vt:lpstr>PowerPoint Presentation</vt:lpstr>
      <vt:lpstr>PowerPoint Presentation</vt:lpstr>
      <vt:lpstr>Relevant Impacts to Constitutional Officers and School Board</vt:lpstr>
      <vt:lpstr>PowerPoint Presentation</vt:lpstr>
      <vt:lpstr>Becoming a City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2026-07-20T20:03:27Z</dcterms:created>
  <dcterms:modified xsi:type="dcterms:W3CDTF">2026-07-21T15:30:47Z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7d5ab36b-ec9a-4753-b624-b43989557e4c</vt:lpwstr>
  </property>
  <property fmtid="{D5CDD505-2E9C-101B-9397-08002B2CF9AE}" pid="3" name="MediaServiceImageTags">
    <vt:lpwstr/>
  </property>
  <property fmtid="{D5CDD505-2E9C-101B-9397-08002B2CF9AE}" pid="4" name="mvDocSetType">
    <vt:lpwstr>3</vt:lpwstr>
  </property>
  <property fmtid="{D5CDD505-2E9C-101B-9397-08002B2CF9AE}" pid="5" name="mvDocumentType">
    <vt:lpwstr/>
  </property>
  <property fmtid="{D5CDD505-2E9C-101B-9397-08002B2CF9AE}" pid="6" name="ContentTypeId">
    <vt:lpwstr>0x010100C86DE5C0430CB94AAC51F30EDBAE542B001469726F214D314893E6C0794B82A05E</vt:lpwstr>
  </property>
  <property fmtid="{D5CDD505-2E9C-101B-9397-08002B2CF9AE}" pid="7" name="mvDocSetStatus">
    <vt:lpwstr>1</vt:lpwstr>
  </property>
</Properties>
</file>