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8" r:id="rId5"/>
    <p:sldMasterId id="2147483693" r:id="rId6"/>
    <p:sldMasterId id="2147483719" r:id="rId7"/>
    <p:sldMasterId id="2147483732" r:id="rId8"/>
    <p:sldMasterId id="2147483745" r:id="rId9"/>
  </p:sldMasterIdLst>
  <p:notesMasterIdLst>
    <p:notesMasterId r:id="rId27"/>
  </p:notesMasterIdLst>
  <p:sldIdLst>
    <p:sldId id="803" r:id="rId10"/>
    <p:sldId id="296" r:id="rId11"/>
    <p:sldId id="298" r:id="rId12"/>
    <p:sldId id="805" r:id="rId13"/>
    <p:sldId id="302" r:id="rId14"/>
    <p:sldId id="799" r:id="rId15"/>
    <p:sldId id="362" r:id="rId16"/>
    <p:sldId id="345" r:id="rId17"/>
    <p:sldId id="648" r:id="rId18"/>
    <p:sldId id="336" r:id="rId19"/>
    <p:sldId id="650" r:id="rId20"/>
    <p:sldId id="306" r:id="rId21"/>
    <p:sldId id="787" r:id="rId22"/>
    <p:sldId id="788" r:id="rId23"/>
    <p:sldId id="791" r:id="rId24"/>
    <p:sldId id="328" r:id="rId25"/>
    <p:sldId id="335"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en Roach" initials="KR" lastIdx="19" clrIdx="0">
    <p:extLst>
      <p:ext uri="{19B8F6BF-5375-455C-9EA6-DF929625EA0E}">
        <p15:presenceInfo xmlns:p15="http://schemas.microsoft.com/office/powerpoint/2012/main" userId="Kalen Roach" providerId="None"/>
      </p:ext>
    </p:extLst>
  </p:cmAuthor>
  <p:cmAuthor id="2" name="Kalen Roach" initials="KR [2]" lastIdx="1" clrIdx="1">
    <p:extLst>
      <p:ext uri="{19B8F6BF-5375-455C-9EA6-DF929625EA0E}">
        <p15:presenceInfo xmlns:p15="http://schemas.microsoft.com/office/powerpoint/2012/main" userId="S::kroach@dcseu.com::38ed52dc-78ee-43c7-964c-f9498d534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C43"/>
    <a:srgbClr val="56ADCB"/>
    <a:srgbClr val="225B8B"/>
    <a:srgbClr val="080547"/>
    <a:srgbClr val="966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80801" autoAdjust="0"/>
  </p:normalViewPr>
  <p:slideViewPr>
    <p:cSldViewPr snapToGrid="0">
      <p:cViewPr varScale="1">
        <p:scale>
          <a:sx n="163" d="100"/>
          <a:sy n="163" d="100"/>
        </p:scale>
        <p:origin x="15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0AAB7-F569-4D59-9E74-8CEFBA756F4B}" type="doc">
      <dgm:prSet loTypeId="urn:microsoft.com/office/officeart/2005/8/layout/hChevron3" loCatId="process" qsTypeId="urn:microsoft.com/office/officeart/2005/8/quickstyle/simple1" qsCatId="simple" csTypeId="urn:microsoft.com/office/officeart/2005/8/colors/accent2_2" csCatId="accent2" phldr="1"/>
      <dgm:spPr/>
    </dgm:pt>
    <dgm:pt modelId="{3C29DD9B-1F6E-4FC7-BF1D-CE1A86480A62}">
      <dgm:prSet phldrT="[Text]" custT="1"/>
      <dgm:spPr>
        <a:solidFill>
          <a:srgbClr val="248C43"/>
        </a:solidFill>
      </dgm:spPr>
      <dgm:t>
        <a:bodyPr/>
        <a:lstStyle/>
        <a:p>
          <a:r>
            <a:rPr lang="en-US" sz="1600">
              <a:latin typeface="Century Gothic" panose="020B0502020202020204" pitchFamily="34" charset="0"/>
            </a:rPr>
            <a:t>2021</a:t>
          </a:r>
        </a:p>
      </dgm:t>
    </dgm:pt>
    <dgm:pt modelId="{86780482-E928-42D7-B7B7-B67C50E3102A}" type="parTrans" cxnId="{D23C9E06-57EA-48EA-99B3-F2C8BF889ECB}">
      <dgm:prSet/>
      <dgm:spPr/>
      <dgm:t>
        <a:bodyPr/>
        <a:lstStyle/>
        <a:p>
          <a:endParaRPr lang="en-US" sz="1600">
            <a:latin typeface="Century Gothic" panose="020B0502020202020204" pitchFamily="34" charset="0"/>
          </a:endParaRPr>
        </a:p>
      </dgm:t>
    </dgm:pt>
    <dgm:pt modelId="{EBAFC055-E36D-4B4C-A6D1-E48299F4A0B6}" type="sibTrans" cxnId="{D23C9E06-57EA-48EA-99B3-F2C8BF889ECB}">
      <dgm:prSet/>
      <dgm:spPr/>
      <dgm:t>
        <a:bodyPr/>
        <a:lstStyle/>
        <a:p>
          <a:endParaRPr lang="en-US" sz="1600">
            <a:latin typeface="Century Gothic" panose="020B0502020202020204" pitchFamily="34" charset="0"/>
          </a:endParaRPr>
        </a:p>
      </dgm:t>
    </dgm:pt>
    <dgm:pt modelId="{251AF9BB-F156-401D-B621-633DCAF7FFDB}">
      <dgm:prSet phldrT="[Text]" custT="1"/>
      <dgm:spPr>
        <a:solidFill>
          <a:srgbClr val="248C43"/>
        </a:solidFill>
      </dgm:spPr>
      <dgm:t>
        <a:bodyPr/>
        <a:lstStyle/>
        <a:p>
          <a:r>
            <a:rPr lang="en-US" sz="1600">
              <a:latin typeface="Century Gothic" panose="020B0502020202020204" pitchFamily="34" charset="0"/>
            </a:rPr>
            <a:t>2022</a:t>
          </a:r>
        </a:p>
      </dgm:t>
    </dgm:pt>
    <dgm:pt modelId="{FBD90BE0-FED1-407E-BE03-DCEAFD9EFF8D}" type="parTrans" cxnId="{C420A5D8-780F-4C01-8E50-6E892F199172}">
      <dgm:prSet/>
      <dgm:spPr/>
      <dgm:t>
        <a:bodyPr/>
        <a:lstStyle/>
        <a:p>
          <a:endParaRPr lang="en-US" sz="1600">
            <a:latin typeface="Century Gothic" panose="020B0502020202020204" pitchFamily="34" charset="0"/>
          </a:endParaRPr>
        </a:p>
      </dgm:t>
    </dgm:pt>
    <dgm:pt modelId="{EB6986D5-D9F9-4CF1-B7EF-A18AD1346B7B}" type="sibTrans" cxnId="{C420A5D8-780F-4C01-8E50-6E892F199172}">
      <dgm:prSet/>
      <dgm:spPr/>
      <dgm:t>
        <a:bodyPr/>
        <a:lstStyle/>
        <a:p>
          <a:endParaRPr lang="en-US" sz="1600">
            <a:latin typeface="Century Gothic" panose="020B0502020202020204" pitchFamily="34" charset="0"/>
          </a:endParaRPr>
        </a:p>
      </dgm:t>
    </dgm:pt>
    <dgm:pt modelId="{0D7D84B0-AB87-454B-ACF1-D0BFDF7D7494}">
      <dgm:prSet phldrT="[Text]" custT="1"/>
      <dgm:spPr>
        <a:solidFill>
          <a:srgbClr val="248C43"/>
        </a:solidFill>
      </dgm:spPr>
      <dgm:t>
        <a:bodyPr/>
        <a:lstStyle/>
        <a:p>
          <a:r>
            <a:rPr lang="en-US" sz="1600">
              <a:latin typeface="Century Gothic" panose="020B0502020202020204" pitchFamily="34" charset="0"/>
            </a:rPr>
            <a:t>2023</a:t>
          </a:r>
        </a:p>
      </dgm:t>
    </dgm:pt>
    <dgm:pt modelId="{09459830-DC56-4179-9A2A-9373265F1143}" type="parTrans" cxnId="{B003F4D5-2D53-4A73-9E90-20D76B85B411}">
      <dgm:prSet/>
      <dgm:spPr/>
      <dgm:t>
        <a:bodyPr/>
        <a:lstStyle/>
        <a:p>
          <a:endParaRPr lang="en-US" sz="1600">
            <a:latin typeface="Century Gothic" panose="020B0502020202020204" pitchFamily="34" charset="0"/>
          </a:endParaRPr>
        </a:p>
      </dgm:t>
    </dgm:pt>
    <dgm:pt modelId="{2F5A2B17-9814-4DF3-9279-4FFC02380F81}" type="sibTrans" cxnId="{B003F4D5-2D53-4A73-9E90-20D76B85B411}">
      <dgm:prSet/>
      <dgm:spPr/>
      <dgm:t>
        <a:bodyPr/>
        <a:lstStyle/>
        <a:p>
          <a:endParaRPr lang="en-US" sz="1600">
            <a:latin typeface="Century Gothic" panose="020B0502020202020204" pitchFamily="34" charset="0"/>
          </a:endParaRPr>
        </a:p>
      </dgm:t>
    </dgm:pt>
    <dgm:pt modelId="{6FC5BB27-7998-4120-A8E5-F3B0AD057A82}">
      <dgm:prSet phldrT="[Text]" custT="1"/>
      <dgm:spPr>
        <a:solidFill>
          <a:srgbClr val="248C43"/>
        </a:solidFill>
      </dgm:spPr>
      <dgm:t>
        <a:bodyPr/>
        <a:lstStyle/>
        <a:p>
          <a:r>
            <a:rPr lang="en-US" sz="1600">
              <a:latin typeface="Century Gothic" panose="020B0502020202020204" pitchFamily="34" charset="0"/>
            </a:rPr>
            <a:t>2024</a:t>
          </a:r>
        </a:p>
      </dgm:t>
    </dgm:pt>
    <dgm:pt modelId="{E021E48D-2DFC-4636-9E59-D8D354717CF2}" type="parTrans" cxnId="{FF3F2953-6C7F-473C-8268-AD0FD6802499}">
      <dgm:prSet/>
      <dgm:spPr/>
      <dgm:t>
        <a:bodyPr/>
        <a:lstStyle/>
        <a:p>
          <a:endParaRPr lang="en-US" sz="1600">
            <a:latin typeface="Century Gothic" panose="020B0502020202020204" pitchFamily="34" charset="0"/>
          </a:endParaRPr>
        </a:p>
      </dgm:t>
    </dgm:pt>
    <dgm:pt modelId="{704B1A2B-4DB4-4AB5-A4F5-59590B44EE42}" type="sibTrans" cxnId="{FF3F2953-6C7F-473C-8268-AD0FD6802499}">
      <dgm:prSet/>
      <dgm:spPr/>
      <dgm:t>
        <a:bodyPr/>
        <a:lstStyle/>
        <a:p>
          <a:endParaRPr lang="en-US" sz="1600">
            <a:latin typeface="Century Gothic" panose="020B0502020202020204" pitchFamily="34" charset="0"/>
          </a:endParaRPr>
        </a:p>
      </dgm:t>
    </dgm:pt>
    <dgm:pt modelId="{4754CAA3-6EFC-4F99-819F-1B4C4B58F07E}">
      <dgm:prSet phldrT="[Text]" custT="1"/>
      <dgm:spPr>
        <a:solidFill>
          <a:srgbClr val="248C43"/>
        </a:solidFill>
      </dgm:spPr>
      <dgm:t>
        <a:bodyPr/>
        <a:lstStyle/>
        <a:p>
          <a:r>
            <a:rPr lang="en-US" sz="1600">
              <a:latin typeface="Century Gothic" panose="020B0502020202020204" pitchFamily="34" charset="0"/>
            </a:rPr>
            <a:t>2025</a:t>
          </a:r>
        </a:p>
      </dgm:t>
    </dgm:pt>
    <dgm:pt modelId="{AFD7EEC3-B542-4875-B797-EB44AB246B78}" type="parTrans" cxnId="{B7E469E4-C18A-4F1A-9566-28E23D3155FB}">
      <dgm:prSet/>
      <dgm:spPr/>
      <dgm:t>
        <a:bodyPr/>
        <a:lstStyle/>
        <a:p>
          <a:endParaRPr lang="en-US" sz="1600">
            <a:latin typeface="Century Gothic" panose="020B0502020202020204" pitchFamily="34" charset="0"/>
          </a:endParaRPr>
        </a:p>
      </dgm:t>
    </dgm:pt>
    <dgm:pt modelId="{5F07BCB3-959E-4DAD-A41C-3CAC36F43194}" type="sibTrans" cxnId="{B7E469E4-C18A-4F1A-9566-28E23D3155FB}">
      <dgm:prSet/>
      <dgm:spPr/>
      <dgm:t>
        <a:bodyPr/>
        <a:lstStyle/>
        <a:p>
          <a:endParaRPr lang="en-US" sz="1600">
            <a:latin typeface="Century Gothic" panose="020B0502020202020204" pitchFamily="34" charset="0"/>
          </a:endParaRPr>
        </a:p>
      </dgm:t>
    </dgm:pt>
    <dgm:pt modelId="{51D957C8-35DF-4007-AE4D-5029F63681F0}">
      <dgm:prSet phldrT="[Text]" custT="1"/>
      <dgm:spPr>
        <a:solidFill>
          <a:srgbClr val="248C43"/>
        </a:solidFill>
      </dgm:spPr>
      <dgm:t>
        <a:bodyPr/>
        <a:lstStyle/>
        <a:p>
          <a:r>
            <a:rPr lang="en-US" sz="1600">
              <a:solidFill>
                <a:schemeClr val="bg1"/>
              </a:solidFill>
              <a:latin typeface="Century Gothic" panose="020B0502020202020204" pitchFamily="34" charset="0"/>
            </a:rPr>
            <a:t>2026*</a:t>
          </a:r>
        </a:p>
      </dgm:t>
    </dgm:pt>
    <dgm:pt modelId="{43149D47-C3FD-4C25-AF6A-232009181114}" type="parTrans" cxnId="{9E701AAF-230E-4E0E-B613-A70079310A72}">
      <dgm:prSet/>
      <dgm:spPr/>
      <dgm:t>
        <a:bodyPr/>
        <a:lstStyle/>
        <a:p>
          <a:endParaRPr lang="en-US" sz="1600">
            <a:latin typeface="Century Gothic" panose="020B0502020202020204" pitchFamily="34" charset="0"/>
          </a:endParaRPr>
        </a:p>
      </dgm:t>
    </dgm:pt>
    <dgm:pt modelId="{B4FD63DF-E51A-400A-A8DF-CCC7C0FD186B}" type="sibTrans" cxnId="{9E701AAF-230E-4E0E-B613-A70079310A72}">
      <dgm:prSet/>
      <dgm:spPr/>
      <dgm:t>
        <a:bodyPr/>
        <a:lstStyle/>
        <a:p>
          <a:endParaRPr lang="en-US" sz="1600">
            <a:latin typeface="Century Gothic" panose="020B0502020202020204" pitchFamily="34" charset="0"/>
          </a:endParaRPr>
        </a:p>
      </dgm:t>
    </dgm:pt>
    <dgm:pt modelId="{BA685D56-8EC5-4666-B47B-3A2FE225759F}">
      <dgm:prSet phldrT="[Text]" custT="1"/>
      <dgm:spPr>
        <a:solidFill>
          <a:srgbClr val="FF0000"/>
        </a:solidFill>
      </dgm:spPr>
      <dgm:t>
        <a:bodyPr/>
        <a:lstStyle/>
        <a:p>
          <a:r>
            <a:rPr lang="en-US" sz="1600" dirty="0">
              <a:latin typeface="Century Gothic" panose="020B0502020202020204" pitchFamily="34" charset="0"/>
            </a:rPr>
            <a:t>Repeat</a:t>
          </a:r>
        </a:p>
      </dgm:t>
    </dgm:pt>
    <dgm:pt modelId="{1CB32590-4697-42C6-AA53-FE2F20E55B41}" type="parTrans" cxnId="{C0DADA8D-48C5-4132-9DF1-7FCEE800C022}">
      <dgm:prSet/>
      <dgm:spPr/>
      <dgm:t>
        <a:bodyPr/>
        <a:lstStyle/>
        <a:p>
          <a:endParaRPr lang="en-US" sz="1600">
            <a:latin typeface="Century Gothic" panose="020B0502020202020204" pitchFamily="34" charset="0"/>
          </a:endParaRPr>
        </a:p>
      </dgm:t>
    </dgm:pt>
    <dgm:pt modelId="{51C11573-30C6-4220-A19A-DEA2C6C2F155}" type="sibTrans" cxnId="{C0DADA8D-48C5-4132-9DF1-7FCEE800C022}">
      <dgm:prSet/>
      <dgm:spPr/>
      <dgm:t>
        <a:bodyPr/>
        <a:lstStyle/>
        <a:p>
          <a:endParaRPr lang="en-US" sz="1600">
            <a:latin typeface="Century Gothic" panose="020B0502020202020204" pitchFamily="34" charset="0"/>
          </a:endParaRPr>
        </a:p>
      </dgm:t>
    </dgm:pt>
    <dgm:pt modelId="{DCA2C78C-A5A3-458A-B465-CD55950773E3}">
      <dgm:prSet phldrT="[Text]" custT="1"/>
      <dgm:spPr>
        <a:solidFill>
          <a:srgbClr val="248C43"/>
        </a:solidFill>
      </dgm:spPr>
      <dgm:t>
        <a:bodyPr/>
        <a:lstStyle/>
        <a:p>
          <a:r>
            <a:rPr lang="en-US" sz="1600">
              <a:latin typeface="Century Gothic" panose="020B0502020202020204" pitchFamily="34" charset="0"/>
            </a:rPr>
            <a:t>2027</a:t>
          </a:r>
        </a:p>
      </dgm:t>
    </dgm:pt>
    <dgm:pt modelId="{900AF322-4289-4C44-8342-4D690604AAD3}" type="parTrans" cxnId="{211C2EC0-F6D0-415C-BD4B-A8C655347CF4}">
      <dgm:prSet/>
      <dgm:spPr/>
      <dgm:t>
        <a:bodyPr/>
        <a:lstStyle/>
        <a:p>
          <a:endParaRPr lang="en-US"/>
        </a:p>
      </dgm:t>
    </dgm:pt>
    <dgm:pt modelId="{9DB10110-0633-473B-9869-A6AA3E65FE8B}" type="sibTrans" cxnId="{211C2EC0-F6D0-415C-BD4B-A8C655347CF4}">
      <dgm:prSet/>
      <dgm:spPr/>
      <dgm:t>
        <a:bodyPr/>
        <a:lstStyle/>
        <a:p>
          <a:endParaRPr lang="en-US"/>
        </a:p>
      </dgm:t>
    </dgm:pt>
    <dgm:pt modelId="{AC1363A1-4445-49DC-AC65-EFF2E116AB44}" type="pres">
      <dgm:prSet presAssocID="{1EC0AAB7-F569-4D59-9E74-8CEFBA756F4B}" presName="Name0" presStyleCnt="0">
        <dgm:presLayoutVars>
          <dgm:dir/>
          <dgm:resizeHandles val="exact"/>
        </dgm:presLayoutVars>
      </dgm:prSet>
      <dgm:spPr/>
    </dgm:pt>
    <dgm:pt modelId="{D8041BDD-F91D-484B-B064-3E0738E80E0A}" type="pres">
      <dgm:prSet presAssocID="{3C29DD9B-1F6E-4FC7-BF1D-CE1A86480A62}" presName="parTxOnly" presStyleLbl="node1" presStyleIdx="0" presStyleCnt="8">
        <dgm:presLayoutVars>
          <dgm:bulletEnabled val="1"/>
        </dgm:presLayoutVars>
      </dgm:prSet>
      <dgm:spPr/>
    </dgm:pt>
    <dgm:pt modelId="{9BDD37E1-E24D-4A45-BC89-0CBBF6C693CA}" type="pres">
      <dgm:prSet presAssocID="{EBAFC055-E36D-4B4C-A6D1-E48299F4A0B6}" presName="parSpace" presStyleCnt="0"/>
      <dgm:spPr/>
    </dgm:pt>
    <dgm:pt modelId="{866F9F52-85EE-44C8-A9E1-52698CD8B967}" type="pres">
      <dgm:prSet presAssocID="{251AF9BB-F156-401D-B621-633DCAF7FFDB}" presName="parTxOnly" presStyleLbl="node1" presStyleIdx="1" presStyleCnt="8">
        <dgm:presLayoutVars>
          <dgm:bulletEnabled val="1"/>
        </dgm:presLayoutVars>
      </dgm:prSet>
      <dgm:spPr/>
    </dgm:pt>
    <dgm:pt modelId="{18C88C7A-A6C2-4AFC-A78B-F70DB642F4CA}" type="pres">
      <dgm:prSet presAssocID="{EB6986D5-D9F9-4CF1-B7EF-A18AD1346B7B}" presName="parSpace" presStyleCnt="0"/>
      <dgm:spPr/>
    </dgm:pt>
    <dgm:pt modelId="{F29432A6-29A8-4C68-AF98-E62194236E1C}" type="pres">
      <dgm:prSet presAssocID="{0D7D84B0-AB87-454B-ACF1-D0BFDF7D7494}" presName="parTxOnly" presStyleLbl="node1" presStyleIdx="2" presStyleCnt="8">
        <dgm:presLayoutVars>
          <dgm:bulletEnabled val="1"/>
        </dgm:presLayoutVars>
      </dgm:prSet>
      <dgm:spPr/>
    </dgm:pt>
    <dgm:pt modelId="{010ECA9F-B372-4BFC-A777-10B20AAC6A20}" type="pres">
      <dgm:prSet presAssocID="{2F5A2B17-9814-4DF3-9279-4FFC02380F81}" presName="parSpace" presStyleCnt="0"/>
      <dgm:spPr/>
    </dgm:pt>
    <dgm:pt modelId="{8C174D17-BA05-4E5A-A467-956582183385}" type="pres">
      <dgm:prSet presAssocID="{6FC5BB27-7998-4120-A8E5-F3B0AD057A82}" presName="parTxOnly" presStyleLbl="node1" presStyleIdx="3" presStyleCnt="8">
        <dgm:presLayoutVars>
          <dgm:bulletEnabled val="1"/>
        </dgm:presLayoutVars>
      </dgm:prSet>
      <dgm:spPr/>
    </dgm:pt>
    <dgm:pt modelId="{3E4A5B5A-B61A-4A55-A08A-5032EC0BF425}" type="pres">
      <dgm:prSet presAssocID="{704B1A2B-4DB4-4AB5-A4F5-59590B44EE42}" presName="parSpace" presStyleCnt="0"/>
      <dgm:spPr/>
    </dgm:pt>
    <dgm:pt modelId="{0FE728AB-E1B4-47B0-96FF-292C26E7538C}" type="pres">
      <dgm:prSet presAssocID="{4754CAA3-6EFC-4F99-819F-1B4C4B58F07E}" presName="parTxOnly" presStyleLbl="node1" presStyleIdx="4" presStyleCnt="8">
        <dgm:presLayoutVars>
          <dgm:bulletEnabled val="1"/>
        </dgm:presLayoutVars>
      </dgm:prSet>
      <dgm:spPr/>
    </dgm:pt>
    <dgm:pt modelId="{4FF3AA1D-7F22-4632-923D-0F3DAD658367}" type="pres">
      <dgm:prSet presAssocID="{5F07BCB3-959E-4DAD-A41C-3CAC36F43194}" presName="parSpace" presStyleCnt="0"/>
      <dgm:spPr/>
    </dgm:pt>
    <dgm:pt modelId="{3A0526E0-EF2A-46B7-8D80-664DA003549A}" type="pres">
      <dgm:prSet presAssocID="{51D957C8-35DF-4007-AE4D-5029F63681F0}" presName="parTxOnly" presStyleLbl="node1" presStyleIdx="5" presStyleCnt="8">
        <dgm:presLayoutVars>
          <dgm:bulletEnabled val="1"/>
        </dgm:presLayoutVars>
      </dgm:prSet>
      <dgm:spPr/>
    </dgm:pt>
    <dgm:pt modelId="{3CBCA04E-A0BC-41E0-BC6A-E78DB6AF81E0}" type="pres">
      <dgm:prSet presAssocID="{B4FD63DF-E51A-400A-A8DF-CCC7C0FD186B}" presName="parSpace" presStyleCnt="0"/>
      <dgm:spPr/>
    </dgm:pt>
    <dgm:pt modelId="{8A33BFEA-58AA-4E6B-B322-6202705E734D}" type="pres">
      <dgm:prSet presAssocID="{DCA2C78C-A5A3-458A-B465-CD55950773E3}" presName="parTxOnly" presStyleLbl="node1" presStyleIdx="6" presStyleCnt="8">
        <dgm:presLayoutVars>
          <dgm:bulletEnabled val="1"/>
        </dgm:presLayoutVars>
      </dgm:prSet>
      <dgm:spPr/>
    </dgm:pt>
    <dgm:pt modelId="{2EE6A06A-0523-484D-865F-BECEEE2C468D}" type="pres">
      <dgm:prSet presAssocID="{9DB10110-0633-473B-9869-A6AA3E65FE8B}" presName="parSpace" presStyleCnt="0"/>
      <dgm:spPr/>
    </dgm:pt>
    <dgm:pt modelId="{B4134698-AEE0-4679-BF7F-94ED2E7CE7F3}" type="pres">
      <dgm:prSet presAssocID="{BA685D56-8EC5-4666-B47B-3A2FE225759F}" presName="parTxOnly" presStyleLbl="node1" presStyleIdx="7" presStyleCnt="8">
        <dgm:presLayoutVars>
          <dgm:bulletEnabled val="1"/>
        </dgm:presLayoutVars>
      </dgm:prSet>
      <dgm:spPr/>
    </dgm:pt>
  </dgm:ptLst>
  <dgm:cxnLst>
    <dgm:cxn modelId="{D23C9E06-57EA-48EA-99B3-F2C8BF889ECB}" srcId="{1EC0AAB7-F569-4D59-9E74-8CEFBA756F4B}" destId="{3C29DD9B-1F6E-4FC7-BF1D-CE1A86480A62}" srcOrd="0" destOrd="0" parTransId="{86780482-E928-42D7-B7B7-B67C50E3102A}" sibTransId="{EBAFC055-E36D-4B4C-A6D1-E48299F4A0B6}"/>
    <dgm:cxn modelId="{A32A7B30-3353-49F4-A07B-44A10DDB8534}" type="presOf" srcId="{4754CAA3-6EFC-4F99-819F-1B4C4B58F07E}" destId="{0FE728AB-E1B4-47B0-96FF-292C26E7538C}" srcOrd="0" destOrd="0" presId="urn:microsoft.com/office/officeart/2005/8/layout/hChevron3"/>
    <dgm:cxn modelId="{707A705D-E632-4E77-A361-05CD1D2D4911}" type="presOf" srcId="{51D957C8-35DF-4007-AE4D-5029F63681F0}" destId="{3A0526E0-EF2A-46B7-8D80-664DA003549A}" srcOrd="0" destOrd="0" presId="urn:microsoft.com/office/officeart/2005/8/layout/hChevron3"/>
    <dgm:cxn modelId="{886FD44E-3306-4DC0-B769-8EB2763A0D8C}" type="presOf" srcId="{1EC0AAB7-F569-4D59-9E74-8CEFBA756F4B}" destId="{AC1363A1-4445-49DC-AC65-EFF2E116AB44}" srcOrd="0" destOrd="0" presId="urn:microsoft.com/office/officeart/2005/8/layout/hChevron3"/>
    <dgm:cxn modelId="{FF3F2953-6C7F-473C-8268-AD0FD6802499}" srcId="{1EC0AAB7-F569-4D59-9E74-8CEFBA756F4B}" destId="{6FC5BB27-7998-4120-A8E5-F3B0AD057A82}" srcOrd="3" destOrd="0" parTransId="{E021E48D-2DFC-4636-9E59-D8D354717CF2}" sibTransId="{704B1A2B-4DB4-4AB5-A4F5-59590B44EE42}"/>
    <dgm:cxn modelId="{97128F87-B48A-4F17-B331-FBD66D151395}" type="presOf" srcId="{0D7D84B0-AB87-454B-ACF1-D0BFDF7D7494}" destId="{F29432A6-29A8-4C68-AF98-E62194236E1C}" srcOrd="0" destOrd="0" presId="urn:microsoft.com/office/officeart/2005/8/layout/hChevron3"/>
    <dgm:cxn modelId="{C0DADA8D-48C5-4132-9DF1-7FCEE800C022}" srcId="{1EC0AAB7-F569-4D59-9E74-8CEFBA756F4B}" destId="{BA685D56-8EC5-4666-B47B-3A2FE225759F}" srcOrd="7" destOrd="0" parTransId="{1CB32590-4697-42C6-AA53-FE2F20E55B41}" sibTransId="{51C11573-30C6-4220-A19A-DEA2C6C2F155}"/>
    <dgm:cxn modelId="{BA4AAF8E-11E7-4419-AC9B-F787D104367E}" type="presOf" srcId="{3C29DD9B-1F6E-4FC7-BF1D-CE1A86480A62}" destId="{D8041BDD-F91D-484B-B064-3E0738E80E0A}" srcOrd="0" destOrd="0" presId="urn:microsoft.com/office/officeart/2005/8/layout/hChevron3"/>
    <dgm:cxn modelId="{D1D88F97-722C-48D3-8CE0-32BEA804BA4F}" type="presOf" srcId="{BA685D56-8EC5-4666-B47B-3A2FE225759F}" destId="{B4134698-AEE0-4679-BF7F-94ED2E7CE7F3}" srcOrd="0" destOrd="0" presId="urn:microsoft.com/office/officeart/2005/8/layout/hChevron3"/>
    <dgm:cxn modelId="{9E701AAF-230E-4E0E-B613-A70079310A72}" srcId="{1EC0AAB7-F569-4D59-9E74-8CEFBA756F4B}" destId="{51D957C8-35DF-4007-AE4D-5029F63681F0}" srcOrd="5" destOrd="0" parTransId="{43149D47-C3FD-4C25-AF6A-232009181114}" sibTransId="{B4FD63DF-E51A-400A-A8DF-CCC7C0FD186B}"/>
    <dgm:cxn modelId="{211C2EC0-F6D0-415C-BD4B-A8C655347CF4}" srcId="{1EC0AAB7-F569-4D59-9E74-8CEFBA756F4B}" destId="{DCA2C78C-A5A3-458A-B465-CD55950773E3}" srcOrd="6" destOrd="0" parTransId="{900AF322-4289-4C44-8342-4D690604AAD3}" sibTransId="{9DB10110-0633-473B-9869-A6AA3E65FE8B}"/>
    <dgm:cxn modelId="{B003F4D5-2D53-4A73-9E90-20D76B85B411}" srcId="{1EC0AAB7-F569-4D59-9E74-8CEFBA756F4B}" destId="{0D7D84B0-AB87-454B-ACF1-D0BFDF7D7494}" srcOrd="2" destOrd="0" parTransId="{09459830-DC56-4179-9A2A-9373265F1143}" sibTransId="{2F5A2B17-9814-4DF3-9279-4FFC02380F81}"/>
    <dgm:cxn modelId="{C420A5D8-780F-4C01-8E50-6E892F199172}" srcId="{1EC0AAB7-F569-4D59-9E74-8CEFBA756F4B}" destId="{251AF9BB-F156-401D-B621-633DCAF7FFDB}" srcOrd="1" destOrd="0" parTransId="{FBD90BE0-FED1-407E-BE03-DCEAFD9EFF8D}" sibTransId="{EB6986D5-D9F9-4CF1-B7EF-A18AD1346B7B}"/>
    <dgm:cxn modelId="{B7E469E4-C18A-4F1A-9566-28E23D3155FB}" srcId="{1EC0AAB7-F569-4D59-9E74-8CEFBA756F4B}" destId="{4754CAA3-6EFC-4F99-819F-1B4C4B58F07E}" srcOrd="4" destOrd="0" parTransId="{AFD7EEC3-B542-4875-B797-EB44AB246B78}" sibTransId="{5F07BCB3-959E-4DAD-A41C-3CAC36F43194}"/>
    <dgm:cxn modelId="{C27B6CE4-7BFB-45A3-B7D8-EE761582B4FC}" type="presOf" srcId="{6FC5BB27-7998-4120-A8E5-F3B0AD057A82}" destId="{8C174D17-BA05-4E5A-A467-956582183385}" srcOrd="0" destOrd="0" presId="urn:microsoft.com/office/officeart/2005/8/layout/hChevron3"/>
    <dgm:cxn modelId="{1E603AE7-4D0E-4C64-8FFB-68952C59659F}" type="presOf" srcId="{DCA2C78C-A5A3-458A-B465-CD55950773E3}" destId="{8A33BFEA-58AA-4E6B-B322-6202705E734D}" srcOrd="0" destOrd="0" presId="urn:microsoft.com/office/officeart/2005/8/layout/hChevron3"/>
    <dgm:cxn modelId="{45C89EEE-1FC5-480B-8971-4C19360BE2E1}" type="presOf" srcId="{251AF9BB-F156-401D-B621-633DCAF7FFDB}" destId="{866F9F52-85EE-44C8-A9E1-52698CD8B967}" srcOrd="0" destOrd="0" presId="urn:microsoft.com/office/officeart/2005/8/layout/hChevron3"/>
    <dgm:cxn modelId="{9DC96C45-D6AF-4FD6-8BAD-7621EF31911B}" type="presParOf" srcId="{AC1363A1-4445-49DC-AC65-EFF2E116AB44}" destId="{D8041BDD-F91D-484B-B064-3E0738E80E0A}" srcOrd="0" destOrd="0" presId="urn:microsoft.com/office/officeart/2005/8/layout/hChevron3"/>
    <dgm:cxn modelId="{5170BB6B-03A7-498C-ABA5-93ABCA19F245}" type="presParOf" srcId="{AC1363A1-4445-49DC-AC65-EFF2E116AB44}" destId="{9BDD37E1-E24D-4A45-BC89-0CBBF6C693CA}" srcOrd="1" destOrd="0" presId="urn:microsoft.com/office/officeart/2005/8/layout/hChevron3"/>
    <dgm:cxn modelId="{C52913A4-C7D5-4AB8-AD3F-88A3254181CB}" type="presParOf" srcId="{AC1363A1-4445-49DC-AC65-EFF2E116AB44}" destId="{866F9F52-85EE-44C8-A9E1-52698CD8B967}" srcOrd="2" destOrd="0" presId="urn:microsoft.com/office/officeart/2005/8/layout/hChevron3"/>
    <dgm:cxn modelId="{BDF77E0A-236A-42D9-B6D9-DDB5F3EEA5A5}" type="presParOf" srcId="{AC1363A1-4445-49DC-AC65-EFF2E116AB44}" destId="{18C88C7A-A6C2-4AFC-A78B-F70DB642F4CA}" srcOrd="3" destOrd="0" presId="urn:microsoft.com/office/officeart/2005/8/layout/hChevron3"/>
    <dgm:cxn modelId="{502FC14F-EB69-42C0-B946-425CE8E5FFAF}" type="presParOf" srcId="{AC1363A1-4445-49DC-AC65-EFF2E116AB44}" destId="{F29432A6-29A8-4C68-AF98-E62194236E1C}" srcOrd="4" destOrd="0" presId="urn:microsoft.com/office/officeart/2005/8/layout/hChevron3"/>
    <dgm:cxn modelId="{36B8276A-2A81-41EA-872C-BEE6BE457CD5}" type="presParOf" srcId="{AC1363A1-4445-49DC-AC65-EFF2E116AB44}" destId="{010ECA9F-B372-4BFC-A777-10B20AAC6A20}" srcOrd="5" destOrd="0" presId="urn:microsoft.com/office/officeart/2005/8/layout/hChevron3"/>
    <dgm:cxn modelId="{0BAE5ACA-53AA-4A12-B9EC-A465888BADB8}" type="presParOf" srcId="{AC1363A1-4445-49DC-AC65-EFF2E116AB44}" destId="{8C174D17-BA05-4E5A-A467-956582183385}" srcOrd="6" destOrd="0" presId="urn:microsoft.com/office/officeart/2005/8/layout/hChevron3"/>
    <dgm:cxn modelId="{31DEE458-D812-40C4-83ED-4B18A3D8B276}" type="presParOf" srcId="{AC1363A1-4445-49DC-AC65-EFF2E116AB44}" destId="{3E4A5B5A-B61A-4A55-A08A-5032EC0BF425}" srcOrd="7" destOrd="0" presId="urn:microsoft.com/office/officeart/2005/8/layout/hChevron3"/>
    <dgm:cxn modelId="{05EC03AF-2614-45A0-A76B-30E2C9F98389}" type="presParOf" srcId="{AC1363A1-4445-49DC-AC65-EFF2E116AB44}" destId="{0FE728AB-E1B4-47B0-96FF-292C26E7538C}" srcOrd="8" destOrd="0" presId="urn:microsoft.com/office/officeart/2005/8/layout/hChevron3"/>
    <dgm:cxn modelId="{E958F267-E929-4998-8309-8AF8E2732737}" type="presParOf" srcId="{AC1363A1-4445-49DC-AC65-EFF2E116AB44}" destId="{4FF3AA1D-7F22-4632-923D-0F3DAD658367}" srcOrd="9" destOrd="0" presId="urn:microsoft.com/office/officeart/2005/8/layout/hChevron3"/>
    <dgm:cxn modelId="{3CE07532-2AA6-42C6-AF66-E8E8F00EC91D}" type="presParOf" srcId="{AC1363A1-4445-49DC-AC65-EFF2E116AB44}" destId="{3A0526E0-EF2A-46B7-8D80-664DA003549A}" srcOrd="10" destOrd="0" presId="urn:microsoft.com/office/officeart/2005/8/layout/hChevron3"/>
    <dgm:cxn modelId="{B419B32F-F28D-4B53-BCEC-E33AA7F48263}" type="presParOf" srcId="{AC1363A1-4445-49DC-AC65-EFF2E116AB44}" destId="{3CBCA04E-A0BC-41E0-BC6A-E78DB6AF81E0}" srcOrd="11" destOrd="0" presId="urn:microsoft.com/office/officeart/2005/8/layout/hChevron3"/>
    <dgm:cxn modelId="{B78D7B87-BF24-4206-93CB-0F989C7F2078}" type="presParOf" srcId="{AC1363A1-4445-49DC-AC65-EFF2E116AB44}" destId="{8A33BFEA-58AA-4E6B-B322-6202705E734D}" srcOrd="12" destOrd="0" presId="urn:microsoft.com/office/officeart/2005/8/layout/hChevron3"/>
    <dgm:cxn modelId="{EA9C4FAC-1288-471F-A3CB-8A5BA52C717C}" type="presParOf" srcId="{AC1363A1-4445-49DC-AC65-EFF2E116AB44}" destId="{2EE6A06A-0523-484D-865F-BECEEE2C468D}" srcOrd="13" destOrd="0" presId="urn:microsoft.com/office/officeart/2005/8/layout/hChevron3"/>
    <dgm:cxn modelId="{36F148AA-6273-473C-82E9-03A671B24910}" type="presParOf" srcId="{AC1363A1-4445-49DC-AC65-EFF2E116AB44}" destId="{B4134698-AEE0-4679-BF7F-94ED2E7CE7F3}" srcOrd="1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B76C25-5DE2-4CE6-915F-6C2CD86BD6B2}" type="doc">
      <dgm:prSet loTypeId="urn:microsoft.com/office/officeart/2005/8/layout/hierarchy3" loCatId="list" qsTypeId="urn:microsoft.com/office/officeart/2005/8/quickstyle/simple1" qsCatId="simple" csTypeId="urn:microsoft.com/office/officeart/2005/8/colors/accent2_1" csCatId="accent2" phldr="1"/>
      <dgm:spPr/>
    </dgm:pt>
    <dgm:pt modelId="{B23EC14E-88E8-4B24-B291-99D5B1B54F3E}">
      <dgm:prSet phldrT="[Text]"/>
      <dgm:spPr/>
      <dgm:t>
        <a:bodyPr/>
        <a:lstStyle/>
        <a:p>
          <a:r>
            <a:rPr lang="en-US" dirty="0">
              <a:solidFill>
                <a:srgbClr val="DCDEE0">
                  <a:lumMod val="25000"/>
                </a:srgbClr>
              </a:solidFill>
              <a:latin typeface="Century Gothic" panose="020B0502020202020204" pitchFamily="34" charset="0"/>
              <a:cs typeface="Calibri" panose="020F0502020204030204" pitchFamily="34" charset="0"/>
            </a:rPr>
            <a:t>Performance Pathway</a:t>
          </a:r>
          <a:endParaRPr lang="en-US" dirty="0">
            <a:latin typeface="Century Gothic" panose="020B0502020202020204" pitchFamily="34" charset="0"/>
          </a:endParaRPr>
        </a:p>
      </dgm:t>
    </dgm:pt>
    <dgm:pt modelId="{4FA84B17-032C-442F-BF86-30517723026E}" type="parTrans" cxnId="{E76115AB-F3CC-4B0B-BBB4-817EE75CE2CE}">
      <dgm:prSet/>
      <dgm:spPr/>
      <dgm:t>
        <a:bodyPr/>
        <a:lstStyle/>
        <a:p>
          <a:endParaRPr lang="en-US">
            <a:latin typeface="Century Gothic" panose="020B0502020202020204" pitchFamily="34" charset="0"/>
          </a:endParaRPr>
        </a:p>
      </dgm:t>
    </dgm:pt>
    <dgm:pt modelId="{4C3770D1-C315-4F3D-BC3B-35DB9501D8A6}" type="sibTrans" cxnId="{E76115AB-F3CC-4B0B-BBB4-817EE75CE2CE}">
      <dgm:prSet/>
      <dgm:spPr/>
      <dgm:t>
        <a:bodyPr/>
        <a:lstStyle/>
        <a:p>
          <a:endParaRPr lang="en-US">
            <a:latin typeface="Century Gothic" panose="020B0502020202020204" pitchFamily="34" charset="0"/>
          </a:endParaRPr>
        </a:p>
      </dgm:t>
    </dgm:pt>
    <dgm:pt modelId="{245D3038-239A-45E1-90A0-0E4203A8BC99}">
      <dgm:prSet/>
      <dgm:spPr/>
      <dgm:t>
        <a:bodyPr/>
        <a:lstStyle/>
        <a:p>
          <a:r>
            <a:rPr lang="en-US">
              <a:solidFill>
                <a:srgbClr val="DCDEE0">
                  <a:lumMod val="25000"/>
                </a:srgbClr>
              </a:solidFill>
              <a:latin typeface="Century Gothic" panose="020B0502020202020204" pitchFamily="34" charset="0"/>
              <a:cs typeface="Calibri" panose="020F0502020204030204" pitchFamily="34" charset="0"/>
            </a:rPr>
            <a:t>Prescriptive Pathway</a:t>
          </a:r>
        </a:p>
      </dgm:t>
    </dgm:pt>
    <dgm:pt modelId="{A097A3EC-72E1-4210-853D-44C93B416C7E}" type="parTrans" cxnId="{AC1905C5-2D19-4FA7-B076-40F6E08044C6}">
      <dgm:prSet/>
      <dgm:spPr/>
      <dgm:t>
        <a:bodyPr/>
        <a:lstStyle/>
        <a:p>
          <a:endParaRPr lang="en-US">
            <a:latin typeface="Century Gothic" panose="020B0502020202020204" pitchFamily="34" charset="0"/>
          </a:endParaRPr>
        </a:p>
      </dgm:t>
    </dgm:pt>
    <dgm:pt modelId="{9584939E-F313-4844-9571-4F4786CEA038}" type="sibTrans" cxnId="{AC1905C5-2D19-4FA7-B076-40F6E08044C6}">
      <dgm:prSet/>
      <dgm:spPr/>
      <dgm:t>
        <a:bodyPr/>
        <a:lstStyle/>
        <a:p>
          <a:endParaRPr lang="en-US">
            <a:latin typeface="Century Gothic" panose="020B0502020202020204" pitchFamily="34" charset="0"/>
          </a:endParaRPr>
        </a:p>
      </dgm:t>
    </dgm:pt>
    <dgm:pt modelId="{5A2B56BE-F1FC-4E13-A11B-6EE036142092}">
      <dgm:prSet/>
      <dgm:spPr/>
      <dgm:t>
        <a:bodyPr/>
        <a:lstStyle/>
        <a:p>
          <a:r>
            <a:rPr lang="en-US" dirty="0">
              <a:solidFill>
                <a:srgbClr val="DCDEE0">
                  <a:lumMod val="25000"/>
                </a:srgbClr>
              </a:solidFill>
              <a:latin typeface="Century Gothic" panose="020B0502020202020204" pitchFamily="34" charset="0"/>
              <a:cs typeface="Calibri" panose="020F0502020204030204" pitchFamily="34" charset="0"/>
            </a:rPr>
            <a:t>Alternative Compliance Pathway</a:t>
          </a:r>
          <a:endParaRPr lang="en-US" dirty="0">
            <a:solidFill>
              <a:schemeClr val="bg2">
                <a:lumMod val="25000"/>
              </a:schemeClr>
            </a:solidFill>
            <a:latin typeface="Century Gothic" panose="020B0502020202020204" pitchFamily="34" charset="0"/>
            <a:cs typeface="Calibri" panose="020F0502020204030204" pitchFamily="34" charset="0"/>
          </a:endParaRPr>
        </a:p>
      </dgm:t>
    </dgm:pt>
    <dgm:pt modelId="{99A41FC1-BF91-4BEB-A90C-E11DED19F6AA}" type="parTrans" cxnId="{E7ED0332-FDD4-4ABF-A5CE-61CC1D8743C0}">
      <dgm:prSet/>
      <dgm:spPr/>
      <dgm:t>
        <a:bodyPr/>
        <a:lstStyle/>
        <a:p>
          <a:endParaRPr lang="en-US">
            <a:latin typeface="Century Gothic" panose="020B0502020202020204" pitchFamily="34" charset="0"/>
          </a:endParaRPr>
        </a:p>
      </dgm:t>
    </dgm:pt>
    <dgm:pt modelId="{71C19FC7-1FB7-45B9-846E-92E7586E462C}" type="sibTrans" cxnId="{E7ED0332-FDD4-4ABF-A5CE-61CC1D8743C0}">
      <dgm:prSet/>
      <dgm:spPr/>
      <dgm:t>
        <a:bodyPr/>
        <a:lstStyle/>
        <a:p>
          <a:endParaRPr lang="en-US">
            <a:latin typeface="Century Gothic" panose="020B0502020202020204" pitchFamily="34" charset="0"/>
          </a:endParaRPr>
        </a:p>
      </dgm:t>
    </dgm:pt>
    <dgm:pt modelId="{88052BC9-4DA4-4763-B105-B772629B4B57}">
      <dgm:prSet phldrT="[Text]"/>
      <dgm:spPr/>
      <dgm:t>
        <a:bodyPr/>
        <a:lstStyle/>
        <a:p>
          <a:r>
            <a:rPr lang="en-US" dirty="0">
              <a:solidFill>
                <a:srgbClr val="DCDEE0">
                  <a:lumMod val="25000"/>
                </a:srgbClr>
              </a:solidFill>
              <a:latin typeface="Century Gothic" panose="020B0502020202020204" pitchFamily="34" charset="0"/>
              <a:cs typeface="Calibri" panose="020F0502020204030204" pitchFamily="34" charset="0"/>
            </a:rPr>
            <a:t>Reduce site energy usage</a:t>
          </a:r>
          <a:br>
            <a:rPr lang="en-US" dirty="0">
              <a:solidFill>
                <a:srgbClr val="DCDEE0">
                  <a:lumMod val="25000"/>
                </a:srgbClr>
              </a:solidFill>
              <a:latin typeface="Century Gothic" panose="020B0502020202020204" pitchFamily="34" charset="0"/>
              <a:cs typeface="Calibri" panose="020F0502020204030204" pitchFamily="34" charset="0"/>
            </a:rPr>
          </a:br>
          <a:r>
            <a:rPr lang="en-US" dirty="0">
              <a:solidFill>
                <a:srgbClr val="DCDEE0">
                  <a:lumMod val="25000"/>
                </a:srgbClr>
              </a:solidFill>
              <a:latin typeface="Century Gothic" panose="020B0502020202020204" pitchFamily="34" charset="0"/>
              <a:cs typeface="Calibri" panose="020F0502020204030204" pitchFamily="34" charset="0"/>
            </a:rPr>
            <a:t> 20%</a:t>
          </a:r>
          <a:endParaRPr lang="en-US" dirty="0">
            <a:latin typeface="Century Gothic" panose="020B0502020202020204" pitchFamily="34" charset="0"/>
          </a:endParaRPr>
        </a:p>
      </dgm:t>
    </dgm:pt>
    <dgm:pt modelId="{07077688-6A7D-44E0-AA5F-7C1D8D530171}" type="parTrans" cxnId="{B06690CA-20B4-473F-8BBD-2A08588AD17E}">
      <dgm:prSet/>
      <dgm:spPr/>
      <dgm:t>
        <a:bodyPr/>
        <a:lstStyle/>
        <a:p>
          <a:endParaRPr lang="en-US">
            <a:latin typeface="Century Gothic" panose="020B0502020202020204" pitchFamily="34" charset="0"/>
          </a:endParaRPr>
        </a:p>
      </dgm:t>
    </dgm:pt>
    <dgm:pt modelId="{354B44DC-D0D1-4E89-833D-DCE1141D30BF}" type="sibTrans" cxnId="{B06690CA-20B4-473F-8BBD-2A08588AD17E}">
      <dgm:prSet/>
      <dgm:spPr/>
      <dgm:t>
        <a:bodyPr/>
        <a:lstStyle/>
        <a:p>
          <a:endParaRPr lang="en-US">
            <a:latin typeface="Century Gothic" panose="020B0502020202020204" pitchFamily="34" charset="0"/>
          </a:endParaRPr>
        </a:p>
      </dgm:t>
    </dgm:pt>
    <dgm:pt modelId="{59B0EFE9-EAE4-4DD4-8111-C0C8FFB96853}">
      <dgm:prSet phldrT="[Text]"/>
      <dgm:spPr/>
      <dgm:t>
        <a:bodyPr/>
        <a:lstStyle/>
        <a:p>
          <a:r>
            <a:rPr lang="en-US">
              <a:latin typeface="Century Gothic" panose="020B0502020202020204" pitchFamily="34" charset="0"/>
            </a:rPr>
            <a:t>Provides flexibility for building owner</a:t>
          </a:r>
        </a:p>
      </dgm:t>
    </dgm:pt>
    <dgm:pt modelId="{562259C7-9214-479D-8F5F-B6945ADCA931}" type="parTrans" cxnId="{7DBD9069-6D2C-4412-A999-C985B878BF2D}">
      <dgm:prSet/>
      <dgm:spPr/>
      <dgm:t>
        <a:bodyPr/>
        <a:lstStyle/>
        <a:p>
          <a:endParaRPr lang="en-US">
            <a:latin typeface="Century Gothic" panose="020B0502020202020204" pitchFamily="34" charset="0"/>
          </a:endParaRPr>
        </a:p>
      </dgm:t>
    </dgm:pt>
    <dgm:pt modelId="{460ED6EF-42CA-4230-BC19-739FF4C42ABE}" type="sibTrans" cxnId="{7DBD9069-6D2C-4412-A999-C985B878BF2D}">
      <dgm:prSet/>
      <dgm:spPr/>
      <dgm:t>
        <a:bodyPr/>
        <a:lstStyle/>
        <a:p>
          <a:endParaRPr lang="en-US">
            <a:latin typeface="Century Gothic" panose="020B0502020202020204" pitchFamily="34" charset="0"/>
          </a:endParaRPr>
        </a:p>
      </dgm:t>
    </dgm:pt>
    <dgm:pt modelId="{CE4D4EB9-A44A-4FF5-BF37-94F052961264}">
      <dgm:prSet/>
      <dgm:spPr/>
      <dgm:t>
        <a:bodyPr/>
        <a:lstStyle/>
        <a:p>
          <a:r>
            <a:rPr lang="en-US">
              <a:solidFill>
                <a:srgbClr val="DCDEE0">
                  <a:lumMod val="25000"/>
                </a:srgbClr>
              </a:solidFill>
              <a:latin typeface="Century Gothic" panose="020B0502020202020204" pitchFamily="34" charset="0"/>
              <a:cs typeface="Calibri" panose="020F0502020204030204" pitchFamily="34" charset="0"/>
            </a:rPr>
            <a:t>Implement </a:t>
          </a:r>
          <a:br>
            <a:rPr lang="en-US">
              <a:solidFill>
                <a:srgbClr val="DCDEE0">
                  <a:lumMod val="25000"/>
                </a:srgbClr>
              </a:solidFill>
              <a:latin typeface="Century Gothic" panose="020B0502020202020204" pitchFamily="34" charset="0"/>
              <a:cs typeface="Calibri" panose="020F0502020204030204" pitchFamily="34" charset="0"/>
            </a:rPr>
          </a:br>
          <a:r>
            <a:rPr lang="en-US">
              <a:solidFill>
                <a:srgbClr val="DCDEE0">
                  <a:lumMod val="25000"/>
                </a:srgbClr>
              </a:solidFill>
              <a:latin typeface="Century Gothic" panose="020B0502020202020204" pitchFamily="34" charset="0"/>
              <a:cs typeface="Calibri" panose="020F0502020204030204" pitchFamily="34" charset="0"/>
            </a:rPr>
            <a:t>cost-effective efficiency measures</a:t>
          </a:r>
        </a:p>
      </dgm:t>
    </dgm:pt>
    <dgm:pt modelId="{4930CB38-927B-42AD-BEE4-5AB5F6211FDB}" type="parTrans" cxnId="{F0CF0E28-DBF1-4636-96CA-25FEB9AB8A8C}">
      <dgm:prSet/>
      <dgm:spPr/>
      <dgm:t>
        <a:bodyPr/>
        <a:lstStyle/>
        <a:p>
          <a:endParaRPr lang="en-US">
            <a:latin typeface="Century Gothic" panose="020B0502020202020204" pitchFamily="34" charset="0"/>
          </a:endParaRPr>
        </a:p>
      </dgm:t>
    </dgm:pt>
    <dgm:pt modelId="{1B662D06-30FE-4DCD-AB84-2E40CF2A70EF}" type="sibTrans" cxnId="{F0CF0E28-DBF1-4636-96CA-25FEB9AB8A8C}">
      <dgm:prSet/>
      <dgm:spPr/>
      <dgm:t>
        <a:bodyPr/>
        <a:lstStyle/>
        <a:p>
          <a:endParaRPr lang="en-US">
            <a:latin typeface="Century Gothic" panose="020B0502020202020204" pitchFamily="34" charset="0"/>
          </a:endParaRPr>
        </a:p>
      </dgm:t>
    </dgm:pt>
    <dgm:pt modelId="{43B08224-8312-48EB-A885-E32B86E6DD8F}">
      <dgm:prSet/>
      <dgm:spPr/>
      <dgm:t>
        <a:bodyPr/>
        <a:lstStyle/>
        <a:p>
          <a:r>
            <a:rPr lang="en-US">
              <a:solidFill>
                <a:srgbClr val="DCDEE0">
                  <a:lumMod val="25000"/>
                </a:srgbClr>
              </a:solidFill>
              <a:latin typeface="Century Gothic" panose="020B0502020202020204" pitchFamily="34" charset="0"/>
              <a:cs typeface="Calibri" panose="020F0502020204030204" pitchFamily="34" charset="0"/>
            </a:rPr>
            <a:t>Following a set pathway provides certainty</a:t>
          </a:r>
        </a:p>
      </dgm:t>
    </dgm:pt>
    <dgm:pt modelId="{913A3620-7057-4DB2-9F90-A03B895294C4}" type="parTrans" cxnId="{A07322BE-92C8-436D-9663-60AED4680221}">
      <dgm:prSet/>
      <dgm:spPr/>
      <dgm:t>
        <a:bodyPr/>
        <a:lstStyle/>
        <a:p>
          <a:endParaRPr lang="en-US">
            <a:latin typeface="Century Gothic" panose="020B0502020202020204" pitchFamily="34" charset="0"/>
          </a:endParaRPr>
        </a:p>
      </dgm:t>
    </dgm:pt>
    <dgm:pt modelId="{7BAC12A3-74D5-4D1B-A856-26AB740C1F9E}" type="sibTrans" cxnId="{A07322BE-92C8-436D-9663-60AED4680221}">
      <dgm:prSet/>
      <dgm:spPr/>
      <dgm:t>
        <a:bodyPr/>
        <a:lstStyle/>
        <a:p>
          <a:endParaRPr lang="en-US">
            <a:latin typeface="Century Gothic" panose="020B0502020202020204" pitchFamily="34" charset="0"/>
          </a:endParaRPr>
        </a:p>
      </dgm:t>
    </dgm:pt>
    <dgm:pt modelId="{A3F36FC1-2464-4AB7-950A-00E018E879A4}">
      <dgm:prSet/>
      <dgm:spPr/>
      <dgm:t>
        <a:bodyPr/>
        <a:lstStyle/>
        <a:p>
          <a:r>
            <a:rPr lang="en-US">
              <a:solidFill>
                <a:schemeClr val="bg2">
                  <a:lumMod val="25000"/>
                </a:schemeClr>
              </a:solidFill>
              <a:latin typeface="Century Gothic" panose="020B0502020202020204" pitchFamily="34" charset="0"/>
              <a:cs typeface="Calibri" panose="020F0502020204030204" pitchFamily="34" charset="0"/>
            </a:rPr>
            <a:t>Special circumstances such as portfolios, deep retrofits, etc.</a:t>
          </a:r>
        </a:p>
      </dgm:t>
    </dgm:pt>
    <dgm:pt modelId="{ECCAC8B6-F4B8-432C-BCC8-296A81448BA8}" type="parTrans" cxnId="{A1EF9031-FE38-4AF2-9E43-76FF99C114F6}">
      <dgm:prSet/>
      <dgm:spPr/>
      <dgm:t>
        <a:bodyPr/>
        <a:lstStyle/>
        <a:p>
          <a:endParaRPr lang="en-US">
            <a:latin typeface="Century Gothic" panose="020B0502020202020204" pitchFamily="34" charset="0"/>
          </a:endParaRPr>
        </a:p>
      </dgm:t>
    </dgm:pt>
    <dgm:pt modelId="{F059206B-C6EC-47F1-9AFC-D8C1D1C1E7D5}" type="sibTrans" cxnId="{A1EF9031-FE38-4AF2-9E43-76FF99C114F6}">
      <dgm:prSet/>
      <dgm:spPr/>
      <dgm:t>
        <a:bodyPr/>
        <a:lstStyle/>
        <a:p>
          <a:endParaRPr lang="en-US">
            <a:latin typeface="Century Gothic" panose="020B0502020202020204" pitchFamily="34" charset="0"/>
          </a:endParaRPr>
        </a:p>
      </dgm:t>
    </dgm:pt>
    <dgm:pt modelId="{28A317A1-90CE-45C7-8D31-741AB4A9EB50}">
      <dgm:prSet/>
      <dgm:spPr/>
      <dgm:t>
        <a:bodyPr/>
        <a:lstStyle/>
        <a:p>
          <a:r>
            <a:rPr lang="en-US">
              <a:solidFill>
                <a:schemeClr val="bg2">
                  <a:lumMod val="25000"/>
                </a:schemeClr>
              </a:solidFill>
              <a:latin typeface="Century Gothic" panose="020B0502020202020204" pitchFamily="34" charset="0"/>
              <a:cs typeface="Calibri" panose="020F0502020204030204" pitchFamily="34" charset="0"/>
            </a:rPr>
            <a:t>Allows building owner to apply to follow a path with special criteria</a:t>
          </a:r>
        </a:p>
      </dgm:t>
    </dgm:pt>
    <dgm:pt modelId="{9ECDD634-DF99-478D-9EEF-C0979D2832D6}" type="parTrans" cxnId="{9000617F-C2F2-48B0-84E8-D2AAA37299D8}">
      <dgm:prSet/>
      <dgm:spPr/>
      <dgm:t>
        <a:bodyPr/>
        <a:lstStyle/>
        <a:p>
          <a:endParaRPr lang="en-US">
            <a:latin typeface="Century Gothic" panose="020B0502020202020204" pitchFamily="34" charset="0"/>
          </a:endParaRPr>
        </a:p>
      </dgm:t>
    </dgm:pt>
    <dgm:pt modelId="{B9763DA0-8839-4B9E-B1A7-9398A9DA6C2D}" type="sibTrans" cxnId="{9000617F-C2F2-48B0-84E8-D2AAA37299D8}">
      <dgm:prSet/>
      <dgm:spPr/>
      <dgm:t>
        <a:bodyPr/>
        <a:lstStyle/>
        <a:p>
          <a:endParaRPr lang="en-US">
            <a:latin typeface="Century Gothic" panose="020B0502020202020204" pitchFamily="34" charset="0"/>
          </a:endParaRPr>
        </a:p>
      </dgm:t>
    </dgm:pt>
    <dgm:pt modelId="{D055A4AD-E931-4364-82CA-7549E9184ED6}">
      <dgm:prSet/>
      <dgm:spPr/>
      <dgm:t>
        <a:bodyPr/>
        <a:lstStyle/>
        <a:p>
          <a:r>
            <a:rPr lang="en-US">
              <a:solidFill>
                <a:srgbClr val="DCDEE0">
                  <a:lumMod val="25000"/>
                </a:srgbClr>
              </a:solidFill>
              <a:latin typeface="Century Gothic" panose="020B0502020202020204" pitchFamily="34" charset="0"/>
              <a:cs typeface="Calibri" panose="020F0502020204030204" pitchFamily="34" charset="0"/>
            </a:rPr>
            <a:t>Standard Target Pathway</a:t>
          </a:r>
          <a:endParaRPr lang="en-US">
            <a:latin typeface="Century Gothic" panose="020B0502020202020204" pitchFamily="34" charset="0"/>
          </a:endParaRPr>
        </a:p>
      </dgm:t>
    </dgm:pt>
    <dgm:pt modelId="{5851F8F1-49D7-4DF4-94F1-F97468EBC4AA}" type="parTrans" cxnId="{6159B002-FEC6-4834-A710-504F991A97EE}">
      <dgm:prSet/>
      <dgm:spPr/>
      <dgm:t>
        <a:bodyPr/>
        <a:lstStyle/>
        <a:p>
          <a:endParaRPr lang="en-US"/>
        </a:p>
      </dgm:t>
    </dgm:pt>
    <dgm:pt modelId="{F9801F6F-7B7A-48ED-B7E3-35C2A514D607}" type="sibTrans" cxnId="{6159B002-FEC6-4834-A710-504F991A97EE}">
      <dgm:prSet/>
      <dgm:spPr/>
      <dgm:t>
        <a:bodyPr/>
        <a:lstStyle/>
        <a:p>
          <a:endParaRPr lang="en-US"/>
        </a:p>
      </dgm:t>
    </dgm:pt>
    <dgm:pt modelId="{47F42BF2-2C4B-4A54-9427-BE67423D1B7A}">
      <dgm:prSet/>
      <dgm:spPr/>
      <dgm:t>
        <a:bodyPr/>
        <a:lstStyle/>
        <a:p>
          <a:r>
            <a:rPr lang="en-US" dirty="0">
              <a:solidFill>
                <a:srgbClr val="DCDEE0">
                  <a:lumMod val="25000"/>
                </a:srgbClr>
              </a:solidFill>
              <a:latin typeface="Century Gothic" panose="020B0502020202020204" pitchFamily="34" charset="0"/>
              <a:cs typeface="Calibri" panose="020F0502020204030204" pitchFamily="34" charset="0"/>
            </a:rPr>
            <a:t>Reach the standard for your property type</a:t>
          </a:r>
        </a:p>
      </dgm:t>
    </dgm:pt>
    <dgm:pt modelId="{F6FC36C6-AFBD-474A-BA6D-C23E81E202F9}" type="parTrans" cxnId="{8D957DFE-CC9A-4081-80A2-A259FFC6B6AE}">
      <dgm:prSet/>
      <dgm:spPr/>
      <dgm:t>
        <a:bodyPr/>
        <a:lstStyle/>
        <a:p>
          <a:endParaRPr lang="en-US"/>
        </a:p>
      </dgm:t>
    </dgm:pt>
    <dgm:pt modelId="{FC7D45B3-DC7B-47A4-9835-6951DAEB456F}" type="sibTrans" cxnId="{8D957DFE-CC9A-4081-80A2-A259FFC6B6AE}">
      <dgm:prSet/>
      <dgm:spPr/>
      <dgm:t>
        <a:bodyPr/>
        <a:lstStyle/>
        <a:p>
          <a:endParaRPr lang="en-US"/>
        </a:p>
      </dgm:t>
    </dgm:pt>
    <dgm:pt modelId="{79B317D5-A234-489A-B9DF-4E1AB672DF64}">
      <dgm:prSet/>
      <dgm:spPr/>
      <dgm:t>
        <a:bodyPr/>
        <a:lstStyle/>
        <a:p>
          <a:r>
            <a:rPr lang="en-US">
              <a:solidFill>
                <a:srgbClr val="DCDEE0">
                  <a:lumMod val="25000"/>
                </a:srgbClr>
              </a:solidFill>
              <a:latin typeface="Century Gothic" panose="020B0502020202020204" pitchFamily="34" charset="0"/>
              <a:cs typeface="Calibri" panose="020F0502020204030204" pitchFamily="34" charset="0"/>
            </a:rPr>
            <a:t>Only available for property type groups above the National median</a:t>
          </a:r>
        </a:p>
      </dgm:t>
    </dgm:pt>
    <dgm:pt modelId="{936C315D-A1B0-49D3-BE3D-9C3BD1CB1F50}" type="parTrans" cxnId="{8B149BFD-D26A-4647-995F-CAEB006B39A4}">
      <dgm:prSet/>
      <dgm:spPr/>
      <dgm:t>
        <a:bodyPr/>
        <a:lstStyle/>
        <a:p>
          <a:endParaRPr lang="en-US"/>
        </a:p>
      </dgm:t>
    </dgm:pt>
    <dgm:pt modelId="{94BD1793-CC4D-46A2-AC3B-C17CE8B827D3}" type="sibTrans" cxnId="{8B149BFD-D26A-4647-995F-CAEB006B39A4}">
      <dgm:prSet/>
      <dgm:spPr/>
      <dgm:t>
        <a:bodyPr/>
        <a:lstStyle/>
        <a:p>
          <a:endParaRPr lang="en-US"/>
        </a:p>
      </dgm:t>
    </dgm:pt>
    <dgm:pt modelId="{31114DBE-320F-49FC-9B5D-79EE246F3712}" type="pres">
      <dgm:prSet presAssocID="{A7B76C25-5DE2-4CE6-915F-6C2CD86BD6B2}" presName="diagram" presStyleCnt="0">
        <dgm:presLayoutVars>
          <dgm:chPref val="1"/>
          <dgm:dir/>
          <dgm:animOne val="branch"/>
          <dgm:animLvl val="lvl"/>
          <dgm:resizeHandles/>
        </dgm:presLayoutVars>
      </dgm:prSet>
      <dgm:spPr/>
    </dgm:pt>
    <dgm:pt modelId="{05076A55-4F3C-4F9C-BF51-D10BC5C341ED}" type="pres">
      <dgm:prSet presAssocID="{B23EC14E-88E8-4B24-B291-99D5B1B54F3E}" presName="root" presStyleCnt="0"/>
      <dgm:spPr/>
    </dgm:pt>
    <dgm:pt modelId="{D79150E1-0A80-457B-A371-50544CA123D2}" type="pres">
      <dgm:prSet presAssocID="{B23EC14E-88E8-4B24-B291-99D5B1B54F3E}" presName="rootComposite" presStyleCnt="0"/>
      <dgm:spPr/>
    </dgm:pt>
    <dgm:pt modelId="{F1700F51-0704-433A-807D-FE7AAF290288}" type="pres">
      <dgm:prSet presAssocID="{B23EC14E-88E8-4B24-B291-99D5B1B54F3E}" presName="rootText" presStyleLbl="node1" presStyleIdx="0" presStyleCnt="4"/>
      <dgm:spPr/>
    </dgm:pt>
    <dgm:pt modelId="{2BB7B322-5CFA-433C-9EBC-64DDAB65D86C}" type="pres">
      <dgm:prSet presAssocID="{B23EC14E-88E8-4B24-B291-99D5B1B54F3E}" presName="rootConnector" presStyleLbl="node1" presStyleIdx="0" presStyleCnt="4"/>
      <dgm:spPr/>
    </dgm:pt>
    <dgm:pt modelId="{B26D5A19-B616-4628-8408-49B88ED91DF4}" type="pres">
      <dgm:prSet presAssocID="{B23EC14E-88E8-4B24-B291-99D5B1B54F3E}" presName="childShape" presStyleCnt="0"/>
      <dgm:spPr/>
    </dgm:pt>
    <dgm:pt modelId="{1321108A-6CCB-4B8C-BBB2-DEAC3AEEACDF}" type="pres">
      <dgm:prSet presAssocID="{07077688-6A7D-44E0-AA5F-7C1D8D530171}" presName="Name13" presStyleLbl="parChTrans1D2" presStyleIdx="0" presStyleCnt="8"/>
      <dgm:spPr/>
    </dgm:pt>
    <dgm:pt modelId="{9B0481D0-E4C5-4C6E-8268-82EC19F7165C}" type="pres">
      <dgm:prSet presAssocID="{88052BC9-4DA4-4763-B105-B772629B4B57}" presName="childText" presStyleLbl="bgAcc1" presStyleIdx="0" presStyleCnt="8">
        <dgm:presLayoutVars>
          <dgm:bulletEnabled val="1"/>
        </dgm:presLayoutVars>
      </dgm:prSet>
      <dgm:spPr/>
    </dgm:pt>
    <dgm:pt modelId="{684FAA52-179E-4703-81E4-015BFA10BEFE}" type="pres">
      <dgm:prSet presAssocID="{562259C7-9214-479D-8F5F-B6945ADCA931}" presName="Name13" presStyleLbl="parChTrans1D2" presStyleIdx="1" presStyleCnt="8"/>
      <dgm:spPr/>
    </dgm:pt>
    <dgm:pt modelId="{5C0494A1-C102-4499-81CB-35F0E67B2BFA}" type="pres">
      <dgm:prSet presAssocID="{59B0EFE9-EAE4-4DD4-8111-C0C8FFB96853}" presName="childText" presStyleLbl="bgAcc1" presStyleIdx="1" presStyleCnt="8">
        <dgm:presLayoutVars>
          <dgm:bulletEnabled val="1"/>
        </dgm:presLayoutVars>
      </dgm:prSet>
      <dgm:spPr/>
    </dgm:pt>
    <dgm:pt modelId="{941E4346-910E-444E-AAC6-74F8A72FDC79}" type="pres">
      <dgm:prSet presAssocID="{D055A4AD-E931-4364-82CA-7549E9184ED6}" presName="root" presStyleCnt="0"/>
      <dgm:spPr/>
    </dgm:pt>
    <dgm:pt modelId="{F8E76C07-D524-48BD-B619-CAC8C8D960CB}" type="pres">
      <dgm:prSet presAssocID="{D055A4AD-E931-4364-82CA-7549E9184ED6}" presName="rootComposite" presStyleCnt="0"/>
      <dgm:spPr/>
    </dgm:pt>
    <dgm:pt modelId="{F9D1EF5E-833C-48DE-A787-F662CCDBF3CD}" type="pres">
      <dgm:prSet presAssocID="{D055A4AD-E931-4364-82CA-7549E9184ED6}" presName="rootText" presStyleLbl="node1" presStyleIdx="1" presStyleCnt="4"/>
      <dgm:spPr/>
    </dgm:pt>
    <dgm:pt modelId="{DD2FFC05-4634-419C-AD5C-5C58BD0C580E}" type="pres">
      <dgm:prSet presAssocID="{D055A4AD-E931-4364-82CA-7549E9184ED6}" presName="rootConnector" presStyleLbl="node1" presStyleIdx="1" presStyleCnt="4"/>
      <dgm:spPr/>
    </dgm:pt>
    <dgm:pt modelId="{562C441C-584D-4D38-89A3-2F4A2B6DA12A}" type="pres">
      <dgm:prSet presAssocID="{D055A4AD-E931-4364-82CA-7549E9184ED6}" presName="childShape" presStyleCnt="0"/>
      <dgm:spPr/>
    </dgm:pt>
    <dgm:pt modelId="{F91C3D5F-E2E1-47E3-9DBC-14C5780BC841}" type="pres">
      <dgm:prSet presAssocID="{F6FC36C6-AFBD-474A-BA6D-C23E81E202F9}" presName="Name13" presStyleLbl="parChTrans1D2" presStyleIdx="2" presStyleCnt="8"/>
      <dgm:spPr/>
    </dgm:pt>
    <dgm:pt modelId="{974285E4-913E-4A25-A118-64613D489CF6}" type="pres">
      <dgm:prSet presAssocID="{47F42BF2-2C4B-4A54-9427-BE67423D1B7A}" presName="childText" presStyleLbl="bgAcc1" presStyleIdx="2" presStyleCnt="8">
        <dgm:presLayoutVars>
          <dgm:bulletEnabled val="1"/>
        </dgm:presLayoutVars>
      </dgm:prSet>
      <dgm:spPr/>
    </dgm:pt>
    <dgm:pt modelId="{EF1ABA9A-315F-4D77-9EF6-197DCCEC5AB2}" type="pres">
      <dgm:prSet presAssocID="{936C315D-A1B0-49D3-BE3D-9C3BD1CB1F50}" presName="Name13" presStyleLbl="parChTrans1D2" presStyleIdx="3" presStyleCnt="8"/>
      <dgm:spPr/>
    </dgm:pt>
    <dgm:pt modelId="{B93DC492-441F-4215-BABA-7DDD24722C8E}" type="pres">
      <dgm:prSet presAssocID="{79B317D5-A234-489A-B9DF-4E1AB672DF64}" presName="childText" presStyleLbl="bgAcc1" presStyleIdx="3" presStyleCnt="8">
        <dgm:presLayoutVars>
          <dgm:bulletEnabled val="1"/>
        </dgm:presLayoutVars>
      </dgm:prSet>
      <dgm:spPr/>
    </dgm:pt>
    <dgm:pt modelId="{028877C3-ACE0-4C07-8250-804657A9488D}" type="pres">
      <dgm:prSet presAssocID="{245D3038-239A-45E1-90A0-0E4203A8BC99}" presName="root" presStyleCnt="0"/>
      <dgm:spPr/>
    </dgm:pt>
    <dgm:pt modelId="{0E6BDAFD-CDBA-492C-95BE-3FBA8F7FBB86}" type="pres">
      <dgm:prSet presAssocID="{245D3038-239A-45E1-90A0-0E4203A8BC99}" presName="rootComposite" presStyleCnt="0"/>
      <dgm:spPr/>
    </dgm:pt>
    <dgm:pt modelId="{47B1A09F-D1A3-46DA-B3DC-67AF038821F3}" type="pres">
      <dgm:prSet presAssocID="{245D3038-239A-45E1-90A0-0E4203A8BC99}" presName="rootText" presStyleLbl="node1" presStyleIdx="2" presStyleCnt="4"/>
      <dgm:spPr/>
    </dgm:pt>
    <dgm:pt modelId="{FD964730-7056-4835-A779-8952EFE246B4}" type="pres">
      <dgm:prSet presAssocID="{245D3038-239A-45E1-90A0-0E4203A8BC99}" presName="rootConnector" presStyleLbl="node1" presStyleIdx="2" presStyleCnt="4"/>
      <dgm:spPr/>
    </dgm:pt>
    <dgm:pt modelId="{2ED08FFD-9D53-4F14-A2A0-BFA488990F69}" type="pres">
      <dgm:prSet presAssocID="{245D3038-239A-45E1-90A0-0E4203A8BC99}" presName="childShape" presStyleCnt="0"/>
      <dgm:spPr/>
    </dgm:pt>
    <dgm:pt modelId="{2BF347AB-E39F-468B-AD84-6CBA4064B073}" type="pres">
      <dgm:prSet presAssocID="{4930CB38-927B-42AD-BEE4-5AB5F6211FDB}" presName="Name13" presStyleLbl="parChTrans1D2" presStyleIdx="4" presStyleCnt="8"/>
      <dgm:spPr/>
    </dgm:pt>
    <dgm:pt modelId="{48379E82-F2A2-415D-9EF9-1803C434C3A4}" type="pres">
      <dgm:prSet presAssocID="{CE4D4EB9-A44A-4FF5-BF37-94F052961264}" presName="childText" presStyleLbl="bgAcc1" presStyleIdx="4" presStyleCnt="8">
        <dgm:presLayoutVars>
          <dgm:bulletEnabled val="1"/>
        </dgm:presLayoutVars>
      </dgm:prSet>
      <dgm:spPr/>
    </dgm:pt>
    <dgm:pt modelId="{43B41D1E-E430-4393-9495-6E1F4C062023}" type="pres">
      <dgm:prSet presAssocID="{913A3620-7057-4DB2-9F90-A03B895294C4}" presName="Name13" presStyleLbl="parChTrans1D2" presStyleIdx="5" presStyleCnt="8"/>
      <dgm:spPr/>
    </dgm:pt>
    <dgm:pt modelId="{BBEBE811-4FD8-44F9-A915-A8737DCC2BFC}" type="pres">
      <dgm:prSet presAssocID="{43B08224-8312-48EB-A885-E32B86E6DD8F}" presName="childText" presStyleLbl="bgAcc1" presStyleIdx="5" presStyleCnt="8">
        <dgm:presLayoutVars>
          <dgm:bulletEnabled val="1"/>
        </dgm:presLayoutVars>
      </dgm:prSet>
      <dgm:spPr/>
    </dgm:pt>
    <dgm:pt modelId="{E80D129E-FBE6-49C8-90A8-FF6FC9590CCA}" type="pres">
      <dgm:prSet presAssocID="{5A2B56BE-F1FC-4E13-A11B-6EE036142092}" presName="root" presStyleCnt="0"/>
      <dgm:spPr/>
    </dgm:pt>
    <dgm:pt modelId="{EEF84BE4-17BF-4E4B-9543-D3CBA1D54ADD}" type="pres">
      <dgm:prSet presAssocID="{5A2B56BE-F1FC-4E13-A11B-6EE036142092}" presName="rootComposite" presStyleCnt="0"/>
      <dgm:spPr/>
    </dgm:pt>
    <dgm:pt modelId="{7DB2F4FC-A80A-4FB4-8237-95A98B045674}" type="pres">
      <dgm:prSet presAssocID="{5A2B56BE-F1FC-4E13-A11B-6EE036142092}" presName="rootText" presStyleLbl="node1" presStyleIdx="3" presStyleCnt="4"/>
      <dgm:spPr/>
    </dgm:pt>
    <dgm:pt modelId="{54FABCA1-C0B6-43FB-A603-2DA9B2FEB8A4}" type="pres">
      <dgm:prSet presAssocID="{5A2B56BE-F1FC-4E13-A11B-6EE036142092}" presName="rootConnector" presStyleLbl="node1" presStyleIdx="3" presStyleCnt="4"/>
      <dgm:spPr/>
    </dgm:pt>
    <dgm:pt modelId="{7EABCF16-557D-4DF5-9DE3-15A60DABBB2B}" type="pres">
      <dgm:prSet presAssocID="{5A2B56BE-F1FC-4E13-A11B-6EE036142092}" presName="childShape" presStyleCnt="0"/>
      <dgm:spPr/>
    </dgm:pt>
    <dgm:pt modelId="{C53A5B3B-8340-47DA-9609-D6BCC2DE018C}" type="pres">
      <dgm:prSet presAssocID="{ECCAC8B6-F4B8-432C-BCC8-296A81448BA8}" presName="Name13" presStyleLbl="parChTrans1D2" presStyleIdx="6" presStyleCnt="8"/>
      <dgm:spPr/>
    </dgm:pt>
    <dgm:pt modelId="{91545D14-B363-4862-96ED-4F4A415ADB30}" type="pres">
      <dgm:prSet presAssocID="{A3F36FC1-2464-4AB7-950A-00E018E879A4}" presName="childText" presStyleLbl="bgAcc1" presStyleIdx="6" presStyleCnt="8">
        <dgm:presLayoutVars>
          <dgm:bulletEnabled val="1"/>
        </dgm:presLayoutVars>
      </dgm:prSet>
      <dgm:spPr/>
    </dgm:pt>
    <dgm:pt modelId="{BA9990C5-64E6-4D57-A81A-70C8962FF701}" type="pres">
      <dgm:prSet presAssocID="{9ECDD634-DF99-478D-9EEF-C0979D2832D6}" presName="Name13" presStyleLbl="parChTrans1D2" presStyleIdx="7" presStyleCnt="8"/>
      <dgm:spPr/>
    </dgm:pt>
    <dgm:pt modelId="{249D8513-FE7A-46B7-BFA5-5638F8326A5E}" type="pres">
      <dgm:prSet presAssocID="{28A317A1-90CE-45C7-8D31-741AB4A9EB50}" presName="childText" presStyleLbl="bgAcc1" presStyleIdx="7" presStyleCnt="8">
        <dgm:presLayoutVars>
          <dgm:bulletEnabled val="1"/>
        </dgm:presLayoutVars>
      </dgm:prSet>
      <dgm:spPr/>
    </dgm:pt>
  </dgm:ptLst>
  <dgm:cxnLst>
    <dgm:cxn modelId="{6159B002-FEC6-4834-A710-504F991A97EE}" srcId="{A7B76C25-5DE2-4CE6-915F-6C2CD86BD6B2}" destId="{D055A4AD-E931-4364-82CA-7549E9184ED6}" srcOrd="1" destOrd="0" parTransId="{5851F8F1-49D7-4DF4-94F1-F97468EBC4AA}" sibTransId="{F9801F6F-7B7A-48ED-B7E3-35C2A514D607}"/>
    <dgm:cxn modelId="{AC832A05-C119-4B28-9E03-A37C79474465}" type="presOf" srcId="{5A2B56BE-F1FC-4E13-A11B-6EE036142092}" destId="{7DB2F4FC-A80A-4FB4-8237-95A98B045674}" srcOrd="0" destOrd="0" presId="urn:microsoft.com/office/officeart/2005/8/layout/hierarchy3"/>
    <dgm:cxn modelId="{6F045D1E-D550-44B2-A7D1-1CB61BE6B07C}" type="presOf" srcId="{47F42BF2-2C4B-4A54-9427-BE67423D1B7A}" destId="{974285E4-913E-4A25-A118-64613D489CF6}" srcOrd="0" destOrd="0" presId="urn:microsoft.com/office/officeart/2005/8/layout/hierarchy3"/>
    <dgm:cxn modelId="{F0CF0E28-DBF1-4636-96CA-25FEB9AB8A8C}" srcId="{245D3038-239A-45E1-90A0-0E4203A8BC99}" destId="{CE4D4EB9-A44A-4FF5-BF37-94F052961264}" srcOrd="0" destOrd="0" parTransId="{4930CB38-927B-42AD-BEE4-5AB5F6211FDB}" sibTransId="{1B662D06-30FE-4DCD-AB84-2E40CF2A70EF}"/>
    <dgm:cxn modelId="{4BBCDB2B-ACDB-4BF9-A167-8DB222FD7E34}" type="presOf" srcId="{D055A4AD-E931-4364-82CA-7549E9184ED6}" destId="{F9D1EF5E-833C-48DE-A787-F662CCDBF3CD}" srcOrd="0" destOrd="0" presId="urn:microsoft.com/office/officeart/2005/8/layout/hierarchy3"/>
    <dgm:cxn modelId="{A1EF9031-FE38-4AF2-9E43-76FF99C114F6}" srcId="{5A2B56BE-F1FC-4E13-A11B-6EE036142092}" destId="{A3F36FC1-2464-4AB7-950A-00E018E879A4}" srcOrd="0" destOrd="0" parTransId="{ECCAC8B6-F4B8-432C-BCC8-296A81448BA8}" sibTransId="{F059206B-C6EC-47F1-9AFC-D8C1D1C1E7D5}"/>
    <dgm:cxn modelId="{E7ED0332-FDD4-4ABF-A5CE-61CC1D8743C0}" srcId="{A7B76C25-5DE2-4CE6-915F-6C2CD86BD6B2}" destId="{5A2B56BE-F1FC-4E13-A11B-6EE036142092}" srcOrd="3" destOrd="0" parTransId="{99A41FC1-BF91-4BEB-A90C-E11DED19F6AA}" sibTransId="{71C19FC7-1FB7-45B9-846E-92E7586E462C}"/>
    <dgm:cxn modelId="{4FC73935-60BC-4B91-8D67-A37C2EAD5349}" type="presOf" srcId="{F6FC36C6-AFBD-474A-BA6D-C23E81E202F9}" destId="{F91C3D5F-E2E1-47E3-9DBC-14C5780BC841}" srcOrd="0" destOrd="0" presId="urn:microsoft.com/office/officeart/2005/8/layout/hierarchy3"/>
    <dgm:cxn modelId="{6CB0453F-1FA4-4561-B8C6-E7D2A6174E67}" type="presOf" srcId="{245D3038-239A-45E1-90A0-0E4203A8BC99}" destId="{47B1A09F-D1A3-46DA-B3DC-67AF038821F3}" srcOrd="0" destOrd="0" presId="urn:microsoft.com/office/officeart/2005/8/layout/hierarchy3"/>
    <dgm:cxn modelId="{F531195B-D1E4-4D45-B435-EE2F307DDDA5}" type="presOf" srcId="{A7B76C25-5DE2-4CE6-915F-6C2CD86BD6B2}" destId="{31114DBE-320F-49FC-9B5D-79EE246F3712}" srcOrd="0" destOrd="0" presId="urn:microsoft.com/office/officeart/2005/8/layout/hierarchy3"/>
    <dgm:cxn modelId="{C509D65C-C255-4547-A5AD-12A0412DCC3A}" type="presOf" srcId="{43B08224-8312-48EB-A885-E32B86E6DD8F}" destId="{BBEBE811-4FD8-44F9-A915-A8737DCC2BFC}" srcOrd="0" destOrd="0" presId="urn:microsoft.com/office/officeart/2005/8/layout/hierarchy3"/>
    <dgm:cxn modelId="{7B0D1044-C64F-414D-83B3-BA6C603B6F74}" type="presOf" srcId="{5A2B56BE-F1FC-4E13-A11B-6EE036142092}" destId="{54FABCA1-C0B6-43FB-A603-2DA9B2FEB8A4}" srcOrd="1" destOrd="0" presId="urn:microsoft.com/office/officeart/2005/8/layout/hierarchy3"/>
    <dgm:cxn modelId="{8D33D065-7834-44DA-B42B-878D1B1C72B1}" type="presOf" srcId="{A3F36FC1-2464-4AB7-950A-00E018E879A4}" destId="{91545D14-B363-4862-96ED-4F4A415ADB30}" srcOrd="0" destOrd="0" presId="urn:microsoft.com/office/officeart/2005/8/layout/hierarchy3"/>
    <dgm:cxn modelId="{7DBD9069-6D2C-4412-A999-C985B878BF2D}" srcId="{B23EC14E-88E8-4B24-B291-99D5B1B54F3E}" destId="{59B0EFE9-EAE4-4DD4-8111-C0C8FFB96853}" srcOrd="1" destOrd="0" parTransId="{562259C7-9214-479D-8F5F-B6945ADCA931}" sibTransId="{460ED6EF-42CA-4230-BC19-739FF4C42ABE}"/>
    <dgm:cxn modelId="{57CC9F49-8E96-4FA4-9793-76D947415353}" type="presOf" srcId="{59B0EFE9-EAE4-4DD4-8111-C0C8FFB96853}" destId="{5C0494A1-C102-4499-81CB-35F0E67B2BFA}" srcOrd="0" destOrd="0" presId="urn:microsoft.com/office/officeart/2005/8/layout/hierarchy3"/>
    <dgm:cxn modelId="{EE25444A-DDDF-4460-A032-B02FB51AE7B6}" type="presOf" srcId="{245D3038-239A-45E1-90A0-0E4203A8BC99}" destId="{FD964730-7056-4835-A779-8952EFE246B4}" srcOrd="1" destOrd="0" presId="urn:microsoft.com/office/officeart/2005/8/layout/hierarchy3"/>
    <dgm:cxn modelId="{EF6D824B-E622-4B00-98A3-DB5F17B6999C}" type="presOf" srcId="{913A3620-7057-4DB2-9F90-A03B895294C4}" destId="{43B41D1E-E430-4393-9495-6E1F4C062023}" srcOrd="0" destOrd="0" presId="urn:microsoft.com/office/officeart/2005/8/layout/hierarchy3"/>
    <dgm:cxn modelId="{3792276E-233E-43DA-B564-03F3146AA84F}" type="presOf" srcId="{79B317D5-A234-489A-B9DF-4E1AB672DF64}" destId="{B93DC492-441F-4215-BABA-7DDD24722C8E}" srcOrd="0" destOrd="0" presId="urn:microsoft.com/office/officeart/2005/8/layout/hierarchy3"/>
    <dgm:cxn modelId="{CEBBF371-12EE-4636-836C-A5CB68E04DAB}" type="presOf" srcId="{B23EC14E-88E8-4B24-B291-99D5B1B54F3E}" destId="{F1700F51-0704-433A-807D-FE7AAF290288}" srcOrd="0" destOrd="0" presId="urn:microsoft.com/office/officeart/2005/8/layout/hierarchy3"/>
    <dgm:cxn modelId="{E5352154-7E87-42AC-90D5-5464C4CA1E5E}" type="presOf" srcId="{ECCAC8B6-F4B8-432C-BCC8-296A81448BA8}" destId="{C53A5B3B-8340-47DA-9609-D6BCC2DE018C}" srcOrd="0" destOrd="0" presId="urn:microsoft.com/office/officeart/2005/8/layout/hierarchy3"/>
    <dgm:cxn modelId="{6884DF58-8CB7-4CA8-AC3C-0B6BD47172C9}" type="presOf" srcId="{88052BC9-4DA4-4763-B105-B772629B4B57}" destId="{9B0481D0-E4C5-4C6E-8268-82EC19F7165C}" srcOrd="0" destOrd="0" presId="urn:microsoft.com/office/officeart/2005/8/layout/hierarchy3"/>
    <dgm:cxn modelId="{9000617F-C2F2-48B0-84E8-D2AAA37299D8}" srcId="{5A2B56BE-F1FC-4E13-A11B-6EE036142092}" destId="{28A317A1-90CE-45C7-8D31-741AB4A9EB50}" srcOrd="1" destOrd="0" parTransId="{9ECDD634-DF99-478D-9EEF-C0979D2832D6}" sibTransId="{B9763DA0-8839-4B9E-B1A7-9398A9DA6C2D}"/>
    <dgm:cxn modelId="{27E00684-27CF-4DEF-AFEE-CA81AAFB25BE}" type="presOf" srcId="{4930CB38-927B-42AD-BEE4-5AB5F6211FDB}" destId="{2BF347AB-E39F-468B-AD84-6CBA4064B073}" srcOrd="0" destOrd="0" presId="urn:microsoft.com/office/officeart/2005/8/layout/hierarchy3"/>
    <dgm:cxn modelId="{FF404088-CE56-4609-A2BB-96668E0A02D0}" type="presOf" srcId="{9ECDD634-DF99-478D-9EEF-C0979D2832D6}" destId="{BA9990C5-64E6-4D57-A81A-70C8962FF701}" srcOrd="0" destOrd="0" presId="urn:microsoft.com/office/officeart/2005/8/layout/hierarchy3"/>
    <dgm:cxn modelId="{5DD1828A-16F4-4C10-AFC0-02E7642C7953}" type="presOf" srcId="{D055A4AD-E931-4364-82CA-7549E9184ED6}" destId="{DD2FFC05-4634-419C-AD5C-5C58BD0C580E}" srcOrd="1" destOrd="0" presId="urn:microsoft.com/office/officeart/2005/8/layout/hierarchy3"/>
    <dgm:cxn modelId="{3AC9A68C-14A5-4B91-8726-EE291A5F4C53}" type="presOf" srcId="{936C315D-A1B0-49D3-BE3D-9C3BD1CB1F50}" destId="{EF1ABA9A-315F-4D77-9EF6-197DCCEC5AB2}" srcOrd="0" destOrd="0" presId="urn:microsoft.com/office/officeart/2005/8/layout/hierarchy3"/>
    <dgm:cxn modelId="{299233A0-0D1B-45E3-BD1C-9340148AB7E2}" type="presOf" srcId="{CE4D4EB9-A44A-4FF5-BF37-94F052961264}" destId="{48379E82-F2A2-415D-9EF9-1803C434C3A4}" srcOrd="0" destOrd="0" presId="urn:microsoft.com/office/officeart/2005/8/layout/hierarchy3"/>
    <dgm:cxn modelId="{216640A4-F50B-488B-AE53-8D1F5F9C15E7}" type="presOf" srcId="{07077688-6A7D-44E0-AA5F-7C1D8D530171}" destId="{1321108A-6CCB-4B8C-BBB2-DEAC3AEEACDF}" srcOrd="0" destOrd="0" presId="urn:microsoft.com/office/officeart/2005/8/layout/hierarchy3"/>
    <dgm:cxn modelId="{E76115AB-F3CC-4B0B-BBB4-817EE75CE2CE}" srcId="{A7B76C25-5DE2-4CE6-915F-6C2CD86BD6B2}" destId="{B23EC14E-88E8-4B24-B291-99D5B1B54F3E}" srcOrd="0" destOrd="0" parTransId="{4FA84B17-032C-442F-BF86-30517723026E}" sibTransId="{4C3770D1-C315-4F3D-BC3B-35DB9501D8A6}"/>
    <dgm:cxn modelId="{A07322BE-92C8-436D-9663-60AED4680221}" srcId="{245D3038-239A-45E1-90A0-0E4203A8BC99}" destId="{43B08224-8312-48EB-A885-E32B86E6DD8F}" srcOrd="1" destOrd="0" parTransId="{913A3620-7057-4DB2-9F90-A03B895294C4}" sibTransId="{7BAC12A3-74D5-4D1B-A856-26AB740C1F9E}"/>
    <dgm:cxn modelId="{5847EBC3-7EB9-4630-99EE-D7F51D738BCD}" type="presOf" srcId="{B23EC14E-88E8-4B24-B291-99D5B1B54F3E}" destId="{2BB7B322-5CFA-433C-9EBC-64DDAB65D86C}" srcOrd="1" destOrd="0" presId="urn:microsoft.com/office/officeart/2005/8/layout/hierarchy3"/>
    <dgm:cxn modelId="{AC1905C5-2D19-4FA7-B076-40F6E08044C6}" srcId="{A7B76C25-5DE2-4CE6-915F-6C2CD86BD6B2}" destId="{245D3038-239A-45E1-90A0-0E4203A8BC99}" srcOrd="2" destOrd="0" parTransId="{A097A3EC-72E1-4210-853D-44C93B416C7E}" sibTransId="{9584939E-F313-4844-9571-4F4786CEA038}"/>
    <dgm:cxn modelId="{B06690CA-20B4-473F-8BBD-2A08588AD17E}" srcId="{B23EC14E-88E8-4B24-B291-99D5B1B54F3E}" destId="{88052BC9-4DA4-4763-B105-B772629B4B57}" srcOrd="0" destOrd="0" parTransId="{07077688-6A7D-44E0-AA5F-7C1D8D530171}" sibTransId="{354B44DC-D0D1-4E89-833D-DCE1141D30BF}"/>
    <dgm:cxn modelId="{48D609DC-978F-48B6-AB9D-DAAC5737F15D}" type="presOf" srcId="{28A317A1-90CE-45C7-8D31-741AB4A9EB50}" destId="{249D8513-FE7A-46B7-BFA5-5638F8326A5E}" srcOrd="0" destOrd="0" presId="urn:microsoft.com/office/officeart/2005/8/layout/hierarchy3"/>
    <dgm:cxn modelId="{243505F6-0166-4D2C-9DF7-DD8BAFBE58E6}" type="presOf" srcId="{562259C7-9214-479D-8F5F-B6945ADCA931}" destId="{684FAA52-179E-4703-81E4-015BFA10BEFE}" srcOrd="0" destOrd="0" presId="urn:microsoft.com/office/officeart/2005/8/layout/hierarchy3"/>
    <dgm:cxn modelId="{8B149BFD-D26A-4647-995F-CAEB006B39A4}" srcId="{D055A4AD-E931-4364-82CA-7549E9184ED6}" destId="{79B317D5-A234-489A-B9DF-4E1AB672DF64}" srcOrd="1" destOrd="0" parTransId="{936C315D-A1B0-49D3-BE3D-9C3BD1CB1F50}" sibTransId="{94BD1793-CC4D-46A2-AC3B-C17CE8B827D3}"/>
    <dgm:cxn modelId="{8D957DFE-CC9A-4081-80A2-A259FFC6B6AE}" srcId="{D055A4AD-E931-4364-82CA-7549E9184ED6}" destId="{47F42BF2-2C4B-4A54-9427-BE67423D1B7A}" srcOrd="0" destOrd="0" parTransId="{F6FC36C6-AFBD-474A-BA6D-C23E81E202F9}" sibTransId="{FC7D45B3-DC7B-47A4-9835-6951DAEB456F}"/>
    <dgm:cxn modelId="{323E2621-F591-4CF0-B6F5-E936130E6DFF}" type="presParOf" srcId="{31114DBE-320F-49FC-9B5D-79EE246F3712}" destId="{05076A55-4F3C-4F9C-BF51-D10BC5C341ED}" srcOrd="0" destOrd="0" presId="urn:microsoft.com/office/officeart/2005/8/layout/hierarchy3"/>
    <dgm:cxn modelId="{8503AC67-9576-4A54-831A-F8F4BED699C1}" type="presParOf" srcId="{05076A55-4F3C-4F9C-BF51-D10BC5C341ED}" destId="{D79150E1-0A80-457B-A371-50544CA123D2}" srcOrd="0" destOrd="0" presId="urn:microsoft.com/office/officeart/2005/8/layout/hierarchy3"/>
    <dgm:cxn modelId="{3CC0D42A-B491-46C8-8DF8-1111434C1D9A}" type="presParOf" srcId="{D79150E1-0A80-457B-A371-50544CA123D2}" destId="{F1700F51-0704-433A-807D-FE7AAF290288}" srcOrd="0" destOrd="0" presId="urn:microsoft.com/office/officeart/2005/8/layout/hierarchy3"/>
    <dgm:cxn modelId="{7A83C995-A211-43AA-B098-F022CA997161}" type="presParOf" srcId="{D79150E1-0A80-457B-A371-50544CA123D2}" destId="{2BB7B322-5CFA-433C-9EBC-64DDAB65D86C}" srcOrd="1" destOrd="0" presId="urn:microsoft.com/office/officeart/2005/8/layout/hierarchy3"/>
    <dgm:cxn modelId="{ACE24DFB-0B2D-496F-9172-F2058E213C68}" type="presParOf" srcId="{05076A55-4F3C-4F9C-BF51-D10BC5C341ED}" destId="{B26D5A19-B616-4628-8408-49B88ED91DF4}" srcOrd="1" destOrd="0" presId="urn:microsoft.com/office/officeart/2005/8/layout/hierarchy3"/>
    <dgm:cxn modelId="{D1940AC8-FEF4-4DDF-9318-988778A6C59E}" type="presParOf" srcId="{B26D5A19-B616-4628-8408-49B88ED91DF4}" destId="{1321108A-6CCB-4B8C-BBB2-DEAC3AEEACDF}" srcOrd="0" destOrd="0" presId="urn:microsoft.com/office/officeart/2005/8/layout/hierarchy3"/>
    <dgm:cxn modelId="{A34D0345-93AC-4CC7-AC3D-090ECE1AABC9}" type="presParOf" srcId="{B26D5A19-B616-4628-8408-49B88ED91DF4}" destId="{9B0481D0-E4C5-4C6E-8268-82EC19F7165C}" srcOrd="1" destOrd="0" presId="urn:microsoft.com/office/officeart/2005/8/layout/hierarchy3"/>
    <dgm:cxn modelId="{AA06F99F-2A5F-452E-B340-0FC387875FE4}" type="presParOf" srcId="{B26D5A19-B616-4628-8408-49B88ED91DF4}" destId="{684FAA52-179E-4703-81E4-015BFA10BEFE}" srcOrd="2" destOrd="0" presId="urn:microsoft.com/office/officeart/2005/8/layout/hierarchy3"/>
    <dgm:cxn modelId="{44853EEB-673E-4593-8186-7C5B63B16DA3}" type="presParOf" srcId="{B26D5A19-B616-4628-8408-49B88ED91DF4}" destId="{5C0494A1-C102-4499-81CB-35F0E67B2BFA}" srcOrd="3" destOrd="0" presId="urn:microsoft.com/office/officeart/2005/8/layout/hierarchy3"/>
    <dgm:cxn modelId="{BD335F4A-0AF3-4452-8152-610FF773095F}" type="presParOf" srcId="{31114DBE-320F-49FC-9B5D-79EE246F3712}" destId="{941E4346-910E-444E-AAC6-74F8A72FDC79}" srcOrd="1" destOrd="0" presId="urn:microsoft.com/office/officeart/2005/8/layout/hierarchy3"/>
    <dgm:cxn modelId="{0D8ADBE0-72D3-4DA9-85E4-9730F54C6B4C}" type="presParOf" srcId="{941E4346-910E-444E-AAC6-74F8A72FDC79}" destId="{F8E76C07-D524-48BD-B619-CAC8C8D960CB}" srcOrd="0" destOrd="0" presId="urn:microsoft.com/office/officeart/2005/8/layout/hierarchy3"/>
    <dgm:cxn modelId="{28ACB60B-15A0-45BF-A199-0A781FFDB2DB}" type="presParOf" srcId="{F8E76C07-D524-48BD-B619-CAC8C8D960CB}" destId="{F9D1EF5E-833C-48DE-A787-F662CCDBF3CD}" srcOrd="0" destOrd="0" presId="urn:microsoft.com/office/officeart/2005/8/layout/hierarchy3"/>
    <dgm:cxn modelId="{08FF9B7D-4B65-47B7-A572-DB41B84628FD}" type="presParOf" srcId="{F8E76C07-D524-48BD-B619-CAC8C8D960CB}" destId="{DD2FFC05-4634-419C-AD5C-5C58BD0C580E}" srcOrd="1" destOrd="0" presId="urn:microsoft.com/office/officeart/2005/8/layout/hierarchy3"/>
    <dgm:cxn modelId="{7B8765D2-B8FA-4A74-946D-6757C350E70E}" type="presParOf" srcId="{941E4346-910E-444E-AAC6-74F8A72FDC79}" destId="{562C441C-584D-4D38-89A3-2F4A2B6DA12A}" srcOrd="1" destOrd="0" presId="urn:microsoft.com/office/officeart/2005/8/layout/hierarchy3"/>
    <dgm:cxn modelId="{92F50E5B-F9F5-4675-86F7-7BE800A7AA80}" type="presParOf" srcId="{562C441C-584D-4D38-89A3-2F4A2B6DA12A}" destId="{F91C3D5F-E2E1-47E3-9DBC-14C5780BC841}" srcOrd="0" destOrd="0" presId="urn:microsoft.com/office/officeart/2005/8/layout/hierarchy3"/>
    <dgm:cxn modelId="{A9C0A500-EA77-4D70-8F1C-293C39BC0C58}" type="presParOf" srcId="{562C441C-584D-4D38-89A3-2F4A2B6DA12A}" destId="{974285E4-913E-4A25-A118-64613D489CF6}" srcOrd="1" destOrd="0" presId="urn:microsoft.com/office/officeart/2005/8/layout/hierarchy3"/>
    <dgm:cxn modelId="{FC7AF06B-ED74-4561-8A51-242C9FF27D05}" type="presParOf" srcId="{562C441C-584D-4D38-89A3-2F4A2B6DA12A}" destId="{EF1ABA9A-315F-4D77-9EF6-197DCCEC5AB2}" srcOrd="2" destOrd="0" presId="urn:microsoft.com/office/officeart/2005/8/layout/hierarchy3"/>
    <dgm:cxn modelId="{3B57EF37-EE5D-41AB-AFEE-A2070DB8DAB4}" type="presParOf" srcId="{562C441C-584D-4D38-89A3-2F4A2B6DA12A}" destId="{B93DC492-441F-4215-BABA-7DDD24722C8E}" srcOrd="3" destOrd="0" presId="urn:microsoft.com/office/officeart/2005/8/layout/hierarchy3"/>
    <dgm:cxn modelId="{BD1C1637-D4F1-4B48-81F8-D866DE831485}" type="presParOf" srcId="{31114DBE-320F-49FC-9B5D-79EE246F3712}" destId="{028877C3-ACE0-4C07-8250-804657A9488D}" srcOrd="2" destOrd="0" presId="urn:microsoft.com/office/officeart/2005/8/layout/hierarchy3"/>
    <dgm:cxn modelId="{CD6AF1AC-7F45-40CA-8C1A-A8E41762C2AD}" type="presParOf" srcId="{028877C3-ACE0-4C07-8250-804657A9488D}" destId="{0E6BDAFD-CDBA-492C-95BE-3FBA8F7FBB86}" srcOrd="0" destOrd="0" presId="urn:microsoft.com/office/officeart/2005/8/layout/hierarchy3"/>
    <dgm:cxn modelId="{79EDE6B9-A6B0-482E-A02C-863B67FA5002}" type="presParOf" srcId="{0E6BDAFD-CDBA-492C-95BE-3FBA8F7FBB86}" destId="{47B1A09F-D1A3-46DA-B3DC-67AF038821F3}" srcOrd="0" destOrd="0" presId="urn:microsoft.com/office/officeart/2005/8/layout/hierarchy3"/>
    <dgm:cxn modelId="{5654E1E2-7F9B-4945-B230-3A32D07B6E58}" type="presParOf" srcId="{0E6BDAFD-CDBA-492C-95BE-3FBA8F7FBB86}" destId="{FD964730-7056-4835-A779-8952EFE246B4}" srcOrd="1" destOrd="0" presId="urn:microsoft.com/office/officeart/2005/8/layout/hierarchy3"/>
    <dgm:cxn modelId="{D87AC79F-2F73-4CCE-A36D-6EC7745A63B7}" type="presParOf" srcId="{028877C3-ACE0-4C07-8250-804657A9488D}" destId="{2ED08FFD-9D53-4F14-A2A0-BFA488990F69}" srcOrd="1" destOrd="0" presId="urn:microsoft.com/office/officeart/2005/8/layout/hierarchy3"/>
    <dgm:cxn modelId="{30AA4872-583C-45C8-8253-20CBB82838C5}" type="presParOf" srcId="{2ED08FFD-9D53-4F14-A2A0-BFA488990F69}" destId="{2BF347AB-E39F-468B-AD84-6CBA4064B073}" srcOrd="0" destOrd="0" presId="urn:microsoft.com/office/officeart/2005/8/layout/hierarchy3"/>
    <dgm:cxn modelId="{12233395-CCC3-46AE-B203-752F845CEE26}" type="presParOf" srcId="{2ED08FFD-9D53-4F14-A2A0-BFA488990F69}" destId="{48379E82-F2A2-415D-9EF9-1803C434C3A4}" srcOrd="1" destOrd="0" presId="urn:microsoft.com/office/officeart/2005/8/layout/hierarchy3"/>
    <dgm:cxn modelId="{F18AE0DF-3BA8-478C-980E-6634965D2CEF}" type="presParOf" srcId="{2ED08FFD-9D53-4F14-A2A0-BFA488990F69}" destId="{43B41D1E-E430-4393-9495-6E1F4C062023}" srcOrd="2" destOrd="0" presId="urn:microsoft.com/office/officeart/2005/8/layout/hierarchy3"/>
    <dgm:cxn modelId="{6E8A77D9-2D32-4E56-B217-B95776FF66EA}" type="presParOf" srcId="{2ED08FFD-9D53-4F14-A2A0-BFA488990F69}" destId="{BBEBE811-4FD8-44F9-A915-A8737DCC2BFC}" srcOrd="3" destOrd="0" presId="urn:microsoft.com/office/officeart/2005/8/layout/hierarchy3"/>
    <dgm:cxn modelId="{2073FE72-99D7-400C-80C8-DD7C6C23B60E}" type="presParOf" srcId="{31114DBE-320F-49FC-9B5D-79EE246F3712}" destId="{E80D129E-FBE6-49C8-90A8-FF6FC9590CCA}" srcOrd="3" destOrd="0" presId="urn:microsoft.com/office/officeart/2005/8/layout/hierarchy3"/>
    <dgm:cxn modelId="{3069873C-40A3-4D43-92EB-CE13DF9EF3F4}" type="presParOf" srcId="{E80D129E-FBE6-49C8-90A8-FF6FC9590CCA}" destId="{EEF84BE4-17BF-4E4B-9543-D3CBA1D54ADD}" srcOrd="0" destOrd="0" presId="urn:microsoft.com/office/officeart/2005/8/layout/hierarchy3"/>
    <dgm:cxn modelId="{9AD2D811-E96E-48CC-A18A-E5E14D2891CB}" type="presParOf" srcId="{EEF84BE4-17BF-4E4B-9543-D3CBA1D54ADD}" destId="{7DB2F4FC-A80A-4FB4-8237-95A98B045674}" srcOrd="0" destOrd="0" presId="urn:microsoft.com/office/officeart/2005/8/layout/hierarchy3"/>
    <dgm:cxn modelId="{5819AA4E-6C87-4FAC-9144-581DFAEA18FF}" type="presParOf" srcId="{EEF84BE4-17BF-4E4B-9543-D3CBA1D54ADD}" destId="{54FABCA1-C0B6-43FB-A603-2DA9B2FEB8A4}" srcOrd="1" destOrd="0" presId="urn:microsoft.com/office/officeart/2005/8/layout/hierarchy3"/>
    <dgm:cxn modelId="{590B898A-A369-4678-8699-B6CB166C1656}" type="presParOf" srcId="{E80D129E-FBE6-49C8-90A8-FF6FC9590CCA}" destId="{7EABCF16-557D-4DF5-9DE3-15A60DABBB2B}" srcOrd="1" destOrd="0" presId="urn:microsoft.com/office/officeart/2005/8/layout/hierarchy3"/>
    <dgm:cxn modelId="{780764A1-07A6-4EC4-8896-EDB0528E7079}" type="presParOf" srcId="{7EABCF16-557D-4DF5-9DE3-15A60DABBB2B}" destId="{C53A5B3B-8340-47DA-9609-D6BCC2DE018C}" srcOrd="0" destOrd="0" presId="urn:microsoft.com/office/officeart/2005/8/layout/hierarchy3"/>
    <dgm:cxn modelId="{1556CEBA-ADB5-441F-80D4-1CBDAB5A135D}" type="presParOf" srcId="{7EABCF16-557D-4DF5-9DE3-15A60DABBB2B}" destId="{91545D14-B363-4862-96ED-4F4A415ADB30}" srcOrd="1" destOrd="0" presId="urn:microsoft.com/office/officeart/2005/8/layout/hierarchy3"/>
    <dgm:cxn modelId="{6C8C1BE9-8B87-4805-A154-F4B654702F6D}" type="presParOf" srcId="{7EABCF16-557D-4DF5-9DE3-15A60DABBB2B}" destId="{BA9990C5-64E6-4D57-A81A-70C8962FF701}" srcOrd="2" destOrd="0" presId="urn:microsoft.com/office/officeart/2005/8/layout/hierarchy3"/>
    <dgm:cxn modelId="{20ACD5D2-5668-442D-9578-B959CAB25902}" type="presParOf" srcId="{7EABCF16-557D-4DF5-9DE3-15A60DABBB2B}" destId="{249D8513-FE7A-46B7-BFA5-5638F8326A5E}"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41BDD-F91D-484B-B064-3E0738E80E0A}">
      <dsp:nvSpPr>
        <dsp:cNvPr id="0" name=""/>
        <dsp:cNvSpPr/>
      </dsp:nvSpPr>
      <dsp:spPr>
        <a:xfrm>
          <a:off x="4167" y="0"/>
          <a:ext cx="1291828" cy="348860"/>
        </a:xfrm>
        <a:prstGeom prst="homePlate">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2021</a:t>
          </a:r>
        </a:p>
      </dsp:txBody>
      <dsp:txXfrm>
        <a:off x="4167" y="0"/>
        <a:ext cx="1204613" cy="348860"/>
      </dsp:txXfrm>
    </dsp:sp>
    <dsp:sp modelId="{866F9F52-85EE-44C8-A9E1-52698CD8B967}">
      <dsp:nvSpPr>
        <dsp:cNvPr id="0" name=""/>
        <dsp:cNvSpPr/>
      </dsp:nvSpPr>
      <dsp:spPr>
        <a:xfrm>
          <a:off x="1037629"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2022</a:t>
          </a:r>
        </a:p>
      </dsp:txBody>
      <dsp:txXfrm>
        <a:off x="1212059" y="0"/>
        <a:ext cx="942968" cy="348860"/>
      </dsp:txXfrm>
    </dsp:sp>
    <dsp:sp modelId="{F29432A6-29A8-4C68-AF98-E62194236E1C}">
      <dsp:nvSpPr>
        <dsp:cNvPr id="0" name=""/>
        <dsp:cNvSpPr/>
      </dsp:nvSpPr>
      <dsp:spPr>
        <a:xfrm>
          <a:off x="2071092"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2023</a:t>
          </a:r>
        </a:p>
      </dsp:txBody>
      <dsp:txXfrm>
        <a:off x="2245522" y="0"/>
        <a:ext cx="942968" cy="348860"/>
      </dsp:txXfrm>
    </dsp:sp>
    <dsp:sp modelId="{8C174D17-BA05-4E5A-A467-956582183385}">
      <dsp:nvSpPr>
        <dsp:cNvPr id="0" name=""/>
        <dsp:cNvSpPr/>
      </dsp:nvSpPr>
      <dsp:spPr>
        <a:xfrm>
          <a:off x="3104554"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2024</a:t>
          </a:r>
        </a:p>
      </dsp:txBody>
      <dsp:txXfrm>
        <a:off x="3278984" y="0"/>
        <a:ext cx="942968" cy="348860"/>
      </dsp:txXfrm>
    </dsp:sp>
    <dsp:sp modelId="{0FE728AB-E1B4-47B0-96FF-292C26E7538C}">
      <dsp:nvSpPr>
        <dsp:cNvPr id="0" name=""/>
        <dsp:cNvSpPr/>
      </dsp:nvSpPr>
      <dsp:spPr>
        <a:xfrm>
          <a:off x="4138017"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2025</a:t>
          </a:r>
        </a:p>
      </dsp:txBody>
      <dsp:txXfrm>
        <a:off x="4312447" y="0"/>
        <a:ext cx="942968" cy="348860"/>
      </dsp:txXfrm>
    </dsp:sp>
    <dsp:sp modelId="{3A0526E0-EF2A-46B7-8D80-664DA003549A}">
      <dsp:nvSpPr>
        <dsp:cNvPr id="0" name=""/>
        <dsp:cNvSpPr/>
      </dsp:nvSpPr>
      <dsp:spPr>
        <a:xfrm>
          <a:off x="5171479"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Century Gothic" panose="020B0502020202020204" pitchFamily="34" charset="0"/>
            </a:rPr>
            <a:t>2026*</a:t>
          </a:r>
        </a:p>
      </dsp:txBody>
      <dsp:txXfrm>
        <a:off x="5345909" y="0"/>
        <a:ext cx="942968" cy="348860"/>
      </dsp:txXfrm>
    </dsp:sp>
    <dsp:sp modelId="{8A33BFEA-58AA-4E6B-B322-6202705E734D}">
      <dsp:nvSpPr>
        <dsp:cNvPr id="0" name=""/>
        <dsp:cNvSpPr/>
      </dsp:nvSpPr>
      <dsp:spPr>
        <a:xfrm>
          <a:off x="6204942"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2027</a:t>
          </a:r>
        </a:p>
      </dsp:txBody>
      <dsp:txXfrm>
        <a:off x="6379372" y="0"/>
        <a:ext cx="942968" cy="348860"/>
      </dsp:txXfrm>
    </dsp:sp>
    <dsp:sp modelId="{B4134698-AEE0-4679-BF7F-94ED2E7CE7F3}">
      <dsp:nvSpPr>
        <dsp:cNvPr id="0" name=""/>
        <dsp:cNvSpPr/>
      </dsp:nvSpPr>
      <dsp:spPr>
        <a:xfrm>
          <a:off x="7238404" y="0"/>
          <a:ext cx="1291828" cy="34886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Repeat</a:t>
          </a:r>
        </a:p>
      </dsp:txBody>
      <dsp:txXfrm>
        <a:off x="7412834" y="0"/>
        <a:ext cx="942968" cy="348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00F51-0704-433A-807D-FE7AAF290288}">
      <dsp:nvSpPr>
        <dsp:cNvPr id="0" name=""/>
        <dsp:cNvSpPr/>
      </dsp:nvSpPr>
      <dsp:spPr>
        <a:xfrm>
          <a:off x="281153" y="134"/>
          <a:ext cx="1727045" cy="8635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DCDEE0">
                  <a:lumMod val="25000"/>
                </a:srgbClr>
              </a:solidFill>
              <a:latin typeface="Century Gothic" panose="020B0502020202020204" pitchFamily="34" charset="0"/>
              <a:cs typeface="Calibri" panose="020F0502020204030204" pitchFamily="34" charset="0"/>
            </a:rPr>
            <a:t>Performance Pathway</a:t>
          </a:r>
          <a:endParaRPr lang="en-US" sz="1800" kern="1200" dirty="0">
            <a:latin typeface="Century Gothic" panose="020B0502020202020204" pitchFamily="34" charset="0"/>
          </a:endParaRPr>
        </a:p>
      </dsp:txBody>
      <dsp:txXfrm>
        <a:off x="306445" y="25426"/>
        <a:ext cx="1676461" cy="812938"/>
      </dsp:txXfrm>
    </dsp:sp>
    <dsp:sp modelId="{1321108A-6CCB-4B8C-BBB2-DEAC3AEEACDF}">
      <dsp:nvSpPr>
        <dsp:cNvPr id="0" name=""/>
        <dsp:cNvSpPr/>
      </dsp:nvSpPr>
      <dsp:spPr>
        <a:xfrm>
          <a:off x="453857" y="863657"/>
          <a:ext cx="172704" cy="647642"/>
        </a:xfrm>
        <a:custGeom>
          <a:avLst/>
          <a:gdLst/>
          <a:ahLst/>
          <a:cxnLst/>
          <a:rect l="0" t="0" r="0" b="0"/>
          <a:pathLst>
            <a:path>
              <a:moveTo>
                <a:pt x="0" y="0"/>
              </a:moveTo>
              <a:lnTo>
                <a:pt x="0" y="647642"/>
              </a:lnTo>
              <a:lnTo>
                <a:pt x="172704" y="6476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0481D0-E4C5-4C6E-8268-82EC19F7165C}">
      <dsp:nvSpPr>
        <dsp:cNvPr id="0" name=""/>
        <dsp:cNvSpPr/>
      </dsp:nvSpPr>
      <dsp:spPr>
        <a:xfrm>
          <a:off x="626562" y="1079538"/>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DCDEE0">
                  <a:lumMod val="25000"/>
                </a:srgbClr>
              </a:solidFill>
              <a:latin typeface="Century Gothic" panose="020B0502020202020204" pitchFamily="34" charset="0"/>
              <a:cs typeface="Calibri" panose="020F0502020204030204" pitchFamily="34" charset="0"/>
            </a:rPr>
            <a:t>Reduce site energy usage</a:t>
          </a:r>
          <a:br>
            <a:rPr lang="en-US" sz="1100" kern="1200" dirty="0">
              <a:solidFill>
                <a:srgbClr val="DCDEE0">
                  <a:lumMod val="25000"/>
                </a:srgbClr>
              </a:solidFill>
              <a:latin typeface="Century Gothic" panose="020B0502020202020204" pitchFamily="34" charset="0"/>
              <a:cs typeface="Calibri" panose="020F0502020204030204" pitchFamily="34" charset="0"/>
            </a:rPr>
          </a:br>
          <a:r>
            <a:rPr lang="en-US" sz="1100" kern="1200" dirty="0">
              <a:solidFill>
                <a:srgbClr val="DCDEE0">
                  <a:lumMod val="25000"/>
                </a:srgbClr>
              </a:solidFill>
              <a:latin typeface="Century Gothic" panose="020B0502020202020204" pitchFamily="34" charset="0"/>
              <a:cs typeface="Calibri" panose="020F0502020204030204" pitchFamily="34" charset="0"/>
            </a:rPr>
            <a:t> 20%</a:t>
          </a:r>
          <a:endParaRPr lang="en-US" sz="1100" kern="1200" dirty="0">
            <a:latin typeface="Century Gothic" panose="020B0502020202020204" pitchFamily="34" charset="0"/>
          </a:endParaRPr>
        </a:p>
      </dsp:txBody>
      <dsp:txXfrm>
        <a:off x="651854" y="1104830"/>
        <a:ext cx="1331052" cy="812938"/>
      </dsp:txXfrm>
    </dsp:sp>
    <dsp:sp modelId="{684FAA52-179E-4703-81E4-015BFA10BEFE}">
      <dsp:nvSpPr>
        <dsp:cNvPr id="0" name=""/>
        <dsp:cNvSpPr/>
      </dsp:nvSpPr>
      <dsp:spPr>
        <a:xfrm>
          <a:off x="453857" y="863657"/>
          <a:ext cx="172704" cy="1727045"/>
        </a:xfrm>
        <a:custGeom>
          <a:avLst/>
          <a:gdLst/>
          <a:ahLst/>
          <a:cxnLst/>
          <a:rect l="0" t="0" r="0" b="0"/>
          <a:pathLst>
            <a:path>
              <a:moveTo>
                <a:pt x="0" y="0"/>
              </a:moveTo>
              <a:lnTo>
                <a:pt x="0" y="1727045"/>
              </a:lnTo>
              <a:lnTo>
                <a:pt x="172704" y="17270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494A1-C102-4499-81CB-35F0E67B2BFA}">
      <dsp:nvSpPr>
        <dsp:cNvPr id="0" name=""/>
        <dsp:cNvSpPr/>
      </dsp:nvSpPr>
      <dsp:spPr>
        <a:xfrm>
          <a:off x="626562" y="2158942"/>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Provides flexibility for building owner</a:t>
          </a:r>
        </a:p>
      </dsp:txBody>
      <dsp:txXfrm>
        <a:off x="651854" y="2184234"/>
        <a:ext cx="1331052" cy="812938"/>
      </dsp:txXfrm>
    </dsp:sp>
    <dsp:sp modelId="{F9D1EF5E-833C-48DE-A787-F662CCDBF3CD}">
      <dsp:nvSpPr>
        <dsp:cNvPr id="0" name=""/>
        <dsp:cNvSpPr/>
      </dsp:nvSpPr>
      <dsp:spPr>
        <a:xfrm>
          <a:off x="2439960" y="134"/>
          <a:ext cx="1727045" cy="8635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DCDEE0">
                  <a:lumMod val="25000"/>
                </a:srgbClr>
              </a:solidFill>
              <a:latin typeface="Century Gothic" panose="020B0502020202020204" pitchFamily="34" charset="0"/>
              <a:cs typeface="Calibri" panose="020F0502020204030204" pitchFamily="34" charset="0"/>
            </a:rPr>
            <a:t>Standard Target Pathway</a:t>
          </a:r>
          <a:endParaRPr lang="en-US" sz="1800" kern="1200">
            <a:latin typeface="Century Gothic" panose="020B0502020202020204" pitchFamily="34" charset="0"/>
          </a:endParaRPr>
        </a:p>
      </dsp:txBody>
      <dsp:txXfrm>
        <a:off x="2465252" y="25426"/>
        <a:ext cx="1676461" cy="812938"/>
      </dsp:txXfrm>
    </dsp:sp>
    <dsp:sp modelId="{F91C3D5F-E2E1-47E3-9DBC-14C5780BC841}">
      <dsp:nvSpPr>
        <dsp:cNvPr id="0" name=""/>
        <dsp:cNvSpPr/>
      </dsp:nvSpPr>
      <dsp:spPr>
        <a:xfrm>
          <a:off x="2612665" y="863657"/>
          <a:ext cx="172704" cy="647642"/>
        </a:xfrm>
        <a:custGeom>
          <a:avLst/>
          <a:gdLst/>
          <a:ahLst/>
          <a:cxnLst/>
          <a:rect l="0" t="0" r="0" b="0"/>
          <a:pathLst>
            <a:path>
              <a:moveTo>
                <a:pt x="0" y="0"/>
              </a:moveTo>
              <a:lnTo>
                <a:pt x="0" y="647642"/>
              </a:lnTo>
              <a:lnTo>
                <a:pt x="172704" y="6476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285E4-913E-4A25-A118-64613D489CF6}">
      <dsp:nvSpPr>
        <dsp:cNvPr id="0" name=""/>
        <dsp:cNvSpPr/>
      </dsp:nvSpPr>
      <dsp:spPr>
        <a:xfrm>
          <a:off x="2785369" y="1079538"/>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DCDEE0">
                  <a:lumMod val="25000"/>
                </a:srgbClr>
              </a:solidFill>
              <a:latin typeface="Century Gothic" panose="020B0502020202020204" pitchFamily="34" charset="0"/>
              <a:cs typeface="Calibri" panose="020F0502020204030204" pitchFamily="34" charset="0"/>
            </a:rPr>
            <a:t>Reach the standard for your property type</a:t>
          </a:r>
        </a:p>
      </dsp:txBody>
      <dsp:txXfrm>
        <a:off x="2810661" y="1104830"/>
        <a:ext cx="1331052" cy="812938"/>
      </dsp:txXfrm>
    </dsp:sp>
    <dsp:sp modelId="{EF1ABA9A-315F-4D77-9EF6-197DCCEC5AB2}">
      <dsp:nvSpPr>
        <dsp:cNvPr id="0" name=""/>
        <dsp:cNvSpPr/>
      </dsp:nvSpPr>
      <dsp:spPr>
        <a:xfrm>
          <a:off x="2612665" y="863657"/>
          <a:ext cx="172704" cy="1727045"/>
        </a:xfrm>
        <a:custGeom>
          <a:avLst/>
          <a:gdLst/>
          <a:ahLst/>
          <a:cxnLst/>
          <a:rect l="0" t="0" r="0" b="0"/>
          <a:pathLst>
            <a:path>
              <a:moveTo>
                <a:pt x="0" y="0"/>
              </a:moveTo>
              <a:lnTo>
                <a:pt x="0" y="1727045"/>
              </a:lnTo>
              <a:lnTo>
                <a:pt x="172704" y="17270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DC492-441F-4215-BABA-7DDD24722C8E}">
      <dsp:nvSpPr>
        <dsp:cNvPr id="0" name=""/>
        <dsp:cNvSpPr/>
      </dsp:nvSpPr>
      <dsp:spPr>
        <a:xfrm>
          <a:off x="2785369" y="2158942"/>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DCDEE0">
                  <a:lumMod val="25000"/>
                </a:srgbClr>
              </a:solidFill>
              <a:latin typeface="Century Gothic" panose="020B0502020202020204" pitchFamily="34" charset="0"/>
              <a:cs typeface="Calibri" panose="020F0502020204030204" pitchFamily="34" charset="0"/>
            </a:rPr>
            <a:t>Only available for property type groups above the National median</a:t>
          </a:r>
        </a:p>
      </dsp:txBody>
      <dsp:txXfrm>
        <a:off x="2810661" y="2184234"/>
        <a:ext cx="1331052" cy="812938"/>
      </dsp:txXfrm>
    </dsp:sp>
    <dsp:sp modelId="{47B1A09F-D1A3-46DA-B3DC-67AF038821F3}">
      <dsp:nvSpPr>
        <dsp:cNvPr id="0" name=""/>
        <dsp:cNvSpPr/>
      </dsp:nvSpPr>
      <dsp:spPr>
        <a:xfrm>
          <a:off x="4598767" y="134"/>
          <a:ext cx="1727045" cy="8635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DCDEE0">
                  <a:lumMod val="25000"/>
                </a:srgbClr>
              </a:solidFill>
              <a:latin typeface="Century Gothic" panose="020B0502020202020204" pitchFamily="34" charset="0"/>
              <a:cs typeface="Calibri" panose="020F0502020204030204" pitchFamily="34" charset="0"/>
            </a:rPr>
            <a:t>Prescriptive Pathway</a:t>
          </a:r>
        </a:p>
      </dsp:txBody>
      <dsp:txXfrm>
        <a:off x="4624059" y="25426"/>
        <a:ext cx="1676461" cy="812938"/>
      </dsp:txXfrm>
    </dsp:sp>
    <dsp:sp modelId="{2BF347AB-E39F-468B-AD84-6CBA4064B073}">
      <dsp:nvSpPr>
        <dsp:cNvPr id="0" name=""/>
        <dsp:cNvSpPr/>
      </dsp:nvSpPr>
      <dsp:spPr>
        <a:xfrm>
          <a:off x="4771472" y="863657"/>
          <a:ext cx="172704" cy="647642"/>
        </a:xfrm>
        <a:custGeom>
          <a:avLst/>
          <a:gdLst/>
          <a:ahLst/>
          <a:cxnLst/>
          <a:rect l="0" t="0" r="0" b="0"/>
          <a:pathLst>
            <a:path>
              <a:moveTo>
                <a:pt x="0" y="0"/>
              </a:moveTo>
              <a:lnTo>
                <a:pt x="0" y="647642"/>
              </a:lnTo>
              <a:lnTo>
                <a:pt x="172704" y="6476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79E82-F2A2-415D-9EF9-1803C434C3A4}">
      <dsp:nvSpPr>
        <dsp:cNvPr id="0" name=""/>
        <dsp:cNvSpPr/>
      </dsp:nvSpPr>
      <dsp:spPr>
        <a:xfrm>
          <a:off x="4944176" y="1079538"/>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DCDEE0">
                  <a:lumMod val="25000"/>
                </a:srgbClr>
              </a:solidFill>
              <a:latin typeface="Century Gothic" panose="020B0502020202020204" pitchFamily="34" charset="0"/>
              <a:cs typeface="Calibri" panose="020F0502020204030204" pitchFamily="34" charset="0"/>
            </a:rPr>
            <a:t>Implement </a:t>
          </a:r>
          <a:br>
            <a:rPr lang="en-US" sz="1100" kern="1200">
              <a:solidFill>
                <a:srgbClr val="DCDEE0">
                  <a:lumMod val="25000"/>
                </a:srgbClr>
              </a:solidFill>
              <a:latin typeface="Century Gothic" panose="020B0502020202020204" pitchFamily="34" charset="0"/>
              <a:cs typeface="Calibri" panose="020F0502020204030204" pitchFamily="34" charset="0"/>
            </a:rPr>
          </a:br>
          <a:r>
            <a:rPr lang="en-US" sz="1100" kern="1200">
              <a:solidFill>
                <a:srgbClr val="DCDEE0">
                  <a:lumMod val="25000"/>
                </a:srgbClr>
              </a:solidFill>
              <a:latin typeface="Century Gothic" panose="020B0502020202020204" pitchFamily="34" charset="0"/>
              <a:cs typeface="Calibri" panose="020F0502020204030204" pitchFamily="34" charset="0"/>
            </a:rPr>
            <a:t>cost-effective efficiency measures</a:t>
          </a:r>
        </a:p>
      </dsp:txBody>
      <dsp:txXfrm>
        <a:off x="4969468" y="1104830"/>
        <a:ext cx="1331052" cy="812938"/>
      </dsp:txXfrm>
    </dsp:sp>
    <dsp:sp modelId="{43B41D1E-E430-4393-9495-6E1F4C062023}">
      <dsp:nvSpPr>
        <dsp:cNvPr id="0" name=""/>
        <dsp:cNvSpPr/>
      </dsp:nvSpPr>
      <dsp:spPr>
        <a:xfrm>
          <a:off x="4771472" y="863657"/>
          <a:ext cx="172704" cy="1727045"/>
        </a:xfrm>
        <a:custGeom>
          <a:avLst/>
          <a:gdLst/>
          <a:ahLst/>
          <a:cxnLst/>
          <a:rect l="0" t="0" r="0" b="0"/>
          <a:pathLst>
            <a:path>
              <a:moveTo>
                <a:pt x="0" y="0"/>
              </a:moveTo>
              <a:lnTo>
                <a:pt x="0" y="1727045"/>
              </a:lnTo>
              <a:lnTo>
                <a:pt x="172704" y="17270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BE811-4FD8-44F9-A915-A8737DCC2BFC}">
      <dsp:nvSpPr>
        <dsp:cNvPr id="0" name=""/>
        <dsp:cNvSpPr/>
      </dsp:nvSpPr>
      <dsp:spPr>
        <a:xfrm>
          <a:off x="4944176" y="2158942"/>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DCDEE0">
                  <a:lumMod val="25000"/>
                </a:srgbClr>
              </a:solidFill>
              <a:latin typeface="Century Gothic" panose="020B0502020202020204" pitchFamily="34" charset="0"/>
              <a:cs typeface="Calibri" panose="020F0502020204030204" pitchFamily="34" charset="0"/>
            </a:rPr>
            <a:t>Following a set pathway provides certainty</a:t>
          </a:r>
        </a:p>
      </dsp:txBody>
      <dsp:txXfrm>
        <a:off x="4969468" y="2184234"/>
        <a:ext cx="1331052" cy="812938"/>
      </dsp:txXfrm>
    </dsp:sp>
    <dsp:sp modelId="{7DB2F4FC-A80A-4FB4-8237-95A98B045674}">
      <dsp:nvSpPr>
        <dsp:cNvPr id="0" name=""/>
        <dsp:cNvSpPr/>
      </dsp:nvSpPr>
      <dsp:spPr>
        <a:xfrm>
          <a:off x="6757574" y="134"/>
          <a:ext cx="1727045" cy="8635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DCDEE0">
                  <a:lumMod val="25000"/>
                </a:srgbClr>
              </a:solidFill>
              <a:latin typeface="Century Gothic" panose="020B0502020202020204" pitchFamily="34" charset="0"/>
              <a:cs typeface="Calibri" panose="020F0502020204030204" pitchFamily="34" charset="0"/>
            </a:rPr>
            <a:t>Alternative Compliance Pathway</a:t>
          </a:r>
          <a:endParaRPr lang="en-US" sz="1800" kern="1200" dirty="0">
            <a:solidFill>
              <a:schemeClr val="bg2">
                <a:lumMod val="25000"/>
              </a:schemeClr>
            </a:solidFill>
            <a:latin typeface="Century Gothic" panose="020B0502020202020204" pitchFamily="34" charset="0"/>
            <a:cs typeface="Calibri" panose="020F0502020204030204" pitchFamily="34" charset="0"/>
          </a:endParaRPr>
        </a:p>
      </dsp:txBody>
      <dsp:txXfrm>
        <a:off x="6782866" y="25426"/>
        <a:ext cx="1676461" cy="812938"/>
      </dsp:txXfrm>
    </dsp:sp>
    <dsp:sp modelId="{C53A5B3B-8340-47DA-9609-D6BCC2DE018C}">
      <dsp:nvSpPr>
        <dsp:cNvPr id="0" name=""/>
        <dsp:cNvSpPr/>
      </dsp:nvSpPr>
      <dsp:spPr>
        <a:xfrm>
          <a:off x="6930279" y="863657"/>
          <a:ext cx="172704" cy="647642"/>
        </a:xfrm>
        <a:custGeom>
          <a:avLst/>
          <a:gdLst/>
          <a:ahLst/>
          <a:cxnLst/>
          <a:rect l="0" t="0" r="0" b="0"/>
          <a:pathLst>
            <a:path>
              <a:moveTo>
                <a:pt x="0" y="0"/>
              </a:moveTo>
              <a:lnTo>
                <a:pt x="0" y="647642"/>
              </a:lnTo>
              <a:lnTo>
                <a:pt x="172704" y="6476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45D14-B363-4862-96ED-4F4A415ADB30}">
      <dsp:nvSpPr>
        <dsp:cNvPr id="0" name=""/>
        <dsp:cNvSpPr/>
      </dsp:nvSpPr>
      <dsp:spPr>
        <a:xfrm>
          <a:off x="7102984" y="1079538"/>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2">
                  <a:lumMod val="25000"/>
                </a:schemeClr>
              </a:solidFill>
              <a:latin typeface="Century Gothic" panose="020B0502020202020204" pitchFamily="34" charset="0"/>
              <a:cs typeface="Calibri" panose="020F0502020204030204" pitchFamily="34" charset="0"/>
            </a:rPr>
            <a:t>Special circumstances such as portfolios, deep retrofits, etc.</a:t>
          </a:r>
        </a:p>
      </dsp:txBody>
      <dsp:txXfrm>
        <a:off x="7128276" y="1104830"/>
        <a:ext cx="1331052" cy="812938"/>
      </dsp:txXfrm>
    </dsp:sp>
    <dsp:sp modelId="{BA9990C5-64E6-4D57-A81A-70C8962FF701}">
      <dsp:nvSpPr>
        <dsp:cNvPr id="0" name=""/>
        <dsp:cNvSpPr/>
      </dsp:nvSpPr>
      <dsp:spPr>
        <a:xfrm>
          <a:off x="6930279" y="863657"/>
          <a:ext cx="172704" cy="1727045"/>
        </a:xfrm>
        <a:custGeom>
          <a:avLst/>
          <a:gdLst/>
          <a:ahLst/>
          <a:cxnLst/>
          <a:rect l="0" t="0" r="0" b="0"/>
          <a:pathLst>
            <a:path>
              <a:moveTo>
                <a:pt x="0" y="0"/>
              </a:moveTo>
              <a:lnTo>
                <a:pt x="0" y="1727045"/>
              </a:lnTo>
              <a:lnTo>
                <a:pt x="172704" y="17270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9D8513-FE7A-46B7-BFA5-5638F8326A5E}">
      <dsp:nvSpPr>
        <dsp:cNvPr id="0" name=""/>
        <dsp:cNvSpPr/>
      </dsp:nvSpPr>
      <dsp:spPr>
        <a:xfrm>
          <a:off x="7102984" y="2158942"/>
          <a:ext cx="1381636" cy="8635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2">
                  <a:lumMod val="25000"/>
                </a:schemeClr>
              </a:solidFill>
              <a:latin typeface="Century Gothic" panose="020B0502020202020204" pitchFamily="34" charset="0"/>
              <a:cs typeface="Calibri" panose="020F0502020204030204" pitchFamily="34" charset="0"/>
            </a:rPr>
            <a:t>Allows building owner to apply to follow a path with special criteria</a:t>
          </a:r>
        </a:p>
      </dsp:txBody>
      <dsp:txXfrm>
        <a:off x="7128276" y="2184234"/>
        <a:ext cx="1331052" cy="81293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10/20/2023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Name, title</a:t>
            </a:r>
          </a:p>
          <a:p>
            <a:r>
              <a:rPr lang="en-US" dirty="0"/>
              <a:t>Master in urban planning and spent years at the US Green Building Council developing</a:t>
            </a:r>
            <a:r>
              <a:rPr lang="en-US" baseline="0" dirty="0"/>
              <a:t> and supporting green building rating systems</a:t>
            </a:r>
            <a:endParaRPr lang="en-US" dirty="0"/>
          </a:p>
          <a:p>
            <a:r>
              <a:rPr lang="en-US" dirty="0"/>
              <a:t>Agency</a:t>
            </a:r>
            <a:r>
              <a:rPr lang="en-US" baseline="0" dirty="0"/>
              <a:t> – like DNR, wide range of topics under “Energy and Environment” umbrella.  Wildlife biologists, floodplain regulators, </a:t>
            </a:r>
            <a:r>
              <a:rPr lang="en-US" baseline="0" dirty="0" err="1"/>
              <a:t>stormwater</a:t>
            </a:r>
            <a:r>
              <a:rPr lang="en-US" baseline="0" dirty="0"/>
              <a:t> regulators, </a:t>
            </a:r>
          </a:p>
          <a:p>
            <a:r>
              <a:rPr lang="en-US" baseline="0" dirty="0"/>
              <a:t>USA functions like a Mayor’s Office of Sustainability in many other cities</a:t>
            </a:r>
          </a:p>
          <a:p>
            <a:pPr marL="171450" indent="-171450">
              <a:buFontTx/>
              <a:buChar char="-"/>
            </a:pPr>
            <a:r>
              <a:rPr lang="en-US" baseline="0" dirty="0"/>
              <a:t>Focused on all aspects of sustainability – people, planet and profit.  Think tank</a:t>
            </a:r>
          </a:p>
          <a:p>
            <a:pPr marL="171450" indent="-171450">
              <a:buFontTx/>
              <a:buChar char="-"/>
            </a:pPr>
            <a:r>
              <a:rPr lang="en-US" baseline="0" dirty="0"/>
              <a:t>Green building team has no enforcement role.  Work closely with colleagues at DCRA to enforce and DGS for DC-owned.  </a:t>
            </a:r>
          </a:p>
          <a:p>
            <a:pPr marL="628650" lvl="1" indent="-171450">
              <a:buFontTx/>
              <a:buChar char="-"/>
            </a:pPr>
            <a:r>
              <a:rPr lang="en-US" baseline="0" dirty="0"/>
              <a:t>Separation can be both helpful and challenging at times</a:t>
            </a:r>
          </a:p>
          <a:p>
            <a:pPr marL="457200" lvl="1" indent="0">
              <a:buFontTx/>
              <a:buNone/>
            </a:pPr>
            <a:endParaRPr lang="en-US" baseline="0" dirty="0"/>
          </a:p>
          <a:p>
            <a:pPr marL="457200" lvl="1" indent="0">
              <a:buFontTx/>
              <a:buNone/>
            </a:pPr>
            <a:endParaRPr lang="en-US" baseline="0" dirty="0"/>
          </a:p>
          <a:p>
            <a:pPr marL="457200" lvl="1" indent="0">
              <a:buFontTx/>
              <a:buNone/>
            </a:pPr>
            <a:endParaRPr lang="en-US" baseline="0" dirty="0"/>
          </a:p>
          <a:p>
            <a:pPr marL="457200" lvl="1" indent="0">
              <a:buFontTx/>
              <a:buNone/>
            </a:pPr>
            <a:r>
              <a:rPr lang="en-US" dirty="0"/>
              <a:t>Provide insights into DC climate planning and policies to help ensure real estate and buildings industry knows where DC is heading</a:t>
            </a:r>
          </a:p>
          <a:p>
            <a:pPr marL="457200" lvl="1" indent="0">
              <a:buFontTx/>
              <a:buNone/>
            </a:pPr>
            <a:r>
              <a:rPr lang="en-US" dirty="0"/>
              <a:t>Help to value and/or sell built environment</a:t>
            </a:r>
          </a:p>
          <a:p>
            <a:pPr marL="457200" lvl="1" indent="0">
              <a:buFontTx/>
              <a:buNone/>
            </a:pPr>
            <a:r>
              <a:rPr lang="en-US" dirty="0"/>
              <a:t>Assets vs liabilities</a:t>
            </a:r>
          </a:p>
          <a:p>
            <a:pPr marL="457200" lvl="1"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9A4136BD-7B79-450C-81E8-22F777A14C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03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48CCD839-2586-4FA0-A4ED-B4A5AD6B5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28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48CCD839-2586-4FA0-A4ED-B4A5AD6B5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815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2982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9568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5536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SDC</a:t>
            </a:r>
            <a:r>
              <a:rPr lang="en-US" baseline="0" dirty="0"/>
              <a:t> </a:t>
            </a:r>
            <a:r>
              <a:rPr lang="en-US" dirty="0"/>
              <a:t>Vision: Make DC the healthiest,</a:t>
            </a:r>
            <a:r>
              <a:rPr lang="en-US" baseline="0" dirty="0"/>
              <a:t> greenest, most livable city for all District residents</a:t>
            </a:r>
            <a:endParaRPr lang="en-US" dirty="0"/>
          </a:p>
          <a:p>
            <a:pPr marL="228600" indent="-228600">
              <a:buAutoNum type="arabicPeriod"/>
            </a:pPr>
            <a:r>
              <a:rPr lang="en-US" dirty="0"/>
              <a:t>Originally</a:t>
            </a:r>
            <a:r>
              <a:rPr lang="en-US" baseline="0" dirty="0"/>
              <a:t> l</a:t>
            </a:r>
            <a:r>
              <a:rPr lang="en-US" dirty="0"/>
              <a:t>aunched 2013, provides broad vision for addressing sustainability throughout the District</a:t>
            </a:r>
          </a:p>
          <a:p>
            <a:pPr marL="685800" lvl="1" indent="-228600">
              <a:buAutoNum type="arabicPeriod"/>
            </a:pPr>
            <a:r>
              <a:rPr lang="en-US" dirty="0"/>
              <a:t>Broad = 167 actions and</a:t>
            </a:r>
            <a:r>
              <a:rPr lang="en-US" baseline="0" dirty="0"/>
              <a:t> 36 goals across 13 topics</a:t>
            </a:r>
            <a:endParaRPr lang="en-US" dirty="0"/>
          </a:p>
          <a:p>
            <a:pPr marL="228600" indent="-228600">
              <a:buAutoNum type="arabicPeriod"/>
            </a:pPr>
            <a:r>
              <a:rPr lang="en-US" dirty="0"/>
              <a:t>Updated with SDC 2.0 in 2018</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Make it a plan for everyone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Get new people involved to shape it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Increase quantitative rigor</a:t>
            </a:r>
          </a:p>
          <a:p>
            <a:endParaRPr lang="en-US" baseline="0" dirty="0"/>
          </a:p>
          <a:p>
            <a:r>
              <a:rPr lang="en-US" baseline="0" dirty="0"/>
              <a:t>SDC’s top goals included </a:t>
            </a:r>
          </a:p>
          <a:p>
            <a:pPr marL="171450" indent="-171450">
              <a:buFontTx/>
              <a:buChar char="-"/>
            </a:pPr>
            <a:r>
              <a:rPr lang="en-US" baseline="0" dirty="0"/>
              <a:t>Cut energy use by 50%</a:t>
            </a:r>
          </a:p>
          <a:p>
            <a:pPr marL="171450" indent="-171450">
              <a:buFontTx/>
              <a:buChar char="-"/>
            </a:pPr>
            <a:r>
              <a:rPr lang="en-US" baseline="0" dirty="0"/>
              <a:t>Grow use of renewable energy to 50%</a:t>
            </a:r>
          </a:p>
          <a:p>
            <a:pPr marL="171450" indent="-171450">
              <a:buFontTx/>
              <a:buChar char="-"/>
            </a:pPr>
            <a:r>
              <a:rPr lang="en-US" baseline="0" dirty="0"/>
              <a:t>Cut GHG emissions by 50%</a:t>
            </a:r>
          </a:p>
          <a:p>
            <a:pPr marL="0" indent="0">
              <a:buFontTx/>
              <a:buNone/>
            </a:pPr>
            <a:endParaRPr lang="en-US" dirty="0"/>
          </a:p>
          <a:p>
            <a:pPr marL="0" indent="0">
              <a:buFontTx/>
              <a:buNone/>
            </a:pPr>
            <a:r>
              <a:rPr lang="en-US" dirty="0"/>
              <a:t>SDC has spawned companion plans to drill down and implement many of those</a:t>
            </a:r>
            <a:r>
              <a:rPr lang="en-US" baseline="0" dirty="0"/>
              <a:t> measures envisioned</a:t>
            </a:r>
          </a:p>
          <a:p>
            <a:pPr marL="0" indent="0">
              <a:buFontTx/>
              <a:buNone/>
            </a:pPr>
            <a:endParaRPr lang="en-US" baseline="0" dirty="0"/>
          </a:p>
          <a:p>
            <a:pPr marL="0" indent="0">
              <a:buFontTx/>
              <a:buNone/>
            </a:pPr>
            <a:r>
              <a:rPr lang="en-US" baseline="0" dirty="0"/>
              <a:t>Climate Ready DC focuses on climate resilience and adaptation to a changing climate</a:t>
            </a:r>
          </a:p>
          <a:p>
            <a:pPr marL="0" indent="0">
              <a:buFontTx/>
              <a:buNone/>
            </a:pPr>
            <a:endParaRPr lang="en-US" baseline="0" dirty="0"/>
          </a:p>
          <a:p>
            <a:pPr marL="0" indent="0">
              <a:buFontTx/>
              <a:buNone/>
            </a:pPr>
            <a:r>
              <a:rPr lang="en-US" baseline="0" dirty="0"/>
              <a:t>Clean Energy DC focuses on climate mitigation as Districts energy and climate action plan</a:t>
            </a:r>
          </a:p>
          <a:p>
            <a:pPr marL="0" indent="0">
              <a:buFontTx/>
              <a:buNone/>
            </a:pPr>
            <a:r>
              <a:rPr lang="en-US" baseline="0" dirty="0"/>
              <a:t>Adopted in 2018 after several years of research, analysis and engagement</a:t>
            </a:r>
          </a:p>
          <a:p>
            <a:pPr marL="0" indent="0">
              <a:buFontTx/>
              <a:buNone/>
            </a:pPr>
            <a:r>
              <a:rPr lang="en-US" baseline="0" dirty="0"/>
              <a:t>57 detailed action items to achieve the goals identified in SDC.  </a:t>
            </a:r>
          </a:p>
          <a:p>
            <a:pPr marL="0" indent="0">
              <a:buFontTx/>
              <a:buNone/>
            </a:pPr>
            <a:r>
              <a:rPr lang="en-US" baseline="0" dirty="0"/>
              <a:t>Three categories – buildings, energy supply and transportation</a:t>
            </a:r>
          </a:p>
          <a:p>
            <a:pPr marL="0" indent="0">
              <a:buFontTx/>
              <a:buNone/>
            </a:pPr>
            <a:endParaRPr lang="en-US" baseline="0" dirty="0"/>
          </a:p>
          <a:p>
            <a:pPr marL="0" indent="0">
              <a:buFontTx/>
              <a:buNone/>
            </a:pPr>
            <a:r>
              <a:rPr lang="en-US" baseline="0" dirty="0"/>
              <a:t>Carbon Free DC planning under way now to chart path from 2032 to carbon neutrality by 2050</a:t>
            </a:r>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F1C0F39E-3C2D-41E5-AC8E-C06B6676B3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77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both new and existing buildings</a:t>
            </a:r>
          </a:p>
          <a:p>
            <a:r>
              <a:rPr lang="en-US" dirty="0"/>
              <a:t>Existing is the biggest challenge</a:t>
            </a:r>
            <a:r>
              <a:rPr lang="en-US" baseline="0" dirty="0"/>
              <a:t> but also biggest opportunity as the city is only building so many new buildings.</a:t>
            </a:r>
          </a:p>
          <a:p>
            <a:endParaRPr lang="en-US" baseline="0" dirty="0"/>
          </a:p>
          <a:p>
            <a:r>
              <a:rPr lang="en-US" baseline="0" dirty="0"/>
              <a:t>Energy piece focused on energy providers to source clean energy, not end users.</a:t>
            </a:r>
          </a:p>
          <a:p>
            <a:endParaRPr lang="en-US" baseline="0" dirty="0"/>
          </a:p>
          <a:p>
            <a:r>
              <a:rPr lang="en-US" baseline="0" dirty="0"/>
              <a:t>Clean Energy Omnibus Amendment Act of 2018, passed in 2019, implements the last two aspects of the plan.</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CEDC plan, and mayor’s endorsement, has changed tenor around NZE codes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CEDC plan helped socialize goals before Council passed legislation enacting some of the biggest ones</a:t>
            </a:r>
          </a:p>
          <a:p>
            <a:endParaRPr lang="en-US"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8BCC17E6-5D2E-4F6D-9477-A07B71233B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32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a:t>
            </a:r>
            <a:r>
              <a:rPr lang="en-US" baseline="0" dirty="0"/>
              <a:t> </a:t>
            </a:r>
            <a:r>
              <a:rPr lang="en-US" dirty="0"/>
              <a:t>is</a:t>
            </a:r>
            <a:r>
              <a:rPr lang="en-US" baseline="0" dirty="0"/>
              <a:t> taken from the modeling performed as part of Clean Energy DC Plan</a:t>
            </a:r>
          </a:p>
          <a:p>
            <a:endParaRPr lang="en-US" baseline="0" dirty="0"/>
          </a:p>
          <a:p>
            <a:r>
              <a:rPr lang="en-US" baseline="0" dirty="0"/>
              <a:t>Shows the proportion of DC’s total GHG emissions that are anticipated to come from the building sector – 74%</a:t>
            </a:r>
          </a:p>
          <a:p>
            <a:endParaRPr lang="en-US" baseline="0" dirty="0"/>
          </a:p>
          <a:p>
            <a:r>
              <a:rPr lang="en-US" baseline="0" dirty="0"/>
              <a:t>This is significantly higher than in other US cities as DC does not have a large industrial sector and a stronger transit mode-split than others.  It does not mean that DCs buildings are any worse</a:t>
            </a:r>
          </a:p>
          <a:p>
            <a:endParaRPr lang="en-US" dirty="0"/>
          </a:p>
          <a:p>
            <a:r>
              <a:rPr lang="en-US" dirty="0"/>
              <a:t>This</a:t>
            </a:r>
            <a:r>
              <a:rPr lang="en-US" baseline="0" dirty="0"/>
              <a:t> demonstrates the importance of building efficiency as a corner stone of any Climate Action Plan</a:t>
            </a:r>
            <a:endParaRPr lang="en-US" dirty="0"/>
          </a:p>
        </p:txBody>
      </p:sp>
    </p:spTree>
    <p:extLst>
      <p:ext uri="{BB962C8B-B14F-4D97-AF65-F5344CB8AC3E}">
        <p14:creationId xmlns:p14="http://schemas.microsoft.com/office/powerpoint/2010/main" val="132600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construction anticipated</a:t>
            </a:r>
            <a:r>
              <a:rPr lang="en-US" baseline="0" dirty="0"/>
              <a:t> to contribute 10% of the needed savings</a:t>
            </a:r>
          </a:p>
          <a:p>
            <a:r>
              <a:rPr lang="en-US" baseline="0" dirty="0"/>
              <a:t>Existing buildings 20%</a:t>
            </a:r>
          </a:p>
          <a:p>
            <a:endParaRPr lang="en-US" baseline="0" dirty="0"/>
          </a:p>
          <a:p>
            <a:r>
              <a:rPr lang="en-US" baseline="0" dirty="0"/>
              <a:t>With an ambitious goal and short timeline to act, all actions matter.  Not “either, or”.</a:t>
            </a:r>
          </a:p>
          <a:p>
            <a:endParaRPr lang="en-US" baseline="0" dirty="0"/>
          </a:p>
          <a:p>
            <a:r>
              <a:rPr lang="en-US" baseline="0" dirty="0"/>
              <a:t>2019 GHG inventory shows 31% decrease in GHG emissions since 2006 baseline. </a:t>
            </a:r>
          </a:p>
          <a:p>
            <a:pPr marL="171450" indent="-171450">
              <a:buFontTx/>
              <a:buChar char="-"/>
            </a:pPr>
            <a:r>
              <a:rPr lang="en-US" baseline="0" dirty="0"/>
              <a:t>Represents 63% of the 2032 reduction goal, but still a long way to go.</a:t>
            </a:r>
          </a:p>
          <a:p>
            <a:pPr marL="171450" indent="-171450">
              <a:buFontTx/>
              <a:buChar char="-"/>
            </a:pPr>
            <a:r>
              <a:rPr lang="en-US" baseline="0" dirty="0"/>
              <a:t>Most savings from greening region’s electric grid (68%) and decreased EUI in commercial office (48%)</a:t>
            </a:r>
            <a:endParaRPr lang="en-US"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9A4136BD-7B79-450C-81E8-22F777A14C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70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6D6E9-FC50-4AF9-8AF8-1A3CBE8FE8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91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48CCD839-2586-4FA0-A4ED-B4A5AD6B5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41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48CCD839-2586-4FA0-A4ED-B4A5AD6B5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28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48CCD839-2586-4FA0-A4ED-B4A5AD6B5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961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copy 6">
    <p:spTree>
      <p:nvGrpSpPr>
        <p:cNvPr id="1" name=""/>
        <p:cNvGrpSpPr/>
        <p:nvPr/>
      </p:nvGrpSpPr>
      <p:grpSpPr>
        <a:xfrm>
          <a:off x="0" y="0"/>
          <a:ext cx="0" cy="0"/>
          <a:chOff x="0" y="0"/>
          <a:chExt cx="0" cy="0"/>
        </a:xfrm>
      </p:grpSpPr>
      <p:pic>
        <p:nvPicPr>
          <p:cNvPr id="89" name="CEP_logo.png"/>
          <p:cNvPicPr>
            <a:picLocks noChangeAspect="1"/>
          </p:cNvPicPr>
          <p:nvPr/>
        </p:nvPicPr>
        <p:blipFill>
          <a:blip r:embed="rId2"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326"/>
            <a:ext cx="9144573" cy="5143179"/>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6" name="Picture 5"/>
          <p:cNvPicPr>
            <a:picLocks noChangeAspect="1"/>
          </p:cNvPicPr>
          <p:nvPr userDrawn="1"/>
        </p:nvPicPr>
        <p:blipFill>
          <a:blip r:embed="rId4"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40492792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FranklinSqua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69220552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BensChil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92476816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4" name="Slide Number Placeholder 3"/>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5" name="Picture 4" descr="Title_Slide_Marri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9" name="Picture 8"/>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1286593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1900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34015230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91428" tIns="45714" rIns="91428" bIns="45714"/>
          <a:lstStyle/>
          <a:p>
            <a:pPr defTabSz="914240"/>
            <a:fld id="{F92B5FF3-61FC-4D45-B141-5A43B152EC6C}" type="datetimeFigureOut">
              <a:rPr lang="en-US" smtClean="0">
                <a:solidFill>
                  <a:srgbClr val="000000"/>
                </a:solidFill>
              </a:rPr>
              <a:pPr defTabSz="914240"/>
              <a:t>10/20/2023</a:t>
            </a:fld>
            <a:endParaRPr lang="en-US">
              <a:solidFill>
                <a:srgbClr val="000000"/>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28" tIns="45714" rIns="91428" bIns="45714"/>
          <a:lstStyle/>
          <a:p>
            <a:pPr defTabSz="914240"/>
            <a:endParaRPr lang="en-US">
              <a:solidFill>
                <a:srgbClr val="000000"/>
              </a:solidFill>
            </a:endParaRPr>
          </a:p>
        </p:txBody>
      </p:sp>
      <p:sp>
        <p:nvSpPr>
          <p:cNvPr id="7" name="Slide Number Placeholder 6"/>
          <p:cNvSpPr>
            <a:spLocks noGrp="1"/>
          </p:cNvSpPr>
          <p:nvPr>
            <p:ph type="sldNum" sz="quarter" idx="12"/>
          </p:nvPr>
        </p:nvSpPr>
        <p:spPr/>
        <p:txBody>
          <a:bodyPr/>
          <a:lstStyle/>
          <a:p>
            <a:fld id="{18B9C002-5CE5-4EC2-A343-F5C003F3031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0714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copy 6">
    <p:spTree>
      <p:nvGrpSpPr>
        <p:cNvPr id="1" name=""/>
        <p:cNvGrpSpPr/>
        <p:nvPr/>
      </p:nvGrpSpPr>
      <p:grpSpPr>
        <a:xfrm>
          <a:off x="0" y="0"/>
          <a:ext cx="0" cy="0"/>
          <a:chOff x="0" y="0"/>
          <a:chExt cx="0" cy="0"/>
        </a:xfrm>
      </p:grpSpPr>
      <p:pic>
        <p:nvPicPr>
          <p:cNvPr id="89" name="CEP_logo.png"/>
          <p:cNvPicPr>
            <a:picLocks noChangeAspect="1"/>
          </p:cNvPicPr>
          <p:nvPr/>
        </p:nvPicPr>
        <p:blipFill>
          <a:blip r:embed="rId2"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326"/>
            <a:ext cx="9144573" cy="5143179"/>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6" name="Picture 5"/>
          <p:cNvPicPr>
            <a:picLocks noChangeAspect="1"/>
          </p:cNvPicPr>
          <p:nvPr userDrawn="1"/>
        </p:nvPicPr>
        <p:blipFill>
          <a:blip r:embed="rId4"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49028839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1_Blank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02022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3_Blank cop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88" y="4785824"/>
            <a:ext cx="247650" cy="206202"/>
          </a:xfrm>
          <a:prstGeom prst="rect">
            <a:avLst/>
          </a:prstGeom>
        </p:spPr>
      </p:pic>
      <p:sp>
        <p:nvSpPr>
          <p:cNvPr id="3" name="TextBox 2"/>
          <p:cNvSpPr txBox="1"/>
          <p:nvPr userDrawn="1"/>
        </p:nvSpPr>
        <p:spPr>
          <a:xfrm>
            <a:off x="376249" y="4818906"/>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39774780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6"/>
            <a:ext cx="9144000" cy="514285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352572341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2" name="Title_Slide_Bikeshar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7" y="1042"/>
            <a:ext cx="9140304" cy="5141422"/>
          </a:xfrm>
          <a:prstGeom prst="rect">
            <a:avLst/>
          </a:prstGeom>
          <a:ln w="12700">
            <a:miter lim="400000"/>
          </a:ln>
        </p:spPr>
      </p:pic>
      <p:sp>
        <p:nvSpPr>
          <p:cNvPr id="4" name="TextBox 3"/>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5" name="Picture 4"/>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1596855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1_Blank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18761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29" name="Title_Slide_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3"/>
            <a:ext cx="9140304" cy="5141420"/>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7" name="Picture 6"/>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45960958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39" name="Title_Slide_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2"/>
            <a:ext cx="9140304" cy="5141422"/>
          </a:xfrm>
          <a:prstGeom prst="rect">
            <a:avLst/>
          </a:prstGeom>
          <a:ln w="12700">
            <a:miter lim="400000"/>
          </a:ln>
        </p:spPr>
      </p:pic>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325589408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Blank copy 2">
    <p:spTree>
      <p:nvGrpSpPr>
        <p:cNvPr id="1" name=""/>
        <p:cNvGrpSpPr/>
        <p:nvPr/>
      </p:nvGrpSpPr>
      <p:grpSpPr>
        <a:xfrm>
          <a:off x="0" y="0"/>
          <a:ext cx="0" cy="0"/>
          <a:chOff x="0" y="0"/>
          <a:chExt cx="0" cy="0"/>
        </a:xfrm>
      </p:grpSpPr>
      <p:pic>
        <p:nvPicPr>
          <p:cNvPr id="59" name="Title_Slide_Tow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8" y="1042"/>
            <a:ext cx="9140304" cy="5141422"/>
          </a:xfrm>
          <a:prstGeom prst="rect">
            <a:avLst/>
          </a:prstGeom>
          <a:ln w="12700">
            <a:miter lim="400000"/>
          </a:ln>
        </p:spPr>
      </p:pic>
    </p:spTree>
    <p:extLst>
      <p:ext uri="{BB962C8B-B14F-4D97-AF65-F5344CB8AC3E}">
        <p14:creationId xmlns:p14="http://schemas.microsoft.com/office/powerpoint/2010/main" val="166543978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5" name="Slide Number Placeholder 4"/>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6" name="Picture 5" descr="Title_Slide_Electric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15092881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FranklinSqua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171069149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BensChil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328108098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4" name="Slide Number Placeholder 3"/>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5" name="Picture 4" descr="Title_Slide_Marri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9" name="Picture 8"/>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59102621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1900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422609816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91428" tIns="45714" rIns="91428" bIns="45714"/>
          <a:lstStyle/>
          <a:p>
            <a:pPr defTabSz="914240"/>
            <a:fld id="{F92B5FF3-61FC-4D45-B141-5A43B152EC6C}" type="datetimeFigureOut">
              <a:rPr lang="en-US" smtClean="0">
                <a:solidFill>
                  <a:srgbClr val="000000"/>
                </a:solidFill>
              </a:rPr>
              <a:pPr defTabSz="914240"/>
              <a:t>10/20/2023</a:t>
            </a:fld>
            <a:endParaRPr lang="en-US">
              <a:solidFill>
                <a:srgbClr val="000000"/>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28" tIns="45714" rIns="91428" bIns="45714"/>
          <a:lstStyle/>
          <a:p>
            <a:pPr defTabSz="914240"/>
            <a:endParaRPr lang="en-US">
              <a:solidFill>
                <a:srgbClr val="000000"/>
              </a:solidFill>
            </a:endParaRPr>
          </a:p>
        </p:txBody>
      </p:sp>
      <p:sp>
        <p:nvSpPr>
          <p:cNvPr id="7" name="Slide Number Placeholder 6"/>
          <p:cNvSpPr>
            <a:spLocks noGrp="1"/>
          </p:cNvSpPr>
          <p:nvPr>
            <p:ph type="sldNum" sz="quarter" idx="12"/>
          </p:nvPr>
        </p:nvSpPr>
        <p:spPr/>
        <p:txBody>
          <a:bodyPr/>
          <a:lstStyle/>
          <a:p>
            <a:fld id="{18B9C002-5CE5-4EC2-A343-F5C003F3031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792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2B5FF3-61FC-4D45-B141-5A43B152EC6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3261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3_Blank cop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88" y="4785824"/>
            <a:ext cx="247650" cy="206202"/>
          </a:xfrm>
          <a:prstGeom prst="rect">
            <a:avLst/>
          </a:prstGeom>
        </p:spPr>
      </p:pic>
      <p:sp>
        <p:nvSpPr>
          <p:cNvPr id="3" name="TextBox 2"/>
          <p:cNvSpPr txBox="1"/>
          <p:nvPr userDrawn="1"/>
        </p:nvSpPr>
        <p:spPr>
          <a:xfrm>
            <a:off x="376249" y="4818906"/>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230236539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148235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75" indent="0">
              <a:buNone/>
              <a:defRPr sz="1600">
                <a:solidFill>
                  <a:schemeClr val="tx1">
                    <a:tint val="75000"/>
                  </a:schemeClr>
                </a:solidFill>
              </a:defRPr>
            </a:lvl3pPr>
            <a:lvl4pPr marL="1371260" indent="0">
              <a:buNone/>
              <a:defRPr sz="1400">
                <a:solidFill>
                  <a:schemeClr val="tx1">
                    <a:tint val="75000"/>
                  </a:schemeClr>
                </a:solidFill>
              </a:defRPr>
            </a:lvl4pPr>
            <a:lvl5pPr marL="1828349" indent="0">
              <a:buNone/>
              <a:defRPr sz="1400">
                <a:solidFill>
                  <a:schemeClr val="tx1">
                    <a:tint val="75000"/>
                  </a:schemeClr>
                </a:solidFill>
              </a:defRPr>
            </a:lvl5pPr>
            <a:lvl6pPr marL="2285430" indent="0">
              <a:buNone/>
              <a:defRPr sz="1400">
                <a:solidFill>
                  <a:schemeClr val="tx1">
                    <a:tint val="75000"/>
                  </a:schemeClr>
                </a:solidFill>
              </a:defRPr>
            </a:lvl6pPr>
            <a:lvl7pPr marL="2742512"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B5FF3-61FC-4D45-B141-5A43B152EC6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03729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2B5FF3-61FC-4D45-B141-5A43B152EC6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079850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151335"/>
            <a:ext cx="4041775" cy="479822"/>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B5FF3-61FC-4D45-B141-5A43B152EC6C}"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0372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2B5FF3-61FC-4D45-B141-5A43B152EC6C}"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911798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B5FF3-61FC-4D45-B141-5A43B152EC6C}"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964927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820118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82" indent="0">
              <a:buNone/>
              <a:defRPr sz="2800"/>
            </a:lvl2pPr>
            <a:lvl3pPr marL="914175" indent="0">
              <a:buNone/>
              <a:defRPr sz="2400"/>
            </a:lvl3pPr>
            <a:lvl4pPr marL="1371260" indent="0">
              <a:buNone/>
              <a:defRPr sz="2000"/>
            </a:lvl4pPr>
            <a:lvl5pPr marL="1828349" indent="0">
              <a:buNone/>
              <a:defRPr sz="2000"/>
            </a:lvl5pPr>
            <a:lvl6pPr marL="2285430" indent="0">
              <a:buNone/>
              <a:defRPr sz="2000"/>
            </a:lvl6pPr>
            <a:lvl7pPr marL="2742512" indent="0">
              <a:buNone/>
              <a:defRPr sz="2000"/>
            </a:lvl7pPr>
            <a:lvl8pPr marL="3199600" indent="0">
              <a:buNone/>
              <a:defRPr sz="2000"/>
            </a:lvl8pPr>
            <a:lvl9pPr marL="3656686" indent="0">
              <a:buNone/>
              <a:defRPr sz="2000"/>
            </a:lvl9pPr>
          </a:lstStyle>
          <a:p>
            <a:r>
              <a:rPr lang="en-US"/>
              <a:t>Click icon to add picture</a:t>
            </a:r>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4012612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142601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1419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6"/>
            <a:ext cx="9144000" cy="514285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204662298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3_Blank cop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88" y="4785824"/>
            <a:ext cx="247650" cy="206202"/>
          </a:xfrm>
          <a:prstGeom prst="rect">
            <a:avLst/>
          </a:prstGeom>
        </p:spPr>
      </p:pic>
      <p:sp>
        <p:nvSpPr>
          <p:cNvPr id="3" name="TextBox 2"/>
          <p:cNvSpPr txBox="1"/>
          <p:nvPr userDrawn="1"/>
        </p:nvSpPr>
        <p:spPr>
          <a:xfrm>
            <a:off x="376248" y="4818902"/>
            <a:ext cx="938213" cy="173124"/>
          </a:xfrm>
          <a:prstGeom prst="rect">
            <a:avLst/>
          </a:prstGeom>
          <a:noFill/>
        </p:spPr>
        <p:txBody>
          <a:bodyPr wrap="square" lIns="34289" tIns="17144" rIns="34289" bIns="17144" rtlCol="0">
            <a:spAutoFit/>
          </a:bodyPr>
          <a:lstStyle/>
          <a:p>
            <a:pPr defTabSz="309480" hangingPunct="0"/>
            <a:r>
              <a:rPr lang="en-US" sz="900" b="1" kern="0" dirty="0">
                <a:solidFill>
                  <a:srgbClr val="000000"/>
                </a:solidFill>
                <a:sym typeface="Helvetica Light"/>
              </a:rPr>
              <a:t>@DOEE_DC</a:t>
            </a:r>
          </a:p>
        </p:txBody>
      </p:sp>
    </p:spTree>
    <p:extLst>
      <p:ext uri="{BB962C8B-B14F-4D97-AF65-F5344CB8AC3E}">
        <p14:creationId xmlns:p14="http://schemas.microsoft.com/office/powerpoint/2010/main" val="134587527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reserve="1">
  <p:cSld name="1_Blank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86781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reserve="1">
  <p:cSld name="3_Blank cop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1088" y="4796784"/>
            <a:ext cx="247650" cy="206202"/>
          </a:xfrm>
          <a:prstGeom prst="rect">
            <a:avLst/>
          </a:prstGeom>
        </p:spPr>
      </p:pic>
      <p:sp>
        <p:nvSpPr>
          <p:cNvPr id="5" name="TextBox 4"/>
          <p:cNvSpPr txBox="1"/>
          <p:nvPr userDrawn="1"/>
        </p:nvSpPr>
        <p:spPr>
          <a:xfrm>
            <a:off x="6605590" y="4854020"/>
            <a:ext cx="2275520" cy="173121"/>
          </a:xfrm>
          <a:prstGeom prst="rect">
            <a:avLst/>
          </a:prstGeom>
          <a:noFill/>
        </p:spPr>
        <p:txBody>
          <a:bodyPr wrap="square" lIns="34289" tIns="17144" rIns="34289" bIns="17144" rtlCol="0">
            <a:spAutoFit/>
          </a:bodyPr>
          <a:lstStyle/>
          <a:p>
            <a:pPr defTabSz="309458" hangingPunct="0"/>
            <a:r>
              <a:rPr lang="en-US" sz="900" b="1" kern="0" dirty="0">
                <a:solidFill>
                  <a:srgbClr val="00882B"/>
                </a:solidFill>
                <a:latin typeface="Century Gothic" panose="020B0502020202020204" pitchFamily="34" charset="0"/>
                <a:sym typeface="Helvetica Light"/>
              </a:rPr>
              <a:t>TAG THIS PRESENTATION: @DOEE_DC</a:t>
            </a:r>
          </a:p>
        </p:txBody>
      </p:sp>
    </p:spTree>
    <p:extLst>
      <p:ext uri="{BB962C8B-B14F-4D97-AF65-F5344CB8AC3E}">
        <p14:creationId xmlns:p14="http://schemas.microsoft.com/office/powerpoint/2010/main" val="20136777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reserve="1">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5"/>
            <a:ext cx="9144000" cy="514285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088" y="4796784"/>
            <a:ext cx="247650" cy="206202"/>
          </a:xfrm>
          <a:prstGeom prst="rect">
            <a:avLst/>
          </a:prstGeom>
        </p:spPr>
      </p:pic>
      <p:sp>
        <p:nvSpPr>
          <p:cNvPr id="5" name="TextBox 4"/>
          <p:cNvSpPr txBox="1"/>
          <p:nvPr userDrawn="1"/>
        </p:nvSpPr>
        <p:spPr>
          <a:xfrm>
            <a:off x="6605590" y="4854020"/>
            <a:ext cx="2275520" cy="173121"/>
          </a:xfrm>
          <a:prstGeom prst="rect">
            <a:avLst/>
          </a:prstGeom>
          <a:noFill/>
        </p:spPr>
        <p:txBody>
          <a:bodyPr wrap="square" lIns="34289" tIns="17144" rIns="34289" bIns="17144" rtlCol="0">
            <a:spAutoFit/>
          </a:bodyPr>
          <a:lstStyle/>
          <a:p>
            <a:pPr defTabSz="309458" hangingPunct="0"/>
            <a:r>
              <a:rPr lang="en-US" sz="900" b="1" kern="0" dirty="0">
                <a:solidFill>
                  <a:srgbClr val="00882B"/>
                </a:solidFill>
                <a:latin typeface="Century Gothic" panose="020B0502020202020204" pitchFamily="34" charset="0"/>
                <a:sym typeface="Helvetica Light"/>
              </a:rPr>
              <a:t>TAG THIS PRESENTATION: @DOEE_DC</a:t>
            </a:r>
          </a:p>
        </p:txBody>
      </p:sp>
    </p:spTree>
    <p:extLst>
      <p:ext uri="{BB962C8B-B14F-4D97-AF65-F5344CB8AC3E}">
        <p14:creationId xmlns:p14="http://schemas.microsoft.com/office/powerpoint/2010/main" val="160269523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2" name="Title_Slide_Bikeshar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7" y="1041"/>
            <a:ext cx="9140304" cy="5141422"/>
          </a:xfrm>
          <a:prstGeom prst="rect">
            <a:avLst/>
          </a:prstGeom>
          <a:ln w="12700">
            <a:miter lim="400000"/>
          </a:ln>
        </p:spPr>
      </p:pic>
      <p:sp>
        <p:nvSpPr>
          <p:cNvPr id="4" name="TextBox 3"/>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FFFFFF"/>
                </a:solidFill>
                <a:sym typeface="Helvetica Light"/>
              </a:rPr>
              <a:t>@DOEE_DC</a:t>
            </a:r>
          </a:p>
        </p:txBody>
      </p:sp>
      <p:pic>
        <p:nvPicPr>
          <p:cNvPr id="5" name="Picture 4"/>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Tree>
    <p:extLst>
      <p:ext uri="{BB962C8B-B14F-4D97-AF65-F5344CB8AC3E}">
        <p14:creationId xmlns:p14="http://schemas.microsoft.com/office/powerpoint/2010/main" val="227377997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29" name="Title_Slide_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2"/>
            <a:ext cx="9140304" cy="5141420"/>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5" name="TextBox 4"/>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FFFFFF"/>
                </a:solidFill>
                <a:sym typeface="Helvetica Light"/>
              </a:rPr>
              <a:t>@DOEE_DC</a:t>
            </a:r>
          </a:p>
        </p:txBody>
      </p:sp>
      <p:pic>
        <p:nvPicPr>
          <p:cNvPr id="7" name="Picture 6"/>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Tree>
    <p:extLst>
      <p:ext uri="{BB962C8B-B14F-4D97-AF65-F5344CB8AC3E}">
        <p14:creationId xmlns:p14="http://schemas.microsoft.com/office/powerpoint/2010/main" val="421964664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39" name="Title_Slide_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1"/>
            <a:ext cx="9140304" cy="5141422"/>
          </a:xfrm>
          <a:prstGeom prst="rect">
            <a:avLst/>
          </a:prstGeom>
          <a:ln w="12700">
            <a:miter lim="400000"/>
          </a:ln>
        </p:spPr>
      </p:pic>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
        <p:nvSpPr>
          <p:cNvPr id="5" name="TextBox 4"/>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000000"/>
                </a:solidFill>
                <a:sym typeface="Helvetica Light"/>
              </a:rPr>
              <a:t>@DOEE_DC</a:t>
            </a:r>
          </a:p>
        </p:txBody>
      </p:sp>
    </p:spTree>
    <p:extLst>
      <p:ext uri="{BB962C8B-B14F-4D97-AF65-F5344CB8AC3E}">
        <p14:creationId xmlns:p14="http://schemas.microsoft.com/office/powerpoint/2010/main" val="364564155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reserve="1">
  <p:cSld name="Blank copy 2">
    <p:spTree>
      <p:nvGrpSpPr>
        <p:cNvPr id="1" name=""/>
        <p:cNvGrpSpPr/>
        <p:nvPr/>
      </p:nvGrpSpPr>
      <p:grpSpPr>
        <a:xfrm>
          <a:off x="0" y="0"/>
          <a:ext cx="0" cy="0"/>
          <a:chOff x="0" y="0"/>
          <a:chExt cx="0" cy="0"/>
        </a:xfrm>
      </p:grpSpPr>
      <p:pic>
        <p:nvPicPr>
          <p:cNvPr id="59" name="Title_Slide_Tow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8" y="1041"/>
            <a:ext cx="9140304" cy="5141422"/>
          </a:xfrm>
          <a:prstGeom prst="rect">
            <a:avLst/>
          </a:prstGeom>
          <a:ln w="12700">
            <a:miter lim="400000"/>
          </a:ln>
        </p:spPr>
      </p:pic>
    </p:spTree>
    <p:extLst>
      <p:ext uri="{BB962C8B-B14F-4D97-AF65-F5344CB8AC3E}">
        <p14:creationId xmlns:p14="http://schemas.microsoft.com/office/powerpoint/2010/main" val="247497856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34289" tIns="17144" rIns="34289" bIns="17144"/>
          <a:lstStyle/>
          <a:p>
            <a:pPr algn="ctr" defTabSz="309458" hangingPunct="0"/>
            <a:fld id="{F05ACD22-051F-574C-B8A7-96CEC2C2558D}" type="datetimeFigureOut">
              <a:rPr lang="en-US" sz="1900" kern="0" smtClean="0">
                <a:solidFill>
                  <a:srgbClr val="000000"/>
                </a:solidFill>
                <a:sym typeface="Helvetica Light"/>
              </a:rPr>
              <a:pPr algn="ctr" defTabSz="309458" hangingPunct="0"/>
              <a:t>10/20/2023</a:t>
            </a:fld>
            <a:endParaRPr lang="en-US" sz="1900" kern="0" dirty="0">
              <a:solidFill>
                <a:srgbClr val="000000"/>
              </a:solidFill>
              <a:sym typeface="Helvetica Light"/>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58" hangingPunct="0"/>
            <a:endParaRPr lang="en-US" sz="1900" kern="0" dirty="0">
              <a:solidFill>
                <a:srgbClr val="000000"/>
              </a:solidFill>
              <a:sym typeface="Helvetica Light"/>
            </a:endParaRPr>
          </a:p>
        </p:txBody>
      </p:sp>
      <p:sp>
        <p:nvSpPr>
          <p:cNvPr id="5" name="Slide Number Placeholder 4"/>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6" name="Picture 5" descr="Title_Slide_Electric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Tree>
    <p:extLst>
      <p:ext uri="{BB962C8B-B14F-4D97-AF65-F5344CB8AC3E}">
        <p14:creationId xmlns:p14="http://schemas.microsoft.com/office/powerpoint/2010/main" val="170169392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4289" tIns="17144" rIns="34289" bIns="17144"/>
          <a:lstStyle/>
          <a:p>
            <a:pPr algn="ctr" defTabSz="309458" hangingPunct="0"/>
            <a:fld id="{F05ACD22-051F-574C-B8A7-96CEC2C2558D}" type="datetimeFigureOut">
              <a:rPr lang="en-US" sz="1900" kern="0" smtClean="0">
                <a:solidFill>
                  <a:srgbClr val="000000"/>
                </a:solidFill>
                <a:sym typeface="Helvetica Light"/>
              </a:rPr>
              <a:pPr algn="ctr" defTabSz="309458" hangingPunct="0"/>
              <a:t>10/20/2023</a:t>
            </a:fld>
            <a:endParaRPr lang="en-US" sz="1900" kern="0" dirty="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58" hangingPunct="0"/>
            <a:endParaRPr lang="en-US" sz="1900" kern="0" dirty="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7" name="Picture 6" descr="Title_Slide_FranklinSqua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Tree>
    <p:extLst>
      <p:ext uri="{BB962C8B-B14F-4D97-AF65-F5344CB8AC3E}">
        <p14:creationId xmlns:p14="http://schemas.microsoft.com/office/powerpoint/2010/main" val="40551931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2" name="Title_Slide_Bikeshar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7" y="1042"/>
            <a:ext cx="9140304" cy="5141422"/>
          </a:xfrm>
          <a:prstGeom prst="rect">
            <a:avLst/>
          </a:prstGeom>
          <a:ln w="12700">
            <a:miter lim="400000"/>
          </a:ln>
        </p:spPr>
      </p:pic>
      <p:sp>
        <p:nvSpPr>
          <p:cNvPr id="4" name="TextBox 3"/>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5" name="Picture 4"/>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350590230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4289" tIns="17144" rIns="34289" bIns="17144"/>
          <a:lstStyle/>
          <a:p>
            <a:pPr algn="ctr" defTabSz="309458" hangingPunct="0"/>
            <a:fld id="{F05ACD22-051F-574C-B8A7-96CEC2C2558D}" type="datetimeFigureOut">
              <a:rPr lang="en-US" sz="1900" kern="0" smtClean="0">
                <a:solidFill>
                  <a:srgbClr val="000000"/>
                </a:solidFill>
                <a:sym typeface="Helvetica Light"/>
              </a:rPr>
              <a:pPr algn="ctr" defTabSz="309458" hangingPunct="0"/>
              <a:t>10/20/2023</a:t>
            </a:fld>
            <a:endParaRPr lang="en-US" sz="1900" kern="0" dirty="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58" hangingPunct="0"/>
            <a:endParaRPr lang="en-US" sz="1900" kern="0" dirty="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7" name="Picture 6" descr="Title_Slide_BensChil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Tree>
    <p:extLst>
      <p:ext uri="{BB962C8B-B14F-4D97-AF65-F5344CB8AC3E}">
        <p14:creationId xmlns:p14="http://schemas.microsoft.com/office/powerpoint/2010/main" val="171829783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34289" tIns="17144" rIns="34289" bIns="17144"/>
          <a:lstStyle/>
          <a:p>
            <a:pPr algn="ctr" defTabSz="309458" hangingPunct="0"/>
            <a:fld id="{F05ACD22-051F-574C-B8A7-96CEC2C2558D}" type="datetimeFigureOut">
              <a:rPr lang="en-US" sz="1900" kern="0" smtClean="0">
                <a:solidFill>
                  <a:srgbClr val="000000"/>
                </a:solidFill>
                <a:sym typeface="Helvetica Light"/>
              </a:rPr>
              <a:pPr algn="ctr" defTabSz="309458" hangingPunct="0"/>
              <a:t>10/20/2023</a:t>
            </a:fld>
            <a:endParaRPr lang="en-US" sz="1900" kern="0" dirty="0">
              <a:solidFill>
                <a:srgbClr val="000000"/>
              </a:solidFill>
              <a:sym typeface="Helvetica Light"/>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58" hangingPunct="0"/>
            <a:endParaRPr lang="en-US" sz="1900" kern="0" dirty="0">
              <a:solidFill>
                <a:srgbClr val="000000"/>
              </a:solidFill>
              <a:sym typeface="Helvetica Light"/>
            </a:endParaRPr>
          </a:p>
        </p:txBody>
      </p:sp>
      <p:sp>
        <p:nvSpPr>
          <p:cNvPr id="4" name="Slide Number Placeholder 3"/>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5" name="Picture 4" descr="Title_Slide_Marri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FFFFFF"/>
                </a:solidFill>
                <a:sym typeface="Helvetica Light"/>
              </a:rPr>
              <a:t>@DOEE_DC</a:t>
            </a:r>
          </a:p>
        </p:txBody>
      </p:sp>
      <p:pic>
        <p:nvPicPr>
          <p:cNvPr id="9" name="Picture 8"/>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Tree>
    <p:extLst>
      <p:ext uri="{BB962C8B-B14F-4D97-AF65-F5344CB8AC3E}">
        <p14:creationId xmlns:p14="http://schemas.microsoft.com/office/powerpoint/2010/main" val="204298142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lIns="34289" tIns="17144" rIns="34289" bIns="17144"/>
          <a:lstStyle/>
          <a:p>
            <a:pPr algn="ctr" defTabSz="309458" hangingPunct="0"/>
            <a:fld id="{F05ACD22-051F-574C-B8A7-96CEC2C2558D}" type="datetimeFigureOut">
              <a:rPr lang="en-US" sz="1900" kern="0" smtClean="0">
                <a:solidFill>
                  <a:srgbClr val="000000"/>
                </a:solidFill>
                <a:sym typeface="Helvetica Light"/>
              </a:rPr>
              <a:pPr algn="ctr" defTabSz="309458" hangingPunct="0"/>
              <a:t>10/20/2023</a:t>
            </a:fld>
            <a:endParaRPr lang="en-US" sz="1900" kern="0" dirty="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58" hangingPunct="0"/>
            <a:endParaRPr lang="en-US" sz="1900" kern="0" dirty="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7" name="Picture 6" descr="Title_Slide_1900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51" y="4796784"/>
            <a:ext cx="938213" cy="173124"/>
          </a:xfrm>
          <a:prstGeom prst="rect">
            <a:avLst/>
          </a:prstGeom>
          <a:noFill/>
        </p:spPr>
        <p:txBody>
          <a:bodyPr wrap="square" lIns="34289" tIns="17144" rIns="34289" bIns="17144" rtlCol="0">
            <a:spAutoFit/>
          </a:bodyPr>
          <a:lstStyle/>
          <a:p>
            <a:pPr defTabSz="309458" hangingPunct="0"/>
            <a:r>
              <a:rPr lang="en-US" sz="900" b="1" kern="0" dirty="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6"/>
            <a:ext cx="247650" cy="206202"/>
          </a:xfrm>
          <a:prstGeom prst="rect">
            <a:avLst/>
          </a:prstGeom>
        </p:spPr>
      </p:pic>
    </p:spTree>
    <p:extLst>
      <p:ext uri="{BB962C8B-B14F-4D97-AF65-F5344CB8AC3E}">
        <p14:creationId xmlns:p14="http://schemas.microsoft.com/office/powerpoint/2010/main" val="90315451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reserve="1">
  <p:cSld name="1_Blank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50052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3_Blank cop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1088" y="4796784"/>
            <a:ext cx="247650" cy="206202"/>
          </a:xfrm>
          <a:prstGeom prst="rect">
            <a:avLst/>
          </a:prstGeom>
        </p:spPr>
      </p:pic>
      <p:sp>
        <p:nvSpPr>
          <p:cNvPr id="5" name="TextBox 4"/>
          <p:cNvSpPr txBox="1"/>
          <p:nvPr userDrawn="1"/>
        </p:nvSpPr>
        <p:spPr>
          <a:xfrm>
            <a:off x="6605590" y="4854020"/>
            <a:ext cx="2275520" cy="173121"/>
          </a:xfrm>
          <a:prstGeom prst="rect">
            <a:avLst/>
          </a:prstGeom>
          <a:noFill/>
        </p:spPr>
        <p:txBody>
          <a:bodyPr wrap="square" lIns="34289" tIns="17144" rIns="34289" bIns="17144" rtlCol="0">
            <a:spAutoFit/>
          </a:bodyPr>
          <a:lstStyle/>
          <a:p>
            <a:pPr defTabSz="309465" hangingPunct="0"/>
            <a:r>
              <a:rPr lang="en-US" sz="900" b="1" kern="0" dirty="0">
                <a:solidFill>
                  <a:srgbClr val="00882B"/>
                </a:solidFill>
                <a:latin typeface="Century Gothic" panose="020B0502020202020204" pitchFamily="34" charset="0"/>
                <a:sym typeface="Helvetica Light"/>
              </a:rPr>
              <a:t>TAG THIS PRESENTATION: @DOEE_DC</a:t>
            </a:r>
          </a:p>
        </p:txBody>
      </p:sp>
    </p:spTree>
    <p:extLst>
      <p:ext uri="{BB962C8B-B14F-4D97-AF65-F5344CB8AC3E}">
        <p14:creationId xmlns:p14="http://schemas.microsoft.com/office/powerpoint/2010/main" val="3125430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3"/>
            <a:ext cx="9144000" cy="514285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088" y="4796784"/>
            <a:ext cx="247650" cy="206202"/>
          </a:xfrm>
          <a:prstGeom prst="rect">
            <a:avLst/>
          </a:prstGeom>
        </p:spPr>
      </p:pic>
      <p:sp>
        <p:nvSpPr>
          <p:cNvPr id="7" name="TextBox 6"/>
          <p:cNvSpPr txBox="1"/>
          <p:nvPr userDrawn="1"/>
        </p:nvSpPr>
        <p:spPr>
          <a:xfrm>
            <a:off x="6605590" y="4854020"/>
            <a:ext cx="2275520" cy="173121"/>
          </a:xfrm>
          <a:prstGeom prst="rect">
            <a:avLst/>
          </a:prstGeom>
          <a:noFill/>
        </p:spPr>
        <p:txBody>
          <a:bodyPr wrap="square" lIns="34289" tIns="17144" rIns="34289" bIns="17144" rtlCol="0">
            <a:spAutoFit/>
          </a:bodyPr>
          <a:lstStyle/>
          <a:p>
            <a:pPr defTabSz="309465" hangingPunct="0"/>
            <a:r>
              <a:rPr lang="en-US" sz="900" b="1" kern="0" dirty="0">
                <a:solidFill>
                  <a:srgbClr val="00882B"/>
                </a:solidFill>
                <a:latin typeface="Century Gothic" panose="020B0502020202020204" pitchFamily="34" charset="0"/>
                <a:sym typeface="Helvetica Light"/>
              </a:rPr>
              <a:t>TAG THIS PRESENTATION: @DOEE_DC</a:t>
            </a:r>
          </a:p>
        </p:txBody>
      </p:sp>
    </p:spTree>
    <p:extLst>
      <p:ext uri="{BB962C8B-B14F-4D97-AF65-F5344CB8AC3E}">
        <p14:creationId xmlns:p14="http://schemas.microsoft.com/office/powerpoint/2010/main" val="35309771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2" name="Title_Slide_Bikeshar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7" y="1041"/>
            <a:ext cx="9140304" cy="5141422"/>
          </a:xfrm>
          <a:prstGeom prst="rect">
            <a:avLst/>
          </a:prstGeom>
          <a:ln w="12700">
            <a:miter lim="400000"/>
          </a:ln>
        </p:spPr>
      </p:pic>
      <p:sp>
        <p:nvSpPr>
          <p:cNvPr id="4" name="TextBox 3"/>
          <p:cNvSpPr txBox="1"/>
          <p:nvPr userDrawn="1"/>
        </p:nvSpPr>
        <p:spPr>
          <a:xfrm>
            <a:off x="5132070" y="4803105"/>
            <a:ext cx="938213" cy="173124"/>
          </a:xfrm>
          <a:prstGeom prst="rect">
            <a:avLst/>
          </a:prstGeom>
          <a:noFill/>
        </p:spPr>
        <p:txBody>
          <a:bodyPr wrap="square" lIns="34289" tIns="17144" rIns="34289" bIns="17144"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5" name="Picture 4"/>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5832158" y="4763706"/>
            <a:ext cx="247650" cy="206202"/>
          </a:xfrm>
          <a:prstGeom prst="rect">
            <a:avLst/>
          </a:prstGeom>
        </p:spPr>
      </p:pic>
    </p:spTree>
    <p:extLst>
      <p:ext uri="{BB962C8B-B14F-4D97-AF65-F5344CB8AC3E}">
        <p14:creationId xmlns:p14="http://schemas.microsoft.com/office/powerpoint/2010/main" val="3967308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29" name="Title_Slide_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2"/>
            <a:ext cx="9140304" cy="5141420"/>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grpSp>
        <p:nvGrpSpPr>
          <p:cNvPr id="2" name="Group 1"/>
          <p:cNvGrpSpPr/>
          <p:nvPr userDrawn="1"/>
        </p:nvGrpSpPr>
        <p:grpSpPr>
          <a:xfrm>
            <a:off x="6732271" y="4754225"/>
            <a:ext cx="947738" cy="224061"/>
            <a:chOff x="6842760" y="6351608"/>
            <a:chExt cx="1263651" cy="298748"/>
          </a:xfrm>
        </p:grpSpPr>
        <p:sp>
          <p:nvSpPr>
            <p:cNvPr id="6" name="TextBox 5"/>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8" name="Picture 7"/>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102893201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39" name="Title_Slide_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1"/>
            <a:ext cx="9140304" cy="5141422"/>
          </a:xfrm>
          <a:prstGeom prst="rect">
            <a:avLst/>
          </a:prstGeom>
          <a:ln w="12700">
            <a:miter lim="400000"/>
          </a:ln>
        </p:spPr>
      </p:pic>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grpSp>
        <p:nvGrpSpPr>
          <p:cNvPr id="6" name="Group 5"/>
          <p:cNvGrpSpPr/>
          <p:nvPr userDrawn="1"/>
        </p:nvGrpSpPr>
        <p:grpSpPr>
          <a:xfrm>
            <a:off x="7920991" y="4747904"/>
            <a:ext cx="947738" cy="224061"/>
            <a:chOff x="6842760" y="6351608"/>
            <a:chExt cx="1263651" cy="298748"/>
          </a:xfrm>
        </p:grpSpPr>
        <p:sp>
          <p:nvSpPr>
            <p:cNvPr id="7" name="TextBox 6"/>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00882B"/>
                  </a:solidFill>
                  <a:latin typeface="Century Gothic" panose="020B0502020202020204" pitchFamily="34" charset="0"/>
                  <a:sym typeface="Helvetica Light"/>
                </a:rPr>
                <a:t>@DOEE_DC</a:t>
              </a:r>
            </a:p>
          </p:txBody>
        </p:sp>
        <p:pic>
          <p:nvPicPr>
            <p:cNvPr id="8" name="Picture 7"/>
            <p:cNvPicPr>
              <a:picLocks noChangeAspect="1"/>
            </p:cNvPicPr>
            <p:nvPr userDrawn="1"/>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269816112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reserve="1">
  <p:cSld name="Blank copy 2">
    <p:spTree>
      <p:nvGrpSpPr>
        <p:cNvPr id="1" name=""/>
        <p:cNvGrpSpPr/>
        <p:nvPr/>
      </p:nvGrpSpPr>
      <p:grpSpPr>
        <a:xfrm>
          <a:off x="0" y="0"/>
          <a:ext cx="0" cy="0"/>
          <a:chOff x="0" y="0"/>
          <a:chExt cx="0" cy="0"/>
        </a:xfrm>
      </p:grpSpPr>
      <p:pic>
        <p:nvPicPr>
          <p:cNvPr id="59" name="Title_Slide_Tow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8" y="1041"/>
            <a:ext cx="9140304" cy="5141422"/>
          </a:xfrm>
          <a:prstGeom prst="rect">
            <a:avLst/>
          </a:prstGeom>
          <a:ln w="12700">
            <a:miter lim="400000"/>
          </a:ln>
        </p:spPr>
      </p:pic>
      <p:grpSp>
        <p:nvGrpSpPr>
          <p:cNvPr id="3" name="Group 2"/>
          <p:cNvGrpSpPr/>
          <p:nvPr userDrawn="1"/>
        </p:nvGrpSpPr>
        <p:grpSpPr>
          <a:xfrm>
            <a:off x="6366511" y="4747904"/>
            <a:ext cx="947738" cy="224061"/>
            <a:chOff x="6842760" y="6351608"/>
            <a:chExt cx="1263651" cy="298748"/>
          </a:xfrm>
        </p:grpSpPr>
        <p:sp>
          <p:nvSpPr>
            <p:cNvPr id="4" name="TextBox 3"/>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5" name="Picture 4"/>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4113824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29" name="Title_Slide_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3"/>
            <a:ext cx="9140304" cy="5141420"/>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7" name="Picture 6"/>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86090432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34289" tIns="17144" rIns="34289" bIns="17144"/>
          <a:lstStyle/>
          <a:p>
            <a:pPr algn="ctr" defTabSz="309473" hangingPunct="0"/>
            <a:fld id="{F05ACD22-051F-574C-B8A7-96CEC2C2558D}" type="datetimeFigureOut">
              <a:rPr lang="en-US" sz="1900" kern="0" smtClean="0">
                <a:solidFill>
                  <a:srgbClr val="000000"/>
                </a:solidFill>
                <a:sym typeface="Helvetica Light"/>
              </a:rPr>
              <a:pPr algn="ctr" defTabSz="309473" hangingPunct="0"/>
              <a:t>10/20/2023</a:t>
            </a:fld>
            <a:endParaRPr lang="en-US" sz="1900" kern="0" dirty="0">
              <a:solidFill>
                <a:srgbClr val="000000"/>
              </a:solidFill>
              <a:sym typeface="Helvetica Light"/>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73" hangingPunct="0"/>
            <a:endParaRPr lang="en-US" sz="1900" kern="0" dirty="0">
              <a:solidFill>
                <a:srgbClr val="000000"/>
              </a:solidFill>
              <a:sym typeface="Helvetica Light"/>
            </a:endParaRPr>
          </a:p>
        </p:txBody>
      </p:sp>
      <p:sp>
        <p:nvSpPr>
          <p:cNvPr id="5" name="Slide Number Placeholder 4"/>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6" name="Picture 5" descr="Title_Slide_Electric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oup 8"/>
          <p:cNvGrpSpPr/>
          <p:nvPr userDrawn="1"/>
        </p:nvGrpSpPr>
        <p:grpSpPr>
          <a:xfrm>
            <a:off x="8012431" y="4747904"/>
            <a:ext cx="947738" cy="224061"/>
            <a:chOff x="6842760" y="6351608"/>
            <a:chExt cx="1263651" cy="298748"/>
          </a:xfrm>
        </p:grpSpPr>
        <p:sp>
          <p:nvSpPr>
            <p:cNvPr id="11" name="TextBox 10"/>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12" name="Picture 11"/>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91095644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4289" tIns="17144" rIns="34289" bIns="17144"/>
          <a:lstStyle/>
          <a:p>
            <a:pPr algn="ctr" defTabSz="309473" hangingPunct="0"/>
            <a:fld id="{F05ACD22-051F-574C-B8A7-96CEC2C2558D}" type="datetimeFigureOut">
              <a:rPr lang="en-US" sz="1900" kern="0" smtClean="0">
                <a:solidFill>
                  <a:srgbClr val="000000"/>
                </a:solidFill>
                <a:sym typeface="Helvetica Light"/>
              </a:rPr>
              <a:pPr algn="ctr" defTabSz="309473" hangingPunct="0"/>
              <a:t>10/20/2023</a:t>
            </a:fld>
            <a:endParaRPr lang="en-US" sz="1900" kern="0" dirty="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73" hangingPunct="0"/>
            <a:endParaRPr lang="en-US" sz="1900" kern="0" dirty="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7" name="Picture 6" descr="Title_Slide_FranklinSqua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userDrawn="1"/>
        </p:nvGrpSpPr>
        <p:grpSpPr>
          <a:xfrm>
            <a:off x="6732271" y="4754225"/>
            <a:ext cx="947738" cy="224061"/>
            <a:chOff x="6842760" y="6351608"/>
            <a:chExt cx="1263651" cy="298748"/>
          </a:xfrm>
        </p:grpSpPr>
        <p:sp>
          <p:nvSpPr>
            <p:cNvPr id="12" name="TextBox 11"/>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13" name="Picture 12"/>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83664992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4289" tIns="17144" rIns="34289" bIns="17144"/>
          <a:lstStyle/>
          <a:p>
            <a:pPr algn="ctr" defTabSz="309473" hangingPunct="0"/>
            <a:fld id="{F05ACD22-051F-574C-B8A7-96CEC2C2558D}" type="datetimeFigureOut">
              <a:rPr lang="en-US" sz="1900" kern="0" smtClean="0">
                <a:solidFill>
                  <a:srgbClr val="000000"/>
                </a:solidFill>
                <a:sym typeface="Helvetica Light"/>
              </a:rPr>
              <a:pPr algn="ctr" defTabSz="309473" hangingPunct="0"/>
              <a:t>10/20/2023</a:t>
            </a:fld>
            <a:endParaRPr lang="en-US" sz="1900" kern="0" dirty="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73" hangingPunct="0"/>
            <a:endParaRPr lang="en-US" sz="1900" kern="0" dirty="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7" name="Picture 6" descr="Title_Slide_BensChil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userDrawn="1"/>
        </p:nvGrpSpPr>
        <p:grpSpPr>
          <a:xfrm>
            <a:off x="6732271" y="4754225"/>
            <a:ext cx="947738" cy="224061"/>
            <a:chOff x="6842760" y="6351608"/>
            <a:chExt cx="1263651" cy="298748"/>
          </a:xfrm>
        </p:grpSpPr>
        <p:sp>
          <p:nvSpPr>
            <p:cNvPr id="12" name="TextBox 11"/>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13" name="Picture 12"/>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241574808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34289" tIns="17144" rIns="34289" bIns="17144"/>
          <a:lstStyle/>
          <a:p>
            <a:pPr algn="ctr" defTabSz="309473" hangingPunct="0"/>
            <a:fld id="{F05ACD22-051F-574C-B8A7-96CEC2C2558D}" type="datetimeFigureOut">
              <a:rPr lang="en-US" sz="1900" kern="0" smtClean="0">
                <a:solidFill>
                  <a:srgbClr val="000000"/>
                </a:solidFill>
                <a:sym typeface="Helvetica Light"/>
              </a:rPr>
              <a:pPr algn="ctr" defTabSz="309473" hangingPunct="0"/>
              <a:t>10/20/2023</a:t>
            </a:fld>
            <a:endParaRPr lang="en-US" sz="1900" kern="0" dirty="0">
              <a:solidFill>
                <a:srgbClr val="000000"/>
              </a:solidFill>
              <a:sym typeface="Helvetica Light"/>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73" hangingPunct="0"/>
            <a:endParaRPr lang="en-US" sz="1900" kern="0" dirty="0">
              <a:solidFill>
                <a:srgbClr val="000000"/>
              </a:solidFill>
              <a:sym typeface="Helvetica Light"/>
            </a:endParaRPr>
          </a:p>
        </p:txBody>
      </p:sp>
      <p:sp>
        <p:nvSpPr>
          <p:cNvPr id="4" name="Slide Number Placeholder 3"/>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5" name="Picture 4" descr="Title_Slide_Marri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oup 7"/>
          <p:cNvGrpSpPr/>
          <p:nvPr userDrawn="1"/>
        </p:nvGrpSpPr>
        <p:grpSpPr>
          <a:xfrm>
            <a:off x="6732271" y="4754225"/>
            <a:ext cx="947738" cy="224061"/>
            <a:chOff x="6842760" y="6351608"/>
            <a:chExt cx="1263651" cy="298748"/>
          </a:xfrm>
        </p:grpSpPr>
        <p:sp>
          <p:nvSpPr>
            <p:cNvPr id="10" name="TextBox 9"/>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427762217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lIns="34289" tIns="17144" rIns="34289" bIns="17144"/>
          <a:lstStyle/>
          <a:p>
            <a:pPr algn="ctr" defTabSz="309473" hangingPunct="0"/>
            <a:fld id="{F05ACD22-051F-574C-B8A7-96CEC2C2558D}" type="datetimeFigureOut">
              <a:rPr lang="en-US" sz="1900" kern="0" smtClean="0">
                <a:solidFill>
                  <a:srgbClr val="000000"/>
                </a:solidFill>
                <a:sym typeface="Helvetica Light"/>
              </a:rPr>
              <a:pPr algn="ctr" defTabSz="309473" hangingPunct="0"/>
              <a:t>10/20/2023</a:t>
            </a:fld>
            <a:endParaRPr lang="en-US" sz="1900" kern="0" dirty="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4289" tIns="17144" rIns="34289" bIns="17144"/>
          <a:lstStyle/>
          <a:p>
            <a:pPr algn="ctr" defTabSz="309473" hangingPunct="0"/>
            <a:endParaRPr lang="en-US" sz="1900" kern="0" dirty="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dirty="0">
              <a:solidFill>
                <a:srgbClr val="000000"/>
              </a:solidFill>
            </a:endParaRPr>
          </a:p>
        </p:txBody>
      </p:sp>
      <p:pic>
        <p:nvPicPr>
          <p:cNvPr id="7" name="Picture 6" descr="Title_Slide_1900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oup 7"/>
          <p:cNvGrpSpPr/>
          <p:nvPr userDrawn="1"/>
        </p:nvGrpSpPr>
        <p:grpSpPr>
          <a:xfrm>
            <a:off x="6372226" y="4794362"/>
            <a:ext cx="947738" cy="224061"/>
            <a:chOff x="6842760" y="6351608"/>
            <a:chExt cx="1263651" cy="298748"/>
          </a:xfrm>
        </p:grpSpPr>
        <p:sp>
          <p:nvSpPr>
            <p:cNvPr id="11" name="TextBox 10"/>
            <p:cNvSpPr txBox="1"/>
            <p:nvPr userDrawn="1"/>
          </p:nvSpPr>
          <p:spPr>
            <a:xfrm>
              <a:off x="6842760" y="6404140"/>
              <a:ext cx="1250951" cy="246216"/>
            </a:xfrm>
            <a:prstGeom prst="rect">
              <a:avLst/>
            </a:prstGeom>
            <a:noFill/>
          </p:spPr>
          <p:txBody>
            <a:bodyPr wrap="square" lIns="45718" tIns="22858" rIns="45718" bIns="22858" rtlCol="0">
              <a:spAutoFit/>
            </a:bodyPr>
            <a:lstStyle/>
            <a:p>
              <a:pPr defTabSz="309473" hangingPunct="0"/>
              <a:r>
                <a:rPr lang="en-US" sz="900" b="1" kern="0" dirty="0">
                  <a:solidFill>
                    <a:srgbClr val="FFFFFF"/>
                  </a:solidFill>
                  <a:latin typeface="Century Gothic" panose="020B0502020202020204" pitchFamily="34" charset="0"/>
                  <a:sym typeface="Helvetica Light"/>
                </a:rPr>
                <a:t>@DOEE_DC</a:t>
              </a:r>
            </a:p>
          </p:txBody>
        </p:sp>
        <p:pic>
          <p:nvPicPr>
            <p:cNvPr id="12" name="Picture 11"/>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7776211" y="6351608"/>
              <a:ext cx="330200" cy="274936"/>
            </a:xfrm>
            <a:prstGeom prst="rect">
              <a:avLst/>
            </a:prstGeom>
          </p:spPr>
        </p:pic>
      </p:grpSp>
    </p:spTree>
    <p:extLst>
      <p:ext uri="{BB962C8B-B14F-4D97-AF65-F5344CB8AC3E}">
        <p14:creationId xmlns:p14="http://schemas.microsoft.com/office/powerpoint/2010/main" val="153981046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4776-4B80-498A-A882-4A471C839BF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720B826-E99A-40F2-9683-130C503853B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B2DDCC0-66DA-4A14-997A-208ACDC027B2}"/>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5" name="Footer Placeholder 4">
            <a:extLst>
              <a:ext uri="{FF2B5EF4-FFF2-40B4-BE49-F238E27FC236}">
                <a16:creationId xmlns:a16="http://schemas.microsoft.com/office/drawing/2014/main" id="{F3ABC083-6D58-4FF0-9EDC-4EF232968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D619E-F07B-4506-B780-D0EA8BFD637D}"/>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1049266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5CCD-C163-49A4-B7F2-D33C6747B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A11F7-1B9F-479F-AB96-E0C87D3B13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C99AE-4762-4863-8C60-F60C222721BC}"/>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5" name="Footer Placeholder 4">
            <a:extLst>
              <a:ext uri="{FF2B5EF4-FFF2-40B4-BE49-F238E27FC236}">
                <a16:creationId xmlns:a16="http://schemas.microsoft.com/office/drawing/2014/main" id="{F95B0DCF-A4A3-403D-8799-768E7F573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C6076-B8B8-45D6-BD40-CEC20C1282E4}"/>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22959371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82CB-E3F5-45FF-B8A7-48D7593614A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12B0385-2E35-475F-B54F-3AD0B04C907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88832F-7CB2-4831-AF1C-4021BB64D2FD}"/>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5" name="Footer Placeholder 4">
            <a:extLst>
              <a:ext uri="{FF2B5EF4-FFF2-40B4-BE49-F238E27FC236}">
                <a16:creationId xmlns:a16="http://schemas.microsoft.com/office/drawing/2014/main" id="{DAD94A2D-9096-4DC1-B85C-1544BACC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F0C5D-0D1F-4905-953F-C9D2BE921B75}"/>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33066566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1B5D-E4B4-4622-AB9D-4FF39C5B94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06B4F-B8D8-47D7-80A1-C8C2A8164A4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6662CF-ED1B-4128-AADE-5A725F0D122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F3C1F-7441-46F5-83EB-2F31F2409703}"/>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6" name="Footer Placeholder 5">
            <a:extLst>
              <a:ext uri="{FF2B5EF4-FFF2-40B4-BE49-F238E27FC236}">
                <a16:creationId xmlns:a16="http://schemas.microsoft.com/office/drawing/2014/main" id="{941CD911-8BCC-4649-9D5A-C83EB2FA3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8D632-9D01-4290-ADF0-BF1AD479C39C}"/>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1314316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6AE9-4A19-4AC0-B759-5A40455A461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3F9A0-DDE0-4A21-B4A5-49A1BEEBC5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09F90E9-DA28-44A1-8DF2-3E7836DF978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EA4C1-78AE-48C8-BB5E-479BC0D6F57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2672A4-D7C5-42D6-9E62-19C52A17DDB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D7D69-D8CA-4392-B0C4-1251B2B91A48}"/>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8" name="Footer Placeholder 7">
            <a:extLst>
              <a:ext uri="{FF2B5EF4-FFF2-40B4-BE49-F238E27FC236}">
                <a16:creationId xmlns:a16="http://schemas.microsoft.com/office/drawing/2014/main" id="{71D9CCBA-4D54-4F3B-9C8E-75A2FE3A67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048114-2B4C-4FB9-87F3-6D5E7984BCAA}"/>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292043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39" name="Title_Slide_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2"/>
            <a:ext cx="9140304" cy="5141422"/>
          </a:xfrm>
          <a:prstGeom prst="rect">
            <a:avLst/>
          </a:prstGeom>
          <a:ln w="12700">
            <a:miter lim="400000"/>
          </a:ln>
        </p:spPr>
      </p:pic>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1848653795"/>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6D73-871F-469F-8CBD-002A39F808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7609-BE35-44E0-9D93-EB70504FC2AE}"/>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4" name="Footer Placeholder 3">
            <a:extLst>
              <a:ext uri="{FF2B5EF4-FFF2-40B4-BE49-F238E27FC236}">
                <a16:creationId xmlns:a16="http://schemas.microsoft.com/office/drawing/2014/main" id="{55813C6F-F3E0-49C6-88D0-6B3AA6447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2981A5-AAA3-40BC-91C4-0E966A1E7198}"/>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30784861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EDB3C-8A2D-4263-9E97-D7B1C7A0AEC4}"/>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3" name="Footer Placeholder 2">
            <a:extLst>
              <a:ext uri="{FF2B5EF4-FFF2-40B4-BE49-F238E27FC236}">
                <a16:creationId xmlns:a16="http://schemas.microsoft.com/office/drawing/2014/main" id="{CD5BC147-155F-44EC-A259-F88DD0CE45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226DAD-0F25-40A5-AB9A-23B07C539584}"/>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3277389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BCE5-211F-4E5C-A570-6E76B6FD02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4501E25-1518-40FB-B728-2695AFB32E9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EC0280-A421-40BE-8FA7-0A6E0789AD5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9488A3-000B-44BF-99D7-DFD7A5C5A7CE}"/>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6" name="Footer Placeholder 5">
            <a:extLst>
              <a:ext uri="{FF2B5EF4-FFF2-40B4-BE49-F238E27FC236}">
                <a16:creationId xmlns:a16="http://schemas.microsoft.com/office/drawing/2014/main" id="{1D4B1F76-285F-4FD3-B66C-2465F5C43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FDAC1-D871-4FF0-8FDD-9D76A73E9022}"/>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2666428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11D7-05D4-4DB7-B274-F323BB7658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B107E90-0C70-48D0-A10B-049FEB1FF94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AE3D116-5FAB-4ABE-B2DD-86FFB3AA781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6C8E47-AE8D-4302-B131-90EFA760C961}"/>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6" name="Footer Placeholder 5">
            <a:extLst>
              <a:ext uri="{FF2B5EF4-FFF2-40B4-BE49-F238E27FC236}">
                <a16:creationId xmlns:a16="http://schemas.microsoft.com/office/drawing/2014/main" id="{A86781BA-5CAE-4E4E-877E-71ECA7347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A67D9-A0D1-4440-92D7-A438089D078C}"/>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17885216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2D88-2762-490E-9D2E-90A033259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3EE98C-BEA5-4124-8FCA-9E433D40B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AED0C-69DA-4974-898C-D7F86A9783E8}"/>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5" name="Footer Placeholder 4">
            <a:extLst>
              <a:ext uri="{FF2B5EF4-FFF2-40B4-BE49-F238E27FC236}">
                <a16:creationId xmlns:a16="http://schemas.microsoft.com/office/drawing/2014/main" id="{13C3A77E-773B-4B7E-86AD-E4A8754D6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47581-EBA6-439E-8721-FAA073BB5C03}"/>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4161584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26D2A-4617-4ED7-8AE5-13C1951A057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04581-1C4B-47D0-9D69-588415D03BC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D2B07-99D5-45D6-A488-96BA5565BE6A}"/>
              </a:ext>
            </a:extLst>
          </p:cNvPr>
          <p:cNvSpPr>
            <a:spLocks noGrp="1"/>
          </p:cNvSpPr>
          <p:nvPr>
            <p:ph type="dt" sz="half" idx="10"/>
          </p:nvPr>
        </p:nvSpPr>
        <p:spPr/>
        <p:txBody>
          <a:bodyPr/>
          <a:lstStyle/>
          <a:p>
            <a:fld id="{753C30F0-9391-4FBF-B6E5-B034CE3A789C}" type="datetimeFigureOut">
              <a:rPr lang="en-US" smtClean="0"/>
              <a:t>10/20/2023</a:t>
            </a:fld>
            <a:endParaRPr lang="en-US"/>
          </a:p>
        </p:txBody>
      </p:sp>
      <p:sp>
        <p:nvSpPr>
          <p:cNvPr id="5" name="Footer Placeholder 4">
            <a:extLst>
              <a:ext uri="{FF2B5EF4-FFF2-40B4-BE49-F238E27FC236}">
                <a16:creationId xmlns:a16="http://schemas.microsoft.com/office/drawing/2014/main" id="{83BD1CF3-AB44-4411-B508-7B20010B1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B10A0-17B6-4BA4-B3BA-DA7B8371877A}"/>
              </a:ext>
            </a:extLst>
          </p:cNvPr>
          <p:cNvSpPr>
            <a:spLocks noGrp="1"/>
          </p:cNvSpPr>
          <p:nvPr>
            <p:ph type="sldNum" sz="quarter" idx="12"/>
          </p:nvPr>
        </p:nvSpPr>
        <p:spPr/>
        <p:txBody>
          <a:bodyPr/>
          <a:lstStyle/>
          <a:p>
            <a:fld id="{6A3E7DB0-5118-4135-83AA-76A6DFB1519B}" type="slidenum">
              <a:rPr lang="en-US" smtClean="0"/>
              <a:t>‹#›</a:t>
            </a:fld>
            <a:endParaRPr lang="en-US"/>
          </a:p>
        </p:txBody>
      </p:sp>
    </p:spTree>
    <p:extLst>
      <p:ext uri="{BB962C8B-B14F-4D97-AF65-F5344CB8AC3E}">
        <p14:creationId xmlns:p14="http://schemas.microsoft.com/office/powerpoint/2010/main" val="4816142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19"/>
        <p:cNvGrpSpPr/>
        <p:nvPr/>
      </p:nvGrpSpPr>
      <p:grpSpPr>
        <a:xfrm>
          <a:off x="0" y="0"/>
          <a:ext cx="0" cy="0"/>
          <a:chOff x="0" y="0"/>
          <a:chExt cx="0" cy="0"/>
        </a:xfrm>
      </p:grpSpPr>
      <p:sp>
        <p:nvSpPr>
          <p:cNvPr id="15" name="Google Shape;35;p5">
            <a:extLst>
              <a:ext uri="{FF2B5EF4-FFF2-40B4-BE49-F238E27FC236}">
                <a16:creationId xmlns:a16="http://schemas.microsoft.com/office/drawing/2014/main" id="{6A3CEF5C-4F10-3E92-17AB-EEF7384D1C6B}"/>
              </a:ext>
            </a:extLst>
          </p:cNvPr>
          <p:cNvSpPr txBox="1">
            <a:spLocks noGrp="1"/>
          </p:cNvSpPr>
          <p:nvPr>
            <p:ph type="body" idx="1"/>
          </p:nvPr>
        </p:nvSpPr>
        <p:spPr>
          <a:xfrm>
            <a:off x="457750" y="817171"/>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3006069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TextBox 4"/>
          <p:cNvSpPr txBox="1"/>
          <p:nvPr userDrawn="1"/>
        </p:nvSpPr>
        <p:spPr>
          <a:xfrm>
            <a:off x="107419" y="4684026"/>
            <a:ext cx="312041" cy="230830"/>
          </a:xfrm>
          <a:prstGeom prst="rect">
            <a:avLst/>
          </a:prstGeom>
          <a:noFill/>
        </p:spPr>
        <p:txBody>
          <a:bodyPr wrap="square" lIns="57147" tIns="28574" rIns="57147" bIns="28574" rtlCol="0">
            <a:spAutoFit/>
          </a:bodyPr>
          <a:lstStyle/>
          <a:p>
            <a:fld id="{4D6D8C36-24F3-4A93-895B-D40995789992}" type="slidenum">
              <a:rPr lang="en-US" sz="1125" smtClean="0">
                <a:latin typeface="Arial" panose="020B0604020202020204" pitchFamily="34" charset="0"/>
                <a:cs typeface="Arial" panose="020B0604020202020204" pitchFamily="34" charset="0"/>
              </a:rPr>
              <a:t>‹#›</a:t>
            </a:fld>
            <a:endParaRPr lang="en-US" sz="1125">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0" hasCustomPrompt="1"/>
          </p:nvPr>
        </p:nvSpPr>
        <p:spPr>
          <a:xfrm>
            <a:off x="299444" y="4684025"/>
            <a:ext cx="2448319" cy="240110"/>
          </a:xfrm>
          <a:prstGeom prst="rect">
            <a:avLst/>
          </a:prstGeom>
        </p:spPr>
        <p:txBody>
          <a:bodyPr/>
          <a:lstStyle>
            <a:lvl1pPr marL="0" marR="0" indent="0" algn="l" defTabSz="571478" rtl="0" eaLnBrk="1" fontAlgn="base" latinLnBrk="0" hangingPunct="1">
              <a:lnSpc>
                <a:spcPct val="100000"/>
              </a:lnSpc>
              <a:spcBef>
                <a:spcPct val="0"/>
              </a:spcBef>
              <a:spcAft>
                <a:spcPct val="0"/>
              </a:spcAft>
              <a:buClrTx/>
              <a:buSzTx/>
              <a:buFontTx/>
              <a:buNone/>
              <a:tabLst/>
              <a:defRPr sz="1125" b="0">
                <a:latin typeface="Akzidenz-Grotesk Std Med" pitchFamily="50" charset="0"/>
              </a:defRPr>
            </a:lvl1pPr>
          </a:lstStyle>
          <a:p>
            <a:pPr marL="0" marR="0" lvl="0" indent="0" algn="l" defTabSz="571478" rtl="0" eaLnBrk="1" fontAlgn="base" latinLnBrk="0" hangingPunct="1">
              <a:lnSpc>
                <a:spcPct val="100000"/>
              </a:lnSpc>
              <a:spcBef>
                <a:spcPct val="0"/>
              </a:spcBef>
              <a:spcAft>
                <a:spcPct val="0"/>
              </a:spcAft>
              <a:buClrTx/>
              <a:buSzTx/>
              <a:buFontTx/>
              <a:buNone/>
              <a:tabLst/>
              <a:defRPr/>
            </a:pPr>
            <a:r>
              <a:rPr kumimoji="0" lang="en-US" sz="1125" b="0" i="0" u="none" strike="noStrike" kern="1200" cap="none" spc="0" normalizeH="0" baseline="0" noProof="0">
                <a:ln>
                  <a:noFill/>
                </a:ln>
                <a:solidFill>
                  <a:prstClr val="black"/>
                </a:solidFill>
                <a:effectLst/>
                <a:uLnTx/>
                <a:uFillTx/>
                <a:latin typeface="Akzidenz-Grotesk Std Med" pitchFamily="50" charset="0"/>
                <a:ea typeface="+mn-ea"/>
                <a:cs typeface="Arial" pitchFamily="34" charset="0"/>
              </a:rPr>
              <a:t>Title | Subtitle</a:t>
            </a:r>
          </a:p>
        </p:txBody>
      </p:sp>
    </p:spTree>
    <p:extLst>
      <p:ext uri="{BB962C8B-B14F-4D97-AF65-F5344CB8AC3E}">
        <p14:creationId xmlns:p14="http://schemas.microsoft.com/office/powerpoint/2010/main" val="3416083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w/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419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Blank copy 2">
    <p:spTree>
      <p:nvGrpSpPr>
        <p:cNvPr id="1" name=""/>
        <p:cNvGrpSpPr/>
        <p:nvPr/>
      </p:nvGrpSpPr>
      <p:grpSpPr>
        <a:xfrm>
          <a:off x="0" y="0"/>
          <a:ext cx="0" cy="0"/>
          <a:chOff x="0" y="0"/>
          <a:chExt cx="0" cy="0"/>
        </a:xfrm>
      </p:grpSpPr>
      <p:pic>
        <p:nvPicPr>
          <p:cNvPr id="59" name="Title_Slide_Tow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8" y="1042"/>
            <a:ext cx="9140304" cy="5141422"/>
          </a:xfrm>
          <a:prstGeom prst="rect">
            <a:avLst/>
          </a:prstGeom>
          <a:ln w="12700">
            <a:miter lim="400000"/>
          </a:ln>
        </p:spPr>
      </p:pic>
    </p:spTree>
    <p:extLst>
      <p:ext uri="{BB962C8B-B14F-4D97-AF65-F5344CB8AC3E}">
        <p14:creationId xmlns:p14="http://schemas.microsoft.com/office/powerpoint/2010/main" val="5529928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10/20/2023</a:t>
            </a:fld>
            <a:endParaRPr lang="en-US" sz="2100" kern="0">
              <a:solidFill>
                <a:srgbClr val="000000"/>
              </a:solidFill>
              <a:sym typeface="Helvetica Light"/>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5" name="Slide Number Placeholder 4"/>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6" name="Picture 5" descr="Title_Slide_Electric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343134130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3.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EP_logo.png"/>
          <p:cNvPicPr>
            <a:picLocks noChangeAspect="1"/>
          </p:cNvPicPr>
          <p:nvPr/>
        </p:nvPicPr>
        <p:blipFill>
          <a:blip r:embed="rId16"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integral_logo.png"/>
          <p:cNvPicPr>
            <a:picLocks noChangeAspect="1"/>
          </p:cNvPicPr>
          <p:nvPr/>
        </p:nvPicPr>
        <p:blipFill>
          <a:blip r:embed="rId17" cstate="print">
            <a:extLst>
              <a:ext uri="{28A0092B-C50C-407E-A947-70E740481C1C}">
                <a14:useLocalDpi xmlns:a14="http://schemas.microsoft.com/office/drawing/2010/main" val="0"/>
              </a:ext>
            </a:extLst>
          </a:blip>
          <a:srcRect t="94" b="94"/>
          <a:stretch>
            <a:fillRect/>
          </a:stretch>
        </p:blipFill>
        <p:spPr>
          <a:xfrm>
            <a:off x="465871" y="4376466"/>
            <a:ext cx="964010" cy="371512"/>
          </a:xfrm>
          <a:prstGeom prst="rect">
            <a:avLst/>
          </a:prstGeom>
          <a:ln w="12700">
            <a:miter lim="400000"/>
          </a:ln>
        </p:spPr>
      </p:pic>
      <p:sp>
        <p:nvSpPr>
          <p:cNvPr id="6" name="Shape 6"/>
          <p:cNvSpPr>
            <a:spLocks noGrp="1"/>
          </p:cNvSpPr>
          <p:nvPr>
            <p:ph type="title"/>
          </p:nvPr>
        </p:nvSpPr>
        <p:spPr>
          <a:xfrm>
            <a:off x="633422" y="357188"/>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21335" tIns="21335" rIns="21335" bIns="21335" anchor="ctr">
            <a:normAutofit/>
          </a:bodyPr>
          <a:lstStyle/>
          <a:p>
            <a:r>
              <a:rPr lang="en-US"/>
              <a:t>TITLE TEXT</a:t>
            </a:r>
          </a:p>
        </p:txBody>
      </p:sp>
      <p:sp>
        <p:nvSpPr>
          <p:cNvPr id="7" name="Shape 7"/>
          <p:cNvSpPr>
            <a:spLocks noGrp="1"/>
          </p:cNvSpPr>
          <p:nvPr>
            <p:ph type="body" idx="1"/>
          </p:nvPr>
        </p:nvSpPr>
        <p:spPr>
          <a:xfrm>
            <a:off x="633422" y="1214444"/>
            <a:ext cx="7877175" cy="3452813"/>
          </a:xfrm>
          <a:prstGeom prst="rect">
            <a:avLst/>
          </a:prstGeom>
          <a:ln w="12700">
            <a:miter lim="400000"/>
          </a:ln>
          <a:extLst>
            <a:ext uri="{C572A759-6A51-4108-AA02-DFA0A04FC94B}">
              <ma14:wrappingTextBoxFlag xmlns="" xmlns:ma14="http://schemas.microsoft.com/office/mac/drawingml/2011/main" val="1"/>
            </a:ext>
          </a:extLst>
        </p:spPr>
        <p:txBody>
          <a:bodyPr lIns="21335" tIns="21335" rIns="21335" bIns="21335"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4469540" y="4905383"/>
            <a:ext cx="200183" cy="196977"/>
          </a:xfrm>
          <a:prstGeom prst="rect">
            <a:avLst/>
          </a:prstGeom>
          <a:ln w="12700">
            <a:miter lim="400000"/>
          </a:ln>
        </p:spPr>
        <p:txBody>
          <a:bodyPr wrap="none" lIns="21335" tIns="21335" rIns="21335" bIns="21335">
            <a:spAutoFit/>
          </a:bodyPr>
          <a:lstStyle>
            <a:lvl1pPr>
              <a:defRPr sz="1000"/>
            </a:lvl1pPr>
          </a:lstStyle>
          <a:p>
            <a:pPr algn="ctr" defTabSz="346640" hangingPunct="0"/>
            <a:fld id="{86CB4B4D-7CA3-9044-876B-883B54F8677D}" type="slidenum">
              <a:rPr lang="en-US" kern="0" smtClean="0">
                <a:solidFill>
                  <a:srgbClr val="000000"/>
                </a:solidFill>
                <a:sym typeface="Helvetica Light"/>
              </a:rPr>
              <a:pPr algn="ctr" defTabSz="346640" hangingPunct="0"/>
              <a:t>‹#›</a:t>
            </a:fld>
            <a:endParaRPr lang="en-US" kern="0">
              <a:solidFill>
                <a:srgbClr val="000000"/>
              </a:solidFill>
              <a:sym typeface="Helvetica Light"/>
            </a:endParaRPr>
          </a:p>
        </p:txBody>
      </p:sp>
    </p:spTree>
    <p:extLst>
      <p:ext uri="{BB962C8B-B14F-4D97-AF65-F5344CB8AC3E}">
        <p14:creationId xmlns:p14="http://schemas.microsoft.com/office/powerpoint/2010/main" val="39567672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med"/>
  <p:txStyles>
    <p:titleStyle>
      <a:lvl1pPr marL="0" marR="0" indent="0" algn="ctr" defTabSz="346640"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Neutra Text" pitchFamily="50" charset="0"/>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9pPr>
    </p:titleStyle>
    <p:bodyStyle>
      <a:lvl1pPr marL="266651"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53329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9994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106658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333240"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599885"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6pPr>
      <a:lvl7pPr marL="1866533"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7pPr>
      <a:lvl8pPr marL="213318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8pPr>
      <a:lvl9pPr marL="239982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EP_logo.png"/>
          <p:cNvPicPr>
            <a:picLocks noChangeAspect="1"/>
          </p:cNvPicPr>
          <p:nvPr/>
        </p:nvPicPr>
        <p:blipFill>
          <a:blip r:embed="rId16"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integral_logo.png"/>
          <p:cNvPicPr>
            <a:picLocks noChangeAspect="1"/>
          </p:cNvPicPr>
          <p:nvPr/>
        </p:nvPicPr>
        <p:blipFill>
          <a:blip r:embed="rId17" cstate="print">
            <a:extLst>
              <a:ext uri="{28A0092B-C50C-407E-A947-70E740481C1C}">
                <a14:useLocalDpi xmlns:a14="http://schemas.microsoft.com/office/drawing/2010/main" val="0"/>
              </a:ext>
            </a:extLst>
          </a:blip>
          <a:srcRect t="94" b="94"/>
          <a:stretch>
            <a:fillRect/>
          </a:stretch>
        </p:blipFill>
        <p:spPr>
          <a:xfrm>
            <a:off x="465871" y="4376466"/>
            <a:ext cx="964010" cy="371512"/>
          </a:xfrm>
          <a:prstGeom prst="rect">
            <a:avLst/>
          </a:prstGeom>
          <a:ln w="12700">
            <a:miter lim="400000"/>
          </a:ln>
        </p:spPr>
      </p:pic>
      <p:sp>
        <p:nvSpPr>
          <p:cNvPr id="6" name="Shape 6"/>
          <p:cNvSpPr>
            <a:spLocks noGrp="1"/>
          </p:cNvSpPr>
          <p:nvPr>
            <p:ph type="title"/>
          </p:nvPr>
        </p:nvSpPr>
        <p:spPr>
          <a:xfrm>
            <a:off x="633422" y="357188"/>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21335" tIns="21335" rIns="21335" bIns="21335" anchor="ctr">
            <a:normAutofit/>
          </a:bodyPr>
          <a:lstStyle/>
          <a:p>
            <a:r>
              <a:rPr lang="en-US"/>
              <a:t>TITLE TEXT</a:t>
            </a:r>
          </a:p>
        </p:txBody>
      </p:sp>
      <p:sp>
        <p:nvSpPr>
          <p:cNvPr id="7" name="Shape 7"/>
          <p:cNvSpPr>
            <a:spLocks noGrp="1"/>
          </p:cNvSpPr>
          <p:nvPr>
            <p:ph type="body" idx="1"/>
          </p:nvPr>
        </p:nvSpPr>
        <p:spPr>
          <a:xfrm>
            <a:off x="633422" y="1214444"/>
            <a:ext cx="7877175" cy="3452813"/>
          </a:xfrm>
          <a:prstGeom prst="rect">
            <a:avLst/>
          </a:prstGeom>
          <a:ln w="12700">
            <a:miter lim="400000"/>
          </a:ln>
          <a:extLst>
            <a:ext uri="{C572A759-6A51-4108-AA02-DFA0A04FC94B}">
              <ma14:wrappingTextBoxFlag xmlns="" xmlns:ma14="http://schemas.microsoft.com/office/mac/drawingml/2011/main" val="1"/>
            </a:ext>
          </a:extLst>
        </p:spPr>
        <p:txBody>
          <a:bodyPr lIns="21335" tIns="21335" rIns="21335" bIns="21335"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4469540" y="4905383"/>
            <a:ext cx="200183" cy="196977"/>
          </a:xfrm>
          <a:prstGeom prst="rect">
            <a:avLst/>
          </a:prstGeom>
          <a:ln w="12700">
            <a:miter lim="400000"/>
          </a:ln>
        </p:spPr>
        <p:txBody>
          <a:bodyPr wrap="none" lIns="21335" tIns="21335" rIns="21335" bIns="21335">
            <a:spAutoFit/>
          </a:bodyPr>
          <a:lstStyle>
            <a:lvl1pPr>
              <a:defRPr sz="1000"/>
            </a:lvl1pPr>
          </a:lstStyle>
          <a:p>
            <a:pPr algn="ctr" defTabSz="346640" hangingPunct="0"/>
            <a:fld id="{86CB4B4D-7CA3-9044-876B-883B54F8677D}" type="slidenum">
              <a:rPr lang="en-US" kern="0" smtClean="0">
                <a:solidFill>
                  <a:srgbClr val="000000"/>
                </a:solidFill>
                <a:sym typeface="Helvetica Light"/>
              </a:rPr>
              <a:pPr algn="ctr" defTabSz="346640" hangingPunct="0"/>
              <a:t>‹#›</a:t>
            </a:fld>
            <a:endParaRPr lang="en-US" kern="0">
              <a:solidFill>
                <a:srgbClr val="000000"/>
              </a:solidFill>
              <a:sym typeface="Helvetica Light"/>
            </a:endParaRPr>
          </a:p>
        </p:txBody>
      </p:sp>
    </p:spTree>
    <p:extLst>
      <p:ext uri="{BB962C8B-B14F-4D97-AF65-F5344CB8AC3E}">
        <p14:creationId xmlns:p14="http://schemas.microsoft.com/office/powerpoint/2010/main" val="17105940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spd="med"/>
  <p:txStyles>
    <p:titleStyle>
      <a:lvl1pPr marL="0" marR="0" indent="0" algn="ctr" defTabSz="346640"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Neutra Text" pitchFamily="50" charset="0"/>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9pPr>
    </p:titleStyle>
    <p:bodyStyle>
      <a:lvl1pPr marL="266651"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53329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9994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106658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333240"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599885"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6pPr>
      <a:lvl7pPr marL="1866533"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7pPr>
      <a:lvl8pPr marL="213318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8pPr>
      <a:lvl9pPr marL="239982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20" tIns="45710" rIns="91420" bIns="4571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0" tIns="45710" rIns="91420"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a:defRPr sz="1200">
                <a:solidFill>
                  <a:schemeClr val="tx1">
                    <a:tint val="75000"/>
                  </a:schemeClr>
                </a:solidFill>
              </a:defRPr>
            </a:lvl1pPr>
          </a:lstStyle>
          <a:p>
            <a:fld id="{F92B5FF3-61FC-4D45-B141-5A43B152EC6C}" type="datetimeFigureOut">
              <a:rPr lang="en-US" smtClean="0"/>
              <a:t>10/20/2023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0" tIns="45710" rIns="91420" bIns="45710" rtlCol="0" anchor="ctr"/>
          <a:lstStyle>
            <a:lvl1pPr algn="r">
              <a:defRPr sz="12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25500576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4175" rtl="0" eaLnBrk="1" latinLnBrk="0" hangingPunct="1">
        <a:spcBef>
          <a:spcPct val="0"/>
        </a:spcBef>
        <a:buNone/>
        <a:defRPr sz="4400" kern="1200">
          <a:solidFill>
            <a:schemeClr val="tx1"/>
          </a:solidFill>
          <a:latin typeface="+mj-lt"/>
          <a:ea typeface="+mj-ea"/>
          <a:cs typeface="+mj-cs"/>
        </a:defRPr>
      </a:lvl1pPr>
    </p:titleStyle>
    <p:bodyStyle>
      <a:lvl1pPr marL="342812" indent="-342812" algn="l" defTabSz="9141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69" indent="-285680" algn="l" defTabSz="9141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16" indent="-228540" algn="l" defTabSz="9141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0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889"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7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EP_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8121529" y="295508"/>
            <a:ext cx="711446" cy="718681"/>
          </a:xfrm>
          <a:prstGeom prst="rect">
            <a:avLst/>
          </a:prstGeom>
          <a:ln w="12700">
            <a:miter lim="400000"/>
          </a:ln>
        </p:spPr>
      </p:pic>
      <p:pic>
        <p:nvPicPr>
          <p:cNvPr id="4" name="integral_logo.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465871" y="4376463"/>
            <a:ext cx="964010" cy="371512"/>
          </a:xfrm>
          <a:prstGeom prst="rect">
            <a:avLst/>
          </a:prstGeom>
          <a:ln w="12700">
            <a:miter lim="400000"/>
          </a:ln>
        </p:spPr>
      </p:pic>
      <p:sp>
        <p:nvSpPr>
          <p:cNvPr id="6" name="Shape 6"/>
          <p:cNvSpPr>
            <a:spLocks noGrp="1"/>
          </p:cNvSpPr>
          <p:nvPr>
            <p:ph type="title"/>
          </p:nvPr>
        </p:nvSpPr>
        <p:spPr>
          <a:xfrm>
            <a:off x="633413" y="357188"/>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19049" tIns="19049" rIns="19049" bIns="19049" anchor="ctr">
            <a:normAutofit/>
          </a:bodyPr>
          <a:lstStyle/>
          <a:p>
            <a:r>
              <a:rPr lang="en-US" dirty="0"/>
              <a:t>TITLE TEXT</a:t>
            </a:r>
          </a:p>
        </p:txBody>
      </p:sp>
      <p:sp>
        <p:nvSpPr>
          <p:cNvPr id="7" name="Shape 7"/>
          <p:cNvSpPr>
            <a:spLocks noGrp="1"/>
          </p:cNvSpPr>
          <p:nvPr>
            <p:ph type="body" idx="1"/>
          </p:nvPr>
        </p:nvSpPr>
        <p:spPr>
          <a:xfrm>
            <a:off x="633413" y="1214451"/>
            <a:ext cx="7877175" cy="3452813"/>
          </a:xfrm>
          <a:prstGeom prst="rect">
            <a:avLst/>
          </a:prstGeom>
          <a:ln w="12700">
            <a:miter lim="400000"/>
          </a:ln>
          <a:extLst>
            <a:ext uri="{C572A759-6A51-4108-AA02-DFA0A04FC94B}">
              <ma14:wrappingTextBoxFlag xmlns:ma14="http://schemas.microsoft.com/office/mac/drawingml/2011/main" xmlns="" val="1"/>
            </a:ext>
          </a:extLst>
        </p:spPr>
        <p:txBody>
          <a:bodyPr lIns="19049" tIns="19049" rIns="19049" bIns="19049"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8"/>
          <p:cNvSpPr>
            <a:spLocks noGrp="1"/>
          </p:cNvSpPr>
          <p:nvPr>
            <p:ph type="sldNum" sz="quarter" idx="2"/>
          </p:nvPr>
        </p:nvSpPr>
        <p:spPr>
          <a:xfrm>
            <a:off x="4479852" y="4905376"/>
            <a:ext cx="179536" cy="176972"/>
          </a:xfrm>
          <a:prstGeom prst="rect">
            <a:avLst/>
          </a:prstGeom>
          <a:ln w="12700">
            <a:miter lim="400000"/>
          </a:ln>
        </p:spPr>
        <p:txBody>
          <a:bodyPr wrap="none" lIns="19049" tIns="19049" rIns="19049" bIns="19049">
            <a:spAutoFit/>
          </a:bodyPr>
          <a:lstStyle>
            <a:lvl1pPr>
              <a:defRPr sz="900"/>
            </a:lvl1pPr>
          </a:lstStyle>
          <a:p>
            <a:pPr algn="ctr" defTabSz="309458" hangingPunct="0"/>
            <a:fld id="{86CB4B4D-7CA3-9044-876B-883B54F8677D}" type="slidenum">
              <a:rPr lang="en-US" kern="0" smtClean="0">
                <a:solidFill>
                  <a:srgbClr val="000000"/>
                </a:solidFill>
                <a:sym typeface="Helvetica Light"/>
              </a:rPr>
              <a:pPr algn="ctr" defTabSz="309458" hangingPunct="0"/>
              <a:t>‹#›</a:t>
            </a:fld>
            <a:endParaRPr lang="en-US" kern="0">
              <a:solidFill>
                <a:srgbClr val="000000"/>
              </a:solidFill>
              <a:sym typeface="Helvetica Light"/>
            </a:endParaRPr>
          </a:p>
        </p:txBody>
      </p:sp>
    </p:spTree>
    <p:extLst>
      <p:ext uri="{BB962C8B-B14F-4D97-AF65-F5344CB8AC3E}">
        <p14:creationId xmlns:p14="http://schemas.microsoft.com/office/powerpoint/2010/main" val="32076807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ransition spd="med"/>
  <p:txStyles>
    <p:titleStyle>
      <a:lvl1pPr marL="0" marR="0" indent="0" algn="ctr" defTabSz="309458" rtl="0" latinLnBrk="0">
        <a:lnSpc>
          <a:spcPct val="100000"/>
        </a:lnSpc>
        <a:spcBef>
          <a:spcPts val="0"/>
        </a:spcBef>
        <a:spcAft>
          <a:spcPts val="0"/>
        </a:spcAft>
        <a:buClrTx/>
        <a:buSzTx/>
        <a:buFontTx/>
        <a:buNone/>
        <a:tabLst/>
        <a:defRPr sz="4200" b="1" i="0" u="none" strike="noStrike" cap="none" spc="0" baseline="0">
          <a:ln>
            <a:noFill/>
          </a:ln>
          <a:solidFill>
            <a:srgbClr val="000000"/>
          </a:solidFill>
          <a:uFillTx/>
          <a:latin typeface="Neutra Text" pitchFamily="50" charset="0"/>
          <a:ea typeface="+mn-ea"/>
          <a:cs typeface="+mn-cs"/>
          <a:sym typeface="Helvetica Light"/>
        </a:defRPr>
      </a:lvl1pPr>
      <a:lvl2pPr marL="0" marR="0" indent="85697"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394"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090"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776"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478"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181"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599865"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562" algn="ctr" defTabSz="309458"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041"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476082"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14123"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952164"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190205"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428246"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6pPr>
      <a:lvl7pPr marL="1666287"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7pPr>
      <a:lvl8pPr marL="1904330"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8pPr>
      <a:lvl9pPr marL="2142371" marR="0" indent="-238041" algn="l" defTabSz="309458"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697"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394"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090"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776"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478"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181"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599865"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562" algn="ctr" defTabSz="309458"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EP_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8121529" y="295508"/>
            <a:ext cx="711446" cy="718681"/>
          </a:xfrm>
          <a:prstGeom prst="rect">
            <a:avLst/>
          </a:prstGeom>
          <a:ln w="12700">
            <a:miter lim="400000"/>
          </a:ln>
        </p:spPr>
      </p:pic>
      <p:pic>
        <p:nvPicPr>
          <p:cNvPr id="4" name="integral_logo.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465871" y="4376463"/>
            <a:ext cx="964010" cy="371512"/>
          </a:xfrm>
          <a:prstGeom prst="rect">
            <a:avLst/>
          </a:prstGeom>
          <a:ln w="12700">
            <a:miter lim="400000"/>
          </a:ln>
        </p:spPr>
      </p:pic>
      <p:sp>
        <p:nvSpPr>
          <p:cNvPr id="6" name="Shape 6"/>
          <p:cNvSpPr>
            <a:spLocks noGrp="1"/>
          </p:cNvSpPr>
          <p:nvPr>
            <p:ph type="title"/>
          </p:nvPr>
        </p:nvSpPr>
        <p:spPr>
          <a:xfrm>
            <a:off x="633413" y="357188"/>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19049" tIns="19049" rIns="19049" bIns="19049" anchor="ctr">
            <a:normAutofit/>
          </a:bodyPr>
          <a:lstStyle/>
          <a:p>
            <a:r>
              <a:rPr lang="en-US" dirty="0"/>
              <a:t>TITLE TEXT</a:t>
            </a:r>
          </a:p>
        </p:txBody>
      </p:sp>
      <p:sp>
        <p:nvSpPr>
          <p:cNvPr id="7" name="Shape 7"/>
          <p:cNvSpPr>
            <a:spLocks noGrp="1"/>
          </p:cNvSpPr>
          <p:nvPr>
            <p:ph type="body" idx="1"/>
          </p:nvPr>
        </p:nvSpPr>
        <p:spPr>
          <a:xfrm>
            <a:off x="633413" y="1214449"/>
            <a:ext cx="7877175" cy="3452813"/>
          </a:xfrm>
          <a:prstGeom prst="rect">
            <a:avLst/>
          </a:prstGeom>
          <a:ln w="12700">
            <a:miter lim="400000"/>
          </a:ln>
          <a:extLst>
            <a:ext uri="{C572A759-6A51-4108-AA02-DFA0A04FC94B}">
              <ma14:wrappingTextBoxFlag xmlns:ma14="http://schemas.microsoft.com/office/mac/drawingml/2011/main" xmlns="" val="1"/>
            </a:ext>
          </a:extLst>
        </p:spPr>
        <p:txBody>
          <a:bodyPr lIns="19049" tIns="19049" rIns="19049" bIns="19049"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8"/>
          <p:cNvSpPr>
            <a:spLocks noGrp="1"/>
          </p:cNvSpPr>
          <p:nvPr>
            <p:ph type="sldNum" sz="quarter" idx="2"/>
          </p:nvPr>
        </p:nvSpPr>
        <p:spPr>
          <a:xfrm>
            <a:off x="4479852" y="4905376"/>
            <a:ext cx="179536" cy="176972"/>
          </a:xfrm>
          <a:prstGeom prst="rect">
            <a:avLst/>
          </a:prstGeom>
          <a:ln w="12700">
            <a:miter lim="400000"/>
          </a:ln>
        </p:spPr>
        <p:txBody>
          <a:bodyPr wrap="none" lIns="19049" tIns="19049" rIns="19049" bIns="19049">
            <a:spAutoFit/>
          </a:bodyPr>
          <a:lstStyle>
            <a:lvl1pPr>
              <a:defRPr sz="900"/>
            </a:lvl1pPr>
          </a:lstStyle>
          <a:p>
            <a:pPr algn="ctr" defTabSz="309473" hangingPunct="0"/>
            <a:fld id="{86CB4B4D-7CA3-9044-876B-883B54F8677D}" type="slidenum">
              <a:rPr lang="en-US" kern="0" smtClean="0">
                <a:solidFill>
                  <a:srgbClr val="000000"/>
                </a:solidFill>
                <a:sym typeface="Helvetica Light"/>
              </a:rPr>
              <a:pPr algn="ctr" defTabSz="309473" hangingPunct="0"/>
              <a:t>‹#›</a:t>
            </a:fld>
            <a:endParaRPr lang="en-US" kern="0">
              <a:solidFill>
                <a:srgbClr val="000000"/>
              </a:solidFill>
              <a:sym typeface="Helvetica Light"/>
            </a:endParaRPr>
          </a:p>
        </p:txBody>
      </p:sp>
    </p:spTree>
    <p:extLst>
      <p:ext uri="{BB962C8B-B14F-4D97-AF65-F5344CB8AC3E}">
        <p14:creationId xmlns:p14="http://schemas.microsoft.com/office/powerpoint/2010/main" val="41822487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spd="med"/>
  <p:txStyles>
    <p:titleStyle>
      <a:lvl1pPr marL="0" marR="0" indent="0" algn="ctr" defTabSz="309473" rtl="0" latinLnBrk="0">
        <a:lnSpc>
          <a:spcPct val="100000"/>
        </a:lnSpc>
        <a:spcBef>
          <a:spcPts val="0"/>
        </a:spcBef>
        <a:spcAft>
          <a:spcPts val="0"/>
        </a:spcAft>
        <a:buClrTx/>
        <a:buSzTx/>
        <a:buFontTx/>
        <a:buNone/>
        <a:tabLst/>
        <a:defRPr sz="4200" b="1" i="0" u="none" strike="noStrike" cap="none" spc="0" baseline="0">
          <a:ln>
            <a:noFill/>
          </a:ln>
          <a:solidFill>
            <a:srgbClr val="000000"/>
          </a:solidFill>
          <a:uFillTx/>
          <a:latin typeface="Neutra Text" pitchFamily="50" charset="0"/>
          <a:ea typeface="+mn-ea"/>
          <a:cs typeface="+mn-cs"/>
          <a:sym typeface="Helvetica Light"/>
        </a:defRPr>
      </a:lvl1pPr>
      <a:lvl2pPr marL="0" marR="0" indent="85701"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02"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02"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794"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499"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205"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599895"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596" algn="ctr" defTabSz="30947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053"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476106"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14159"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952212"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190265"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428318"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6pPr>
      <a:lvl7pPr marL="1666371"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7pPr>
      <a:lvl8pPr marL="1904426"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8pPr>
      <a:lvl9pPr marL="2142479" marR="0" indent="-238053" algn="l" defTabSz="309473" latinLnBrk="0">
        <a:lnSpc>
          <a:spcPct val="100000"/>
        </a:lnSpc>
        <a:spcBef>
          <a:spcPts val="1950"/>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01"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02"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02"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794"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499"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205"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599895"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596" algn="ctr" defTabSz="30947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674E50-F453-4576-B5DE-761E907890A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71856C-4C1B-4018-A2C0-98E77EB4D15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A0F0B-6A83-429A-A8B6-58725D1AC4E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53C30F0-9391-4FBF-B6E5-B034CE3A789C}" type="datetimeFigureOut">
              <a:rPr lang="en-US" smtClean="0"/>
              <a:t>10/20/2023</a:t>
            </a:fld>
            <a:endParaRPr lang="en-US"/>
          </a:p>
        </p:txBody>
      </p:sp>
      <p:sp>
        <p:nvSpPr>
          <p:cNvPr id="5" name="Footer Placeholder 4">
            <a:extLst>
              <a:ext uri="{FF2B5EF4-FFF2-40B4-BE49-F238E27FC236}">
                <a16:creationId xmlns:a16="http://schemas.microsoft.com/office/drawing/2014/main" id="{07631FCB-1DE7-4EF8-B76D-77DAE290522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03ABB2-3E3B-4CEA-ADE1-96F4A1BF43D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3E7DB0-5118-4135-83AA-76A6DFB1519B}" type="slidenum">
              <a:rPr lang="en-US" smtClean="0"/>
              <a:t>‹#›</a:t>
            </a:fld>
            <a:endParaRPr lang="en-US"/>
          </a:p>
        </p:txBody>
      </p:sp>
    </p:spTree>
    <p:extLst>
      <p:ext uri="{BB962C8B-B14F-4D97-AF65-F5344CB8AC3E}">
        <p14:creationId xmlns:p14="http://schemas.microsoft.com/office/powerpoint/2010/main" val="131714249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2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mailto:casey.studhalter@dc.gov" TargetMode="External"/><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241AC-2498-13DC-C9E6-D2E35C547DA8}"/>
              </a:ext>
            </a:extLst>
          </p:cNvPr>
          <p:cNvPicPr>
            <a:picLocks noChangeAspect="1"/>
          </p:cNvPicPr>
          <p:nvPr/>
        </p:nvPicPr>
        <p:blipFill>
          <a:blip r:embed="rId3"/>
          <a:stretch>
            <a:fillRect/>
          </a:stretch>
        </p:blipFill>
        <p:spPr>
          <a:xfrm>
            <a:off x="0" y="0"/>
            <a:ext cx="9144000" cy="5143500"/>
          </a:xfrm>
          <a:prstGeom prst="rect">
            <a:avLst/>
          </a:prstGeom>
        </p:spPr>
      </p:pic>
      <p:sp>
        <p:nvSpPr>
          <p:cNvPr id="4" name="Title 3"/>
          <p:cNvSpPr>
            <a:spLocks noGrp="1"/>
          </p:cNvSpPr>
          <p:nvPr>
            <p:ph type="ctrTitle"/>
          </p:nvPr>
        </p:nvSpPr>
        <p:spPr>
          <a:xfrm>
            <a:off x="685799" y="209354"/>
            <a:ext cx="7772400" cy="2343150"/>
          </a:xfrm>
        </p:spPr>
        <p:txBody>
          <a:bodyPr>
            <a:noAutofit/>
          </a:bodyPr>
          <a:lstStyle/>
          <a:p>
            <a:r>
              <a:rPr lang="en-US" sz="4800" b="1" dirty="0">
                <a:ln>
                  <a:solidFill>
                    <a:schemeClr val="bg1">
                      <a:lumMod val="50000"/>
                    </a:schemeClr>
                  </a:solidFill>
                </a:ln>
                <a:solidFill>
                  <a:schemeClr val="accent1"/>
                </a:solidFill>
                <a:effectLst>
                  <a:outerShdw blurRad="38100" dist="38100" dir="2700000" algn="tl">
                    <a:srgbClr val="000000">
                      <a:alpha val="43137"/>
                    </a:srgbClr>
                  </a:outerShdw>
                </a:effectLst>
              </a:rPr>
              <a:t>Green Building  and Climate Policy in the District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48" y="4151744"/>
            <a:ext cx="2830783" cy="782402"/>
          </a:xfrm>
          <a:prstGeom prst="rect">
            <a:avLst/>
          </a:prstGeom>
        </p:spPr>
      </p:pic>
      <p:pic>
        <p:nvPicPr>
          <p:cNvPr id="2050" name="Picture 2" descr="Z:\LOGOS\NEW MMB_branding_J-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0171" y="4247270"/>
            <a:ext cx="4028265" cy="78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231" y="3330236"/>
            <a:ext cx="5994400" cy="800185"/>
          </a:xfrm>
          <a:prstGeom prst="rect">
            <a:avLst/>
          </a:prstGeom>
          <a:noFill/>
        </p:spPr>
        <p:txBody>
          <a:bodyPr wrap="square" lIns="121887" tIns="60943" rIns="121887" bIns="60943" rtlCol="0">
            <a:spAutoFit/>
          </a:bodyPr>
          <a:lstStyle/>
          <a:p>
            <a:pPr marL="0" marR="0" lvl="0" indent="0" algn="l" defTabSz="91417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2626"/>
                </a:solidFill>
                <a:effectLst/>
                <a:uLnTx/>
                <a:uFillTx/>
                <a:latin typeface="Trebuchet MS"/>
                <a:ea typeface="+mn-ea"/>
                <a:cs typeface="+mn-cs"/>
              </a:rPr>
              <a:t>Casey Studhalter</a:t>
            </a:r>
          </a:p>
          <a:p>
            <a:pPr marL="0" marR="0" lvl="0" indent="0" algn="l" defTabSz="91417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62626"/>
                </a:solidFill>
                <a:effectLst/>
                <a:uLnTx/>
                <a:uFillTx/>
                <a:latin typeface="Trebuchet MS"/>
                <a:ea typeface="+mn-ea"/>
                <a:cs typeface="+mn-cs"/>
              </a:rPr>
              <a:t>Green Building and Climate Branch</a:t>
            </a:r>
          </a:p>
          <a:p>
            <a:pPr marL="0" marR="0" lvl="0" indent="0" algn="l" defTabSz="91417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62626"/>
                </a:solidFill>
                <a:effectLst/>
                <a:uLnTx/>
                <a:uFillTx/>
                <a:latin typeface="Trebuchet MS"/>
                <a:ea typeface="+mn-ea"/>
                <a:cs typeface="+mn-cs"/>
              </a:rPr>
              <a:t>Urban Sustainability Administration</a:t>
            </a:r>
          </a:p>
        </p:txBody>
      </p:sp>
    </p:spTree>
    <p:extLst>
      <p:ext uri="{BB962C8B-B14F-4D97-AF65-F5344CB8AC3E}">
        <p14:creationId xmlns:p14="http://schemas.microsoft.com/office/powerpoint/2010/main" val="86687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68" y="197066"/>
            <a:ext cx="8784431" cy="500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t">
            <a:spAutoFit/>
          </a:bodyPr>
          <a:lstStyle/>
          <a:p>
            <a:pPr marL="0" marR="0" lvl="0" indent="0" algn="l" defTabSz="309458" rtl="0" eaLnBrk="1"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ea typeface="+mn-ea"/>
                <a:cs typeface="+mn-cs"/>
              </a:rPr>
              <a:t>EMBODIED CARBON</a:t>
            </a:r>
            <a:endPar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ea typeface="+mn-ea"/>
              <a:cs typeface="+mn-cs"/>
              <a:sym typeface="Helvetica Light"/>
            </a:endParaRPr>
          </a:p>
        </p:txBody>
      </p:sp>
      <p:sp>
        <p:nvSpPr>
          <p:cNvPr id="10" name="TextBox 9"/>
          <p:cNvSpPr txBox="1"/>
          <p:nvPr/>
        </p:nvSpPr>
        <p:spPr>
          <a:xfrm>
            <a:off x="207178" y="971550"/>
            <a:ext cx="5976297" cy="3482976"/>
          </a:xfrm>
          <a:prstGeom prst="rect">
            <a:avLst/>
          </a:prstGeom>
          <a:noFill/>
        </p:spPr>
        <p:txBody>
          <a:bodyPr wrap="square" lIns="91412" tIns="45706" rIns="91412" bIns="45706" rtlCol="0">
            <a:spAutoFit/>
          </a:bodyPr>
          <a:lstStyle/>
          <a:p>
            <a:pPr marL="285750" marR="0" lvl="0" indent="-285750" algn="l" defTabSz="914175"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Not currently measured or regulated</a:t>
            </a:r>
          </a:p>
          <a:p>
            <a:pPr marL="285750" indent="-285750" defTabSz="914175">
              <a:spcAft>
                <a:spcPts val="450"/>
              </a:spcAft>
              <a:buFont typeface="Arial" panose="020B0604020202020204" pitchFamily="34" charset="0"/>
              <a:buChar cha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Clean Energy DC and SDC didn’t address</a:t>
            </a:r>
          </a:p>
          <a:p>
            <a:pPr marL="285750" indent="-285750" defTabSz="914175">
              <a:spcAft>
                <a:spcPts val="450"/>
              </a:spcAft>
              <a:buFont typeface="Arial" panose="020B0604020202020204" pitchFamily="34" charset="0"/>
              <a:buChar cha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Next frontier for DC</a:t>
            </a:r>
          </a:p>
          <a:p>
            <a:pPr marL="285750" marR="0" lvl="0" indent="-285750" algn="l" defTabSz="914175"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Mayor established goal of carbon neutrality Districtwide by 2050</a:t>
            </a:r>
          </a:p>
          <a:p>
            <a:pPr marL="285750" marR="0" lvl="0" indent="-285750" algn="l" defTabSz="914175"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US" sz="1700" b="1" dirty="0">
                <a:solidFill>
                  <a:srgbClr val="000000"/>
                </a:solidFill>
                <a:latin typeface="Century Gothic" panose="020B0502020202020204" pitchFamily="34" charset="0"/>
              </a:rPr>
              <a:t>Climate Commitment Act (signed July 2022)</a:t>
            </a:r>
          </a:p>
          <a:p>
            <a:pPr marL="742950" lvl="1" indent="-285750" defTabSz="914175">
              <a:spcAft>
                <a:spcPts val="450"/>
              </a:spcAft>
              <a:buFont typeface="Arial" panose="020B0604020202020204" pitchFamily="34" charset="0"/>
              <a:buChar cha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Carbon neutrality by 2045</a:t>
            </a:r>
          </a:p>
          <a:p>
            <a:pPr marL="285750" marR="0" lvl="0" indent="-285750" algn="l" defTabSz="914175"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Carbon Free DC strategy </a:t>
            </a: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under development, will address embodied carbon</a:t>
            </a:r>
          </a:p>
          <a:p>
            <a:pPr marL="285750" marR="0" lvl="0" indent="-285750" algn="l" defTabSz="914175"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US" sz="1700" b="1" dirty="0">
                <a:solidFill>
                  <a:srgbClr val="000000"/>
                </a:solidFill>
                <a:latin typeface="Century Gothic" panose="020B0502020202020204" pitchFamily="34" charset="0"/>
              </a:rPr>
              <a:t>Shift to a consumption based GHG inventory</a:t>
            </a:r>
            <a:endPar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175" rtl="0" eaLnBrk="1" fontAlgn="auto" latinLnBrk="0" hangingPunct="1">
              <a:lnSpc>
                <a:spcPct val="100000"/>
              </a:lnSpc>
              <a:spcBef>
                <a:spcPts val="0"/>
              </a:spcBef>
              <a:spcAft>
                <a:spcPts val="45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3" name="Rectangle 12"/>
          <p:cNvSpPr/>
          <p:nvPr/>
        </p:nvSpPr>
        <p:spPr>
          <a:xfrm>
            <a:off x="76200" y="470535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1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Isosceles Triangle 13"/>
          <p:cNvSpPr/>
          <p:nvPr/>
        </p:nvSpPr>
        <p:spPr>
          <a:xfrm rot="5400000" flipV="1">
            <a:off x="6091117" y="-2638029"/>
            <a:ext cx="990600" cy="5167673"/>
          </a:xfrm>
          <a:prstGeom prst="triangle">
            <a:avLst>
              <a:gd name="adj" fmla="val 546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54" t="45000" r="67171" b="39352"/>
          <a:stretch/>
        </p:blipFill>
        <p:spPr bwMode="auto">
          <a:xfrm>
            <a:off x="5348659" y="891757"/>
            <a:ext cx="3642940" cy="229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0886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09550"/>
            <a:ext cx="7315200" cy="500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t">
            <a:spAutoFit/>
          </a:bodyPr>
          <a:lstStyle/>
          <a:p>
            <a:pPr marL="0" marR="0" lvl="0" indent="0" algn="l" defTabSz="309458" rtl="0" eaLnBrk="1"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rPr>
              <a:t>NOTEWORTHY POLICIES AND REGULATIONS</a:t>
            </a:r>
            <a:endPar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sym typeface="Helvetica Light"/>
            </a:endParaRPr>
          </a:p>
        </p:txBody>
      </p:sp>
      <p:sp>
        <p:nvSpPr>
          <p:cNvPr id="10" name="TextBox 9"/>
          <p:cNvSpPr txBox="1"/>
          <p:nvPr/>
        </p:nvSpPr>
        <p:spPr>
          <a:xfrm>
            <a:off x="255989" y="687911"/>
            <a:ext cx="8632021" cy="3934382"/>
          </a:xfrm>
          <a:prstGeom prst="rect">
            <a:avLst/>
          </a:prstGeom>
          <a:noFill/>
        </p:spPr>
        <p:txBody>
          <a:bodyPr wrap="square" lIns="91412" tIns="45706" rIns="91412" bIns="45706" rtlCol="0">
            <a:spAutoFit/>
          </a:bodyPr>
          <a:lstStyle/>
          <a:p>
            <a:pPr marL="0" marR="0" lvl="0" indent="0" algn="l" defTabSz="685528" rtl="0" eaLnBrk="1" fontAlgn="auto" latinLnBrk="0" hangingPunct="1">
              <a:lnSpc>
                <a:spcPct val="100000"/>
              </a:lnSpc>
              <a:spcBef>
                <a:spcPts val="0"/>
              </a:spcBef>
              <a:spcAft>
                <a:spcPts val="45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rPr>
              <a:t>New Construction &amp; Major Renovations</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Net-zero Energy</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Electrification</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Embodied Carbon*</a:t>
            </a:r>
          </a:p>
          <a:p>
            <a:pPr marL="342776" marR="0" lvl="0" indent="-342776"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085" rtl="0" eaLnBrk="1" fontAlgn="auto" latinLnBrk="0" hangingPunct="1">
              <a:lnSpc>
                <a:spcPct val="10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rPr>
              <a:t>Existing Buildings</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Energy and Water Benchmarking</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Building Energy Performance Standard (BEPS)</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Solar Renewable Energy Credits (SRECs)</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Inflation Reduction Act</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085"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rPr>
              <a:t>* Proposed only</a:t>
            </a:r>
          </a:p>
        </p:txBody>
      </p:sp>
    </p:spTree>
    <p:extLst>
      <p:ext uri="{BB962C8B-B14F-4D97-AF65-F5344CB8AC3E}">
        <p14:creationId xmlns:p14="http://schemas.microsoft.com/office/powerpoint/2010/main" val="37784287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319481" y="1045594"/>
            <a:ext cx="8523716" cy="3733799"/>
          </a:xfrm>
        </p:spPr>
        <p:txBody>
          <a:bodyPr>
            <a:noAutofit/>
          </a:bodyPr>
          <a:lstStyle/>
          <a:p>
            <a:pPr marL="0" indent="0">
              <a:spcBef>
                <a:spcPts val="0"/>
              </a:spcBef>
              <a:buNone/>
            </a:pPr>
            <a:r>
              <a:rPr lang="en-US" sz="1800" b="1" dirty="0">
                <a:solidFill>
                  <a:schemeClr val="tx2">
                    <a:lumMod val="75000"/>
                  </a:schemeClr>
                </a:solidFill>
                <a:cs typeface="Calibri" panose="020F0502020204030204" pitchFamily="34" charset="0"/>
              </a:rPr>
              <a:t>What is benchmarking? </a:t>
            </a:r>
          </a:p>
          <a:p>
            <a:pPr marL="0" indent="0">
              <a:spcBef>
                <a:spcPts val="0"/>
              </a:spcBef>
              <a:buNone/>
            </a:pPr>
            <a:r>
              <a:rPr lang="en-US" sz="1800" dirty="0">
                <a:solidFill>
                  <a:schemeClr val="tx2">
                    <a:lumMod val="75000"/>
                  </a:schemeClr>
                </a:solidFill>
                <a:latin typeface="Century Gothic"/>
                <a:cs typeface="Calibri"/>
              </a:rPr>
              <a:t>Annual report of energy and water usage to DOEE</a:t>
            </a:r>
            <a:endParaRPr lang="en-US" sz="1800" b="1" dirty="0">
              <a:solidFill>
                <a:schemeClr val="tx2">
                  <a:lumMod val="75000"/>
                </a:schemeClr>
              </a:solidFill>
              <a:cs typeface="Calibri" panose="020F0502020204030204" pitchFamily="34" charset="0"/>
            </a:endParaRPr>
          </a:p>
          <a:p>
            <a:pPr marL="0" indent="0">
              <a:spcBef>
                <a:spcPts val="0"/>
              </a:spcBef>
              <a:buNone/>
            </a:pPr>
            <a:endParaRPr lang="en-US" sz="1800" b="1" dirty="0">
              <a:solidFill>
                <a:schemeClr val="tx2">
                  <a:lumMod val="75000"/>
                </a:schemeClr>
              </a:solidFill>
              <a:cs typeface="Calibri" panose="020F0502020204030204" pitchFamily="34" charset="0"/>
            </a:endParaRPr>
          </a:p>
          <a:p>
            <a:pPr marL="0" indent="0">
              <a:spcBef>
                <a:spcPts val="0"/>
              </a:spcBef>
              <a:buNone/>
            </a:pPr>
            <a:r>
              <a:rPr lang="en-US" sz="1800" b="1" dirty="0">
                <a:solidFill>
                  <a:schemeClr val="tx2">
                    <a:lumMod val="75000"/>
                  </a:schemeClr>
                </a:solidFill>
                <a:latin typeface="Century Gothic"/>
                <a:cs typeface="Calibri"/>
              </a:rPr>
              <a:t>This is a measurement of your building’s performance – </a:t>
            </a:r>
            <a:r>
              <a:rPr lang="en-US" sz="1800" dirty="0">
                <a:solidFill>
                  <a:schemeClr val="tx2">
                    <a:lumMod val="75000"/>
                  </a:schemeClr>
                </a:solidFill>
                <a:latin typeface="Century Gothic"/>
                <a:cs typeface="Calibri"/>
              </a:rPr>
              <a:t>There are several metrics that track performance, such as </a:t>
            </a:r>
            <a:r>
              <a:rPr lang="en-US" sz="1800">
                <a:solidFill>
                  <a:schemeClr val="tx2">
                    <a:lumMod val="75000"/>
                  </a:schemeClr>
                </a:solidFill>
                <a:latin typeface="Century Gothic"/>
                <a:cs typeface="Calibri"/>
              </a:rPr>
              <a:t>total energy usage by fuel type, </a:t>
            </a:r>
            <a:r>
              <a:rPr lang="en-US" sz="1800" dirty="0">
                <a:solidFill>
                  <a:schemeClr val="tx2">
                    <a:lumMod val="75000"/>
                  </a:schemeClr>
                </a:solidFill>
                <a:latin typeface="Century Gothic"/>
                <a:cs typeface="Calibri"/>
              </a:rPr>
              <a:t>energy </a:t>
            </a:r>
            <a:r>
              <a:rPr lang="en-US" sz="1800">
                <a:solidFill>
                  <a:schemeClr val="tx2">
                    <a:lumMod val="75000"/>
                  </a:schemeClr>
                </a:solidFill>
                <a:latin typeface="Century Gothic"/>
                <a:cs typeface="Calibri"/>
              </a:rPr>
              <a:t>usage per square foot</a:t>
            </a:r>
            <a:r>
              <a:rPr lang="en-US" sz="1800" dirty="0">
                <a:solidFill>
                  <a:schemeClr val="tx2">
                    <a:lumMod val="75000"/>
                  </a:schemeClr>
                </a:solidFill>
                <a:latin typeface="Century Gothic"/>
                <a:cs typeface="Calibri"/>
              </a:rPr>
              <a:t>, ENERGY STAR score</a:t>
            </a:r>
            <a:endParaRPr lang="en-US" sz="1800" dirty="0">
              <a:solidFill>
                <a:schemeClr val="tx2">
                  <a:lumMod val="75000"/>
                </a:schemeClr>
              </a:solidFill>
              <a:cs typeface="Calibri" panose="020F0502020204030204" pitchFamily="34" charset="0"/>
            </a:endParaRPr>
          </a:p>
          <a:p>
            <a:pPr marL="0" indent="0">
              <a:spcBef>
                <a:spcPts val="0"/>
              </a:spcBef>
              <a:buNone/>
            </a:pPr>
            <a:endParaRPr lang="en-US" sz="1800" b="1" dirty="0">
              <a:solidFill>
                <a:schemeClr val="tx2">
                  <a:lumMod val="75000"/>
                </a:schemeClr>
              </a:solidFill>
              <a:cs typeface="Calibri" panose="020F0502020204030204" pitchFamily="34" charset="0"/>
            </a:endParaRPr>
          </a:p>
          <a:p>
            <a:pPr marL="0" indent="0">
              <a:spcBef>
                <a:spcPts val="0"/>
              </a:spcBef>
              <a:buNone/>
            </a:pPr>
            <a:r>
              <a:rPr lang="en-US" sz="1800" b="1" dirty="0">
                <a:solidFill>
                  <a:schemeClr val="tx2">
                    <a:lumMod val="75000"/>
                  </a:schemeClr>
                </a:solidFill>
                <a:cs typeface="Calibri" panose="020F0502020204030204" pitchFamily="34" charset="0"/>
              </a:rPr>
              <a:t>What does DOEE do with this data? </a:t>
            </a:r>
          </a:p>
          <a:p>
            <a:pPr marL="0" indent="0">
              <a:spcBef>
                <a:spcPts val="0"/>
              </a:spcBef>
              <a:buNone/>
            </a:pPr>
            <a:r>
              <a:rPr lang="en-US" sz="1800" dirty="0">
                <a:solidFill>
                  <a:schemeClr val="tx2">
                    <a:lumMod val="75000"/>
                  </a:schemeClr>
                </a:solidFill>
                <a:latin typeface="Century Gothic"/>
                <a:cs typeface="Calibri"/>
              </a:rPr>
              <a:t>Data from all covered buildings is publicly disclosed (and is used to generate the BEPS)</a:t>
            </a:r>
          </a:p>
          <a:p>
            <a:pPr marL="0" indent="0">
              <a:spcBef>
                <a:spcPts val="0"/>
              </a:spcBef>
              <a:buNone/>
            </a:pPr>
            <a:endParaRPr lang="en-US" sz="1800" b="1" dirty="0">
              <a:solidFill>
                <a:schemeClr val="tx2">
                  <a:lumMod val="75000"/>
                </a:schemeClr>
              </a:solidFill>
              <a:cs typeface="Calibri" panose="020F0502020204030204" pitchFamily="34" charset="0"/>
            </a:endParaRPr>
          </a:p>
          <a:p>
            <a:pPr marL="0" indent="0">
              <a:spcBef>
                <a:spcPts val="0"/>
              </a:spcBef>
              <a:buNone/>
            </a:pPr>
            <a:r>
              <a:rPr lang="en-US" sz="1800" b="1" dirty="0">
                <a:solidFill>
                  <a:schemeClr val="tx2">
                    <a:lumMod val="75000"/>
                  </a:schemeClr>
                </a:solidFill>
                <a:cs typeface="Calibri" panose="020F0502020204030204" pitchFamily="34" charset="0"/>
              </a:rPr>
              <a:t>When is it due?</a:t>
            </a:r>
          </a:p>
          <a:p>
            <a:pPr marL="0" indent="0">
              <a:spcBef>
                <a:spcPts val="0"/>
              </a:spcBef>
              <a:buNone/>
            </a:pPr>
            <a:r>
              <a:rPr lang="en-US" sz="1800" dirty="0">
                <a:solidFill>
                  <a:schemeClr val="tx2">
                    <a:lumMod val="75000"/>
                  </a:schemeClr>
                </a:solidFill>
                <a:cs typeface="Calibri" panose="020F0502020204030204" pitchFamily="34" charset="0"/>
              </a:rPr>
              <a:t>April 1 of every year</a:t>
            </a:r>
            <a:br>
              <a:rPr lang="en-US" sz="1800" dirty="0">
                <a:solidFill>
                  <a:schemeClr val="tx2">
                    <a:lumMod val="75000"/>
                  </a:schemeClr>
                </a:solidFill>
                <a:cs typeface="Calibri" panose="020F0502020204030204" pitchFamily="34" charset="0"/>
              </a:rPr>
            </a:br>
            <a:endParaRPr lang="en-US" sz="1800" dirty="0">
              <a:solidFill>
                <a:schemeClr val="tx2">
                  <a:lumMod val="75000"/>
                </a:schemeClr>
              </a:solidFill>
              <a:cs typeface="Calibri" panose="020F0502020204030204" pitchFamily="34" charset="0"/>
            </a:endParaRPr>
          </a:p>
          <a:p>
            <a:pPr marL="266065" indent="-266065">
              <a:spcBef>
                <a:spcPts val="0"/>
              </a:spcBef>
              <a:buFont typeface="Wingdings" panose="05000000000000000000" pitchFamily="2" charset="2"/>
              <a:buChar char="q"/>
            </a:pPr>
            <a:endParaRPr lang="en-US" sz="1800" dirty="0">
              <a:solidFill>
                <a:schemeClr val="tx2">
                  <a:lumMod val="75000"/>
                </a:schemeClr>
              </a:solidFill>
              <a:cs typeface="Calibri" panose="020F0502020204030204" pitchFamily="34" charset="0"/>
            </a:endParaRPr>
          </a:p>
          <a:p>
            <a:pPr marL="0" indent="0">
              <a:spcBef>
                <a:spcPts val="0"/>
              </a:spcBef>
              <a:buNone/>
            </a:pPr>
            <a:endParaRPr lang="en-US" sz="1800" dirty="0">
              <a:solidFill>
                <a:schemeClr val="tx2">
                  <a:lumMod val="75000"/>
                </a:schemeClr>
              </a:solidFill>
              <a:cs typeface="Calibri" panose="020F0502020204030204" pitchFamily="34" charset="0"/>
            </a:endParaRPr>
          </a:p>
        </p:txBody>
      </p:sp>
      <p:sp>
        <p:nvSpPr>
          <p:cNvPr id="26" name="TextBox 25"/>
          <p:cNvSpPr txBox="1"/>
          <p:nvPr/>
        </p:nvSpPr>
        <p:spPr>
          <a:xfrm>
            <a:off x="285437" y="218121"/>
            <a:ext cx="8481262" cy="461641"/>
          </a:xfrm>
          <a:prstGeom prst="rect">
            <a:avLst/>
          </a:prstGeom>
          <a:noFill/>
        </p:spPr>
        <p:txBody>
          <a:bodyPr wrap="square" lIns="91416" tIns="45708" rIns="91416" bIns="45708" rtlCol="0">
            <a:spAutoFit/>
          </a:bodyPr>
          <a:lstStyle/>
          <a:p>
            <a:pPr defTabSz="914127"/>
            <a:r>
              <a:rPr lang="en-US" sz="2400" b="1">
                <a:solidFill>
                  <a:srgbClr val="248C43"/>
                </a:solidFill>
                <a:latin typeface="Century Gothic"/>
              </a:rPr>
              <a:t>BENCHMARKING 101</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sp>
        <p:nvSpPr>
          <p:cNvPr id="3" name="Rectangle 2"/>
          <p:cNvSpPr/>
          <p:nvPr/>
        </p:nvSpPr>
        <p:spPr>
          <a:xfrm>
            <a:off x="155575" y="4781550"/>
            <a:ext cx="3932487" cy="307777"/>
          </a:xfrm>
          <a:prstGeom prst="rect">
            <a:avLst/>
          </a:prstGeom>
        </p:spPr>
        <p:txBody>
          <a:bodyPr wrap="none">
            <a:spAutoFit/>
          </a:bodyPr>
          <a:lstStyle/>
          <a:p>
            <a:pPr defTabSz="914240"/>
            <a:r>
              <a:rPr lang="en-US" sz="1400" b="1">
                <a:solidFill>
                  <a:srgbClr val="FFFFFF"/>
                </a:solidFill>
                <a:latin typeface="Century Gothic" panose="020B0502020202020204" pitchFamily="34" charset="0"/>
              </a:rPr>
              <a:t>https://doee.dc.gov/energybenchmarking</a:t>
            </a:r>
          </a:p>
        </p:txBody>
      </p:sp>
      <p:grpSp>
        <p:nvGrpSpPr>
          <p:cNvPr id="17" name="Group 16">
            <a:extLst>
              <a:ext uri="{FF2B5EF4-FFF2-40B4-BE49-F238E27FC236}">
                <a16:creationId xmlns:a16="http://schemas.microsoft.com/office/drawing/2014/main" id="{6182293E-65D9-4637-AEA1-FFA5116E85B3}"/>
              </a:ext>
            </a:extLst>
          </p:cNvPr>
          <p:cNvGrpSpPr/>
          <p:nvPr/>
        </p:nvGrpSpPr>
        <p:grpSpPr>
          <a:xfrm>
            <a:off x="0" y="4720590"/>
            <a:ext cx="9144000" cy="422910"/>
            <a:chOff x="0" y="4720590"/>
            <a:chExt cx="9144000" cy="422910"/>
          </a:xfrm>
        </p:grpSpPr>
        <p:sp>
          <p:nvSpPr>
            <p:cNvPr id="18" name="Rectangle 17">
              <a:extLst>
                <a:ext uri="{FF2B5EF4-FFF2-40B4-BE49-F238E27FC236}">
                  <a16:creationId xmlns:a16="http://schemas.microsoft.com/office/drawing/2014/main" id="{38210195-6722-40BD-9DDA-924840533E54}"/>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DDC058C-3DD1-44DE-BF29-6026DAF7D663}"/>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20" name="Picture 19">
              <a:extLst>
                <a:ext uri="{FF2B5EF4-FFF2-40B4-BE49-F238E27FC236}">
                  <a16:creationId xmlns:a16="http://schemas.microsoft.com/office/drawing/2014/main" id="{14AB554D-176F-4BE9-B69D-40B2452EE1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Tree>
    <p:extLst>
      <p:ext uri="{BB962C8B-B14F-4D97-AF65-F5344CB8AC3E}">
        <p14:creationId xmlns:p14="http://schemas.microsoft.com/office/powerpoint/2010/main" val="3271661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285437" y="-280415"/>
            <a:ext cx="8096559" cy="4954988"/>
          </a:xfrm>
        </p:spPr>
        <p:txBody>
          <a:bodyPr>
            <a:noAutofit/>
          </a:bodyPr>
          <a:lstStyle/>
          <a:p>
            <a:pPr marL="0" indent="0">
              <a:spcBef>
                <a:spcPts val="0"/>
              </a:spcBef>
              <a:buNone/>
            </a:pPr>
            <a:r>
              <a:rPr lang="en-US" sz="1800" b="1" dirty="0">
                <a:solidFill>
                  <a:schemeClr val="tx2">
                    <a:lumMod val="75000"/>
                  </a:schemeClr>
                </a:solidFill>
                <a:cs typeface="Calibri" panose="020F0502020204030204" pitchFamily="34" charset="0"/>
              </a:rPr>
              <a:t>Covered Buildings</a:t>
            </a:r>
          </a:p>
          <a:p>
            <a:pPr>
              <a:spcBef>
                <a:spcPts val="0"/>
              </a:spcBef>
              <a:buFont typeface="Wingdings" panose="05000000000000000000" pitchFamily="2" charset="2"/>
              <a:buChar char="q"/>
            </a:pPr>
            <a:r>
              <a:rPr lang="en-US" sz="1800" dirty="0">
                <a:solidFill>
                  <a:schemeClr val="tx2">
                    <a:lumMod val="75000"/>
                  </a:schemeClr>
                </a:solidFill>
                <a:cs typeface="Calibri" panose="020F0502020204030204" pitchFamily="34" charset="0"/>
              </a:rPr>
              <a:t>2010 and on – DC-owned buildings &gt;10,000 sq. ft.</a:t>
            </a:r>
          </a:p>
          <a:p>
            <a:pPr>
              <a:spcBef>
                <a:spcPts val="0"/>
              </a:spcBef>
              <a:buFont typeface="Wingdings" panose="05000000000000000000" pitchFamily="2" charset="2"/>
              <a:buChar char="q"/>
            </a:pPr>
            <a:r>
              <a:rPr lang="en-US" sz="1800" dirty="0">
                <a:solidFill>
                  <a:schemeClr val="tx2">
                    <a:lumMod val="75000"/>
                  </a:schemeClr>
                </a:solidFill>
                <a:cs typeface="Calibri" panose="020F0502020204030204" pitchFamily="34" charset="0"/>
              </a:rPr>
              <a:t>2014 and on – Private buildings &gt; 50,000 sq. ft.</a:t>
            </a:r>
          </a:p>
          <a:p>
            <a:pPr>
              <a:spcBef>
                <a:spcPts val="0"/>
              </a:spcBef>
              <a:buFont typeface="Wingdings" panose="05000000000000000000" pitchFamily="2" charset="2"/>
              <a:buChar char="q"/>
            </a:pPr>
            <a:r>
              <a:rPr lang="en-US" sz="1800" dirty="0">
                <a:solidFill>
                  <a:schemeClr val="tx2">
                    <a:lumMod val="75000"/>
                  </a:schemeClr>
                </a:solidFill>
                <a:cs typeface="Calibri" panose="020F0502020204030204" pitchFamily="34" charset="0"/>
              </a:rPr>
              <a:t>2022 and on – Private buildings &gt; 25,000 sq. ft.</a:t>
            </a:r>
          </a:p>
          <a:p>
            <a:pPr>
              <a:spcBef>
                <a:spcPts val="0"/>
              </a:spcBef>
              <a:buFont typeface="Wingdings" panose="05000000000000000000" pitchFamily="2" charset="2"/>
              <a:buChar char="q"/>
            </a:pPr>
            <a:r>
              <a:rPr lang="en-US" sz="1800" dirty="0">
                <a:solidFill>
                  <a:schemeClr val="tx2">
                    <a:lumMod val="75000"/>
                  </a:schemeClr>
                </a:solidFill>
                <a:cs typeface="Calibri" panose="020F0502020204030204" pitchFamily="34" charset="0"/>
              </a:rPr>
              <a:t>2025 and on – Private buildings &gt; 10,000 sq. ft. </a:t>
            </a:r>
          </a:p>
          <a:p>
            <a:pPr>
              <a:spcBef>
                <a:spcPts val="0"/>
              </a:spcBef>
              <a:buFont typeface="Wingdings" panose="05000000000000000000" pitchFamily="2" charset="2"/>
              <a:buChar char="q"/>
            </a:pPr>
            <a:endParaRPr lang="en-US" sz="1800" dirty="0">
              <a:solidFill>
                <a:schemeClr val="tx2">
                  <a:lumMod val="75000"/>
                </a:schemeClr>
              </a:solidFill>
              <a:cs typeface="Calibri" panose="020F0502020204030204" pitchFamily="34" charset="0"/>
            </a:endParaRPr>
          </a:p>
          <a:p>
            <a:pPr marL="0" indent="0">
              <a:spcBef>
                <a:spcPts val="0"/>
              </a:spcBef>
              <a:buNone/>
            </a:pPr>
            <a:r>
              <a:rPr lang="en-US" sz="1800" b="1" dirty="0">
                <a:solidFill>
                  <a:schemeClr val="tx2">
                    <a:lumMod val="75000"/>
                  </a:schemeClr>
                </a:solidFill>
                <a:cs typeface="Calibri" panose="020F0502020204030204" pitchFamily="34" charset="0"/>
              </a:rPr>
              <a:t>Third Party Data Verification Required</a:t>
            </a:r>
          </a:p>
          <a:p>
            <a:pPr>
              <a:spcBef>
                <a:spcPts val="0"/>
              </a:spcBef>
              <a:buFont typeface="Wingdings" panose="05000000000000000000" pitchFamily="2" charset="2"/>
              <a:buChar char="q"/>
            </a:pPr>
            <a:r>
              <a:rPr lang="en-US" sz="1800" dirty="0">
                <a:solidFill>
                  <a:schemeClr val="tx2">
                    <a:lumMod val="75000"/>
                  </a:schemeClr>
                </a:solidFill>
                <a:cs typeface="Calibri" panose="020F0502020204030204" pitchFamily="34" charset="0"/>
              </a:rPr>
              <a:t>Beginning 2024 and every three (3) years etc.</a:t>
            </a:r>
          </a:p>
          <a:p>
            <a:pPr marL="0" indent="0">
              <a:spcBef>
                <a:spcPts val="0"/>
              </a:spcBef>
              <a:buNone/>
            </a:pPr>
            <a:endParaRPr lang="en-US" sz="1800" dirty="0">
              <a:solidFill>
                <a:schemeClr val="tx2">
                  <a:lumMod val="75000"/>
                </a:schemeClr>
              </a:solidFill>
              <a:cs typeface="Calibri" panose="020F0502020204030204" pitchFamily="34" charset="0"/>
            </a:endParaRPr>
          </a:p>
        </p:txBody>
      </p:sp>
      <p:sp>
        <p:nvSpPr>
          <p:cNvPr id="26" name="TextBox 25"/>
          <p:cNvSpPr txBox="1"/>
          <p:nvPr/>
        </p:nvSpPr>
        <p:spPr>
          <a:xfrm>
            <a:off x="285437" y="218121"/>
            <a:ext cx="8481262" cy="461641"/>
          </a:xfrm>
          <a:prstGeom prst="rect">
            <a:avLst/>
          </a:prstGeom>
          <a:noFill/>
        </p:spPr>
        <p:txBody>
          <a:bodyPr wrap="square" lIns="91416" tIns="45708" rIns="91416" bIns="45708" rtlCol="0">
            <a:spAutoFit/>
          </a:bodyPr>
          <a:lstStyle/>
          <a:p>
            <a:pPr defTabSz="914127"/>
            <a:r>
              <a:rPr lang="en-US" sz="2400" b="1" dirty="0">
                <a:solidFill>
                  <a:srgbClr val="248C43"/>
                </a:solidFill>
                <a:latin typeface="Century Gothic"/>
              </a:rPr>
              <a:t>BENCHMARKING 101 – Recent changes </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sp>
        <p:nvSpPr>
          <p:cNvPr id="3" name="Rectangle 2"/>
          <p:cNvSpPr/>
          <p:nvPr/>
        </p:nvSpPr>
        <p:spPr>
          <a:xfrm>
            <a:off x="155575" y="4781550"/>
            <a:ext cx="3932487" cy="307777"/>
          </a:xfrm>
          <a:prstGeom prst="rect">
            <a:avLst/>
          </a:prstGeom>
        </p:spPr>
        <p:txBody>
          <a:bodyPr wrap="none">
            <a:spAutoFit/>
          </a:bodyPr>
          <a:lstStyle/>
          <a:p>
            <a:pPr defTabSz="914240"/>
            <a:r>
              <a:rPr lang="en-US" sz="1400" b="1">
                <a:solidFill>
                  <a:srgbClr val="FFFFFF"/>
                </a:solidFill>
                <a:latin typeface="Century Gothic" panose="020B0502020202020204" pitchFamily="34" charset="0"/>
              </a:rPr>
              <a:t>https://doee.dc.gov/energybenchmarking</a:t>
            </a:r>
          </a:p>
        </p:txBody>
      </p:sp>
      <p:grpSp>
        <p:nvGrpSpPr>
          <p:cNvPr id="17" name="Group 16">
            <a:extLst>
              <a:ext uri="{FF2B5EF4-FFF2-40B4-BE49-F238E27FC236}">
                <a16:creationId xmlns:a16="http://schemas.microsoft.com/office/drawing/2014/main" id="{6182293E-65D9-4637-AEA1-FFA5116E85B3}"/>
              </a:ext>
            </a:extLst>
          </p:cNvPr>
          <p:cNvGrpSpPr/>
          <p:nvPr/>
        </p:nvGrpSpPr>
        <p:grpSpPr>
          <a:xfrm>
            <a:off x="0" y="4720590"/>
            <a:ext cx="9144000" cy="422910"/>
            <a:chOff x="0" y="4720590"/>
            <a:chExt cx="9144000" cy="422910"/>
          </a:xfrm>
        </p:grpSpPr>
        <p:sp>
          <p:nvSpPr>
            <p:cNvPr id="18" name="Rectangle 17">
              <a:extLst>
                <a:ext uri="{FF2B5EF4-FFF2-40B4-BE49-F238E27FC236}">
                  <a16:creationId xmlns:a16="http://schemas.microsoft.com/office/drawing/2014/main" id="{38210195-6722-40BD-9DDA-924840533E54}"/>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DDC058C-3DD1-44DE-BF29-6026DAF7D663}"/>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20" name="Picture 19">
              <a:extLst>
                <a:ext uri="{FF2B5EF4-FFF2-40B4-BE49-F238E27FC236}">
                  <a16:creationId xmlns:a16="http://schemas.microsoft.com/office/drawing/2014/main" id="{14AB554D-176F-4BE9-B69D-40B2452EE1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4" name="Rectangle 3">
            <a:extLst>
              <a:ext uri="{FF2B5EF4-FFF2-40B4-BE49-F238E27FC236}">
                <a16:creationId xmlns:a16="http://schemas.microsoft.com/office/drawing/2014/main" id="{A78587E4-3D07-FC67-9433-83BA39BEFE03}"/>
              </a:ext>
            </a:extLst>
          </p:cNvPr>
          <p:cNvSpPr/>
          <p:nvPr/>
        </p:nvSpPr>
        <p:spPr>
          <a:xfrm>
            <a:off x="460375" y="1750222"/>
            <a:ext cx="5166233" cy="336499"/>
          </a:xfrm>
          <a:prstGeom prst="rect">
            <a:avLst/>
          </a:prstGeom>
          <a:noFill/>
          <a:ln w="38100" cap="flat">
            <a:solidFill>
              <a:schemeClr val="accent5"/>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 name="Rectangle 6">
            <a:extLst>
              <a:ext uri="{FF2B5EF4-FFF2-40B4-BE49-F238E27FC236}">
                <a16:creationId xmlns:a16="http://schemas.microsoft.com/office/drawing/2014/main" id="{9E061628-A49A-DD7E-B376-C07FF3B2BB6A}"/>
              </a:ext>
            </a:extLst>
          </p:cNvPr>
          <p:cNvSpPr/>
          <p:nvPr/>
        </p:nvSpPr>
        <p:spPr>
          <a:xfrm>
            <a:off x="460375" y="2875898"/>
            <a:ext cx="5166233" cy="336499"/>
          </a:xfrm>
          <a:prstGeom prst="rect">
            <a:avLst/>
          </a:prstGeom>
          <a:noFill/>
          <a:ln w="38100" cap="flat">
            <a:solidFill>
              <a:schemeClr val="accent5"/>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8299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149625" y="928738"/>
            <a:ext cx="4800599" cy="4779899"/>
          </a:xfrm>
        </p:spPr>
        <p:txBody>
          <a:bodyPr>
            <a:noAutofit/>
          </a:bodyPr>
          <a:lstStyle/>
          <a:p>
            <a:pPr marL="0" indent="0">
              <a:spcBef>
                <a:spcPts val="0"/>
              </a:spcBef>
              <a:buNone/>
            </a:pPr>
            <a:r>
              <a:rPr lang="en-US" sz="1800" b="1" dirty="0">
                <a:solidFill>
                  <a:schemeClr val="tx2">
                    <a:lumMod val="75000"/>
                  </a:schemeClr>
                </a:solidFill>
                <a:cs typeface="Calibri" panose="020F0502020204030204" pitchFamily="34" charset="0"/>
              </a:rPr>
              <a:t>What are BEPS? </a:t>
            </a:r>
          </a:p>
          <a:p>
            <a:pPr marL="0" indent="0">
              <a:spcBef>
                <a:spcPts val="0"/>
              </a:spcBef>
              <a:buNone/>
            </a:pPr>
            <a:r>
              <a:rPr lang="en-US" sz="1800" dirty="0">
                <a:solidFill>
                  <a:schemeClr val="tx2">
                    <a:lumMod val="75000"/>
                  </a:schemeClr>
                </a:solidFill>
                <a:cs typeface="Calibri" panose="020F0502020204030204" pitchFamily="34" charset="0"/>
              </a:rPr>
              <a:t>In a few words – minimum performance threshold for existing buildings</a:t>
            </a:r>
            <a:endParaRPr lang="en-US" sz="1800" b="1" dirty="0">
              <a:solidFill>
                <a:schemeClr val="tx2">
                  <a:lumMod val="75000"/>
                </a:schemeClr>
              </a:solidFill>
              <a:cs typeface="Calibri" panose="020F0502020204030204" pitchFamily="34" charset="0"/>
            </a:endParaRPr>
          </a:p>
          <a:p>
            <a:pPr marL="0" indent="0">
              <a:spcBef>
                <a:spcPts val="0"/>
              </a:spcBef>
              <a:buNone/>
            </a:pPr>
            <a:endParaRPr lang="en-US" sz="1800" b="1" dirty="0">
              <a:solidFill>
                <a:schemeClr val="tx2">
                  <a:lumMod val="75000"/>
                </a:schemeClr>
              </a:solidFill>
              <a:cs typeface="Calibri" panose="020F0502020204030204" pitchFamily="34" charset="0"/>
            </a:endParaRPr>
          </a:p>
          <a:p>
            <a:pPr marL="0" indent="0">
              <a:spcBef>
                <a:spcPts val="0"/>
              </a:spcBef>
              <a:buNone/>
            </a:pPr>
            <a:r>
              <a:rPr lang="en-US" sz="1800" b="1">
                <a:solidFill>
                  <a:schemeClr val="tx2">
                    <a:lumMod val="75000"/>
                  </a:schemeClr>
                </a:solidFill>
                <a:latin typeface="Century Gothic"/>
                <a:cs typeface="Calibri"/>
              </a:rPr>
              <a:t>How does DOEE determine the minimum </a:t>
            </a:r>
            <a:r>
              <a:rPr lang="en-US" sz="1800" b="1" dirty="0">
                <a:solidFill>
                  <a:schemeClr val="tx2">
                    <a:lumMod val="75000"/>
                  </a:schemeClr>
                </a:solidFill>
                <a:latin typeface="Century Gothic"/>
                <a:cs typeface="Calibri"/>
              </a:rPr>
              <a:t>threshold?</a:t>
            </a:r>
          </a:p>
          <a:p>
            <a:pPr marL="0" indent="0">
              <a:spcBef>
                <a:spcPts val="0"/>
              </a:spcBef>
              <a:buNone/>
            </a:pPr>
            <a:r>
              <a:rPr lang="en-US" sz="1800" dirty="0">
                <a:solidFill>
                  <a:schemeClr val="tx2">
                    <a:lumMod val="75000"/>
                  </a:schemeClr>
                </a:solidFill>
                <a:cs typeface="Calibri" panose="020F0502020204030204" pitchFamily="34" charset="0"/>
              </a:rPr>
              <a:t>DOEE uses benchmarking data to calculate the local median, for each building type </a:t>
            </a:r>
          </a:p>
          <a:p>
            <a:pPr marL="0" indent="0">
              <a:spcBef>
                <a:spcPts val="0"/>
              </a:spcBef>
              <a:buNone/>
            </a:pPr>
            <a:endParaRPr lang="en-US" sz="1800" b="1" dirty="0">
              <a:solidFill>
                <a:schemeClr val="tx2">
                  <a:lumMod val="75000"/>
                </a:schemeClr>
              </a:solidFill>
              <a:cs typeface="Calibri" panose="020F0502020204030204" pitchFamily="34" charset="0"/>
            </a:endParaRPr>
          </a:p>
          <a:p>
            <a:pPr marL="0" indent="0">
              <a:spcBef>
                <a:spcPts val="0"/>
              </a:spcBef>
              <a:buNone/>
            </a:pPr>
            <a:r>
              <a:rPr lang="en-US" sz="1800" b="1">
                <a:solidFill>
                  <a:schemeClr val="tx2">
                    <a:lumMod val="75000"/>
                  </a:schemeClr>
                </a:solidFill>
                <a:latin typeface="Century Gothic"/>
                <a:cs typeface="Calibri"/>
              </a:rPr>
              <a:t>Which years did DOEE use to determine if my building meets BEPS? </a:t>
            </a:r>
            <a:endParaRPr lang="en-US" sz="1800" b="1" dirty="0">
              <a:solidFill>
                <a:schemeClr val="tx2">
                  <a:lumMod val="75000"/>
                </a:schemeClr>
              </a:solidFill>
              <a:cs typeface="Calibri" panose="020F0502020204030204" pitchFamily="34" charset="0"/>
            </a:endParaRPr>
          </a:p>
          <a:p>
            <a:pPr marL="0" indent="0">
              <a:spcBef>
                <a:spcPts val="0"/>
              </a:spcBef>
              <a:buNone/>
            </a:pPr>
            <a:r>
              <a:rPr lang="en-US" sz="1800">
                <a:solidFill>
                  <a:schemeClr val="tx2">
                    <a:lumMod val="75000"/>
                  </a:schemeClr>
                </a:solidFill>
                <a:latin typeface="Century Gothic"/>
                <a:cs typeface="Calibri"/>
              </a:rPr>
              <a:t>The BEPS were established using CY2019 data, and buildings were evaluated based on CY2019 data</a:t>
            </a:r>
            <a:endParaRPr lang="en-US" sz="1800" dirty="0">
              <a:solidFill>
                <a:schemeClr val="tx2">
                  <a:lumMod val="75000"/>
                </a:schemeClr>
              </a:solidFill>
              <a:cs typeface="Calibri" panose="020F0502020204030204" pitchFamily="34" charset="0"/>
            </a:endParaRPr>
          </a:p>
          <a:p>
            <a:pPr marL="0" indent="0">
              <a:spcBef>
                <a:spcPts val="0"/>
              </a:spcBef>
              <a:buNone/>
            </a:pPr>
            <a:endParaRPr lang="en-US" sz="1800" b="1" dirty="0">
              <a:solidFill>
                <a:schemeClr val="tx2">
                  <a:lumMod val="75000"/>
                </a:schemeClr>
              </a:solidFill>
              <a:cs typeface="Calibri" panose="020F0502020204030204" pitchFamily="34" charset="0"/>
            </a:endParaRPr>
          </a:p>
          <a:p>
            <a:pPr marL="0" indent="0">
              <a:spcBef>
                <a:spcPts val="0"/>
              </a:spcBef>
              <a:buNone/>
            </a:pPr>
            <a:br>
              <a:rPr lang="en-US" sz="1800" dirty="0">
                <a:solidFill>
                  <a:schemeClr val="tx2">
                    <a:lumMod val="75000"/>
                  </a:schemeClr>
                </a:solidFill>
                <a:cs typeface="Calibri" panose="020F0502020204030204" pitchFamily="34" charset="0"/>
              </a:rPr>
            </a:br>
            <a:endParaRPr lang="en-US" sz="1800" dirty="0">
              <a:solidFill>
                <a:schemeClr val="tx2">
                  <a:lumMod val="75000"/>
                </a:schemeClr>
              </a:solidFill>
              <a:cs typeface="Calibri" panose="020F0502020204030204" pitchFamily="34" charset="0"/>
            </a:endParaRPr>
          </a:p>
          <a:p>
            <a:pPr marL="266065" indent="-266065">
              <a:spcBef>
                <a:spcPts val="0"/>
              </a:spcBef>
              <a:buFont typeface="Wingdings" panose="05000000000000000000" pitchFamily="2" charset="2"/>
              <a:buChar char="q"/>
            </a:pPr>
            <a:endParaRPr lang="en-US" sz="1800">
              <a:solidFill>
                <a:schemeClr val="tx2">
                  <a:lumMod val="75000"/>
                </a:schemeClr>
              </a:solidFill>
              <a:cs typeface="Calibri" panose="020F0502020204030204" pitchFamily="34" charset="0"/>
            </a:endParaRPr>
          </a:p>
          <a:p>
            <a:pPr marL="0" indent="0">
              <a:spcBef>
                <a:spcPts val="0"/>
              </a:spcBef>
              <a:buNone/>
            </a:pPr>
            <a:endParaRPr lang="en-US" sz="1800" dirty="0">
              <a:solidFill>
                <a:schemeClr val="tx2">
                  <a:lumMod val="75000"/>
                </a:schemeClr>
              </a:solidFill>
              <a:cs typeface="Calibri" panose="020F0502020204030204" pitchFamily="34" charset="0"/>
            </a:endParaRPr>
          </a:p>
        </p:txBody>
      </p:sp>
      <p:sp>
        <p:nvSpPr>
          <p:cNvPr id="26" name="TextBox 25"/>
          <p:cNvSpPr txBox="1"/>
          <p:nvPr/>
        </p:nvSpPr>
        <p:spPr>
          <a:xfrm>
            <a:off x="331369" y="-2425"/>
            <a:ext cx="8481262" cy="461641"/>
          </a:xfrm>
          <a:prstGeom prst="rect">
            <a:avLst/>
          </a:prstGeom>
          <a:noFill/>
        </p:spPr>
        <p:txBody>
          <a:bodyPr wrap="square" lIns="91416" tIns="45708" rIns="91416" bIns="45708" rtlCol="0">
            <a:spAutoFit/>
          </a:bodyPr>
          <a:lstStyle/>
          <a:p>
            <a:pPr defTabSz="914127"/>
            <a:r>
              <a:rPr lang="en-US" sz="2400" b="1" dirty="0">
                <a:solidFill>
                  <a:srgbClr val="248C43"/>
                </a:solidFill>
                <a:latin typeface="Century Gothic"/>
              </a:rPr>
              <a:t>BUILDING ENERGY PERFORMANCE STANDARD 101</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sp>
        <p:nvSpPr>
          <p:cNvPr id="3" name="Rectangle 2"/>
          <p:cNvSpPr/>
          <p:nvPr/>
        </p:nvSpPr>
        <p:spPr>
          <a:xfrm>
            <a:off x="155575" y="4781550"/>
            <a:ext cx="3932487" cy="307777"/>
          </a:xfrm>
          <a:prstGeom prst="rect">
            <a:avLst/>
          </a:prstGeom>
        </p:spPr>
        <p:txBody>
          <a:bodyPr wrap="none">
            <a:spAutoFit/>
          </a:bodyPr>
          <a:lstStyle/>
          <a:p>
            <a:pPr defTabSz="914240"/>
            <a:r>
              <a:rPr lang="en-US" sz="1400" b="1">
                <a:solidFill>
                  <a:srgbClr val="FFFFFF"/>
                </a:solidFill>
                <a:latin typeface="Century Gothic" panose="020B0502020202020204" pitchFamily="34" charset="0"/>
              </a:rPr>
              <a:t>https://doee.dc.gov/energybenchmarking</a:t>
            </a:r>
          </a:p>
        </p:txBody>
      </p:sp>
      <p:grpSp>
        <p:nvGrpSpPr>
          <p:cNvPr id="17" name="Group 16">
            <a:extLst>
              <a:ext uri="{FF2B5EF4-FFF2-40B4-BE49-F238E27FC236}">
                <a16:creationId xmlns:a16="http://schemas.microsoft.com/office/drawing/2014/main" id="{6182293E-65D9-4637-AEA1-FFA5116E85B3}"/>
              </a:ext>
            </a:extLst>
          </p:cNvPr>
          <p:cNvGrpSpPr/>
          <p:nvPr/>
        </p:nvGrpSpPr>
        <p:grpSpPr>
          <a:xfrm>
            <a:off x="0" y="4720590"/>
            <a:ext cx="9144000" cy="422910"/>
            <a:chOff x="0" y="4720590"/>
            <a:chExt cx="9144000" cy="422910"/>
          </a:xfrm>
        </p:grpSpPr>
        <p:sp>
          <p:nvSpPr>
            <p:cNvPr id="18" name="Rectangle 17">
              <a:extLst>
                <a:ext uri="{FF2B5EF4-FFF2-40B4-BE49-F238E27FC236}">
                  <a16:creationId xmlns:a16="http://schemas.microsoft.com/office/drawing/2014/main" id="{38210195-6722-40BD-9DDA-924840533E54}"/>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DDC058C-3DD1-44DE-BF29-6026DAF7D663}"/>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20" name="Picture 19">
              <a:extLst>
                <a:ext uri="{FF2B5EF4-FFF2-40B4-BE49-F238E27FC236}">
                  <a16:creationId xmlns:a16="http://schemas.microsoft.com/office/drawing/2014/main" id="{14AB554D-176F-4BE9-B69D-40B2452EE1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pic>
        <p:nvPicPr>
          <p:cNvPr id="1026" name="Picture 2">
            <a:extLst>
              <a:ext uri="{FF2B5EF4-FFF2-40B4-BE49-F238E27FC236}">
                <a16:creationId xmlns:a16="http://schemas.microsoft.com/office/drawing/2014/main" id="{48338B83-094F-4CF2-7A3A-CD9750CDF3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000" t="20859" r="11867" b="12980"/>
          <a:stretch/>
        </p:blipFill>
        <p:spPr bwMode="auto">
          <a:xfrm>
            <a:off x="4953000" y="1121029"/>
            <a:ext cx="4218432" cy="340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59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sp>
        <p:nvSpPr>
          <p:cNvPr id="31" name="TextBox 30"/>
          <p:cNvSpPr txBox="1"/>
          <p:nvPr/>
        </p:nvSpPr>
        <p:spPr>
          <a:xfrm>
            <a:off x="155575" y="120260"/>
            <a:ext cx="8481262" cy="461641"/>
          </a:xfrm>
          <a:prstGeom prst="rect">
            <a:avLst/>
          </a:prstGeom>
          <a:noFill/>
        </p:spPr>
        <p:txBody>
          <a:bodyPr wrap="square" lIns="91416" tIns="45708" rIns="91416" bIns="45708" rtlCol="0">
            <a:spAutoFit/>
          </a:bodyPr>
          <a:lstStyle/>
          <a:p>
            <a:pPr defTabSz="914127"/>
            <a:r>
              <a:rPr lang="en-US" sz="2400" b="1" dirty="0">
                <a:solidFill>
                  <a:srgbClr val="248C43"/>
                </a:solidFill>
                <a:latin typeface="Century Gothic"/>
              </a:rPr>
              <a:t>BEPS Timeline - Extended</a:t>
            </a:r>
            <a:endParaRPr lang="en-US" sz="2400" dirty="0">
              <a:solidFill>
                <a:srgbClr val="248C43"/>
              </a:solidFill>
              <a:latin typeface="Century Gothic"/>
            </a:endParaRPr>
          </a:p>
        </p:txBody>
      </p:sp>
      <p:grpSp>
        <p:nvGrpSpPr>
          <p:cNvPr id="4" name="Group 3">
            <a:extLst>
              <a:ext uri="{FF2B5EF4-FFF2-40B4-BE49-F238E27FC236}">
                <a16:creationId xmlns:a16="http://schemas.microsoft.com/office/drawing/2014/main" id="{A8691905-AF6C-41D3-85F9-5E47F5249034}"/>
              </a:ext>
            </a:extLst>
          </p:cNvPr>
          <p:cNvGrpSpPr/>
          <p:nvPr/>
        </p:nvGrpSpPr>
        <p:grpSpPr>
          <a:xfrm>
            <a:off x="156711" y="895350"/>
            <a:ext cx="9027510" cy="3866144"/>
            <a:chOff x="156711" y="895350"/>
            <a:chExt cx="9027510" cy="3866144"/>
          </a:xfrm>
        </p:grpSpPr>
        <p:cxnSp>
          <p:nvCxnSpPr>
            <p:cNvPr id="45" name="Straight Connector 44"/>
            <p:cNvCxnSpPr/>
            <p:nvPr/>
          </p:nvCxnSpPr>
          <p:spPr>
            <a:xfrm flipH="1">
              <a:off x="7515087" y="1133475"/>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flipH="1">
              <a:off x="6344788" y="1173465"/>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flipH="1">
              <a:off x="5210035" y="1194747"/>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H="1">
              <a:off x="4068282" y="1123618"/>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H="1">
              <a:off x="2938055" y="1133475"/>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a:endCxn id="27" idx="0"/>
            </p:cNvCxnSpPr>
            <p:nvPr/>
          </p:nvCxnSpPr>
          <p:spPr>
            <a:xfrm flipH="1">
              <a:off x="684233" y="1053965"/>
              <a:ext cx="4526" cy="2966750"/>
            </a:xfrm>
            <a:prstGeom prst="line">
              <a:avLst/>
            </a:prstGeom>
            <a:ln/>
          </p:spPr>
          <p:style>
            <a:lnRef idx="1">
              <a:schemeClr val="accent2"/>
            </a:lnRef>
            <a:fillRef idx="0">
              <a:schemeClr val="accent2"/>
            </a:fillRef>
            <a:effectRef idx="0">
              <a:schemeClr val="accent2"/>
            </a:effectRef>
            <a:fontRef idx="minor">
              <a:schemeClr val="tx1"/>
            </a:fontRef>
          </p:style>
        </p:cxnSp>
        <p:sp>
          <p:nvSpPr>
            <p:cNvPr id="3" name="Rounded Rectangle 2"/>
            <p:cNvSpPr/>
            <p:nvPr/>
          </p:nvSpPr>
          <p:spPr>
            <a:xfrm>
              <a:off x="161473" y="1383887"/>
              <a:ext cx="1063625" cy="82859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lumMod val="85000"/>
                      <a:lumOff val="15000"/>
                    </a:schemeClr>
                  </a:solidFill>
                  <a:effectLst/>
                  <a:uFillTx/>
                  <a:latin typeface="Century Gothic" panose="020B0502020202020204" pitchFamily="34" charset="0"/>
                  <a:sym typeface="Helvetica Light"/>
                </a:rPr>
                <a:t>BEPS Set </a:t>
              </a:r>
              <a:br>
                <a:rPr kumimoji="0" lang="en-US" sz="1400" b="0" i="0" u="none" strike="noStrike" cap="none" spc="0" normalizeH="0" baseline="0">
                  <a:ln>
                    <a:noFill/>
                  </a:ln>
                  <a:solidFill>
                    <a:schemeClr val="tx1">
                      <a:lumMod val="85000"/>
                      <a:lumOff val="15000"/>
                    </a:schemeClr>
                  </a:solidFill>
                  <a:effectLst/>
                  <a:uFillTx/>
                  <a:latin typeface="Century Gothic" panose="020B0502020202020204" pitchFamily="34" charset="0"/>
                  <a:sym typeface="Helvetica Light"/>
                </a:rPr>
              </a:br>
              <a:r>
                <a:rPr kumimoji="0" lang="en-US" sz="1400" b="0" i="0" u="none" strike="noStrike" cap="none" spc="0" normalizeH="0" baseline="0">
                  <a:ln>
                    <a:noFill/>
                  </a:ln>
                  <a:solidFill>
                    <a:schemeClr val="tx1">
                      <a:lumMod val="85000"/>
                      <a:lumOff val="15000"/>
                    </a:schemeClr>
                  </a:solidFill>
                  <a:effectLst/>
                  <a:uFillTx/>
                  <a:latin typeface="Century Gothic" panose="020B0502020202020204" pitchFamily="34" charset="0"/>
                  <a:sym typeface="Helvetica Light"/>
                </a:rPr>
                <a:t>Every 6 Years</a:t>
              </a:r>
            </a:p>
          </p:txBody>
        </p:sp>
        <p:sp>
          <p:nvSpPr>
            <p:cNvPr id="23" name="Rounded Rectangle 22"/>
            <p:cNvSpPr/>
            <p:nvPr/>
          </p:nvSpPr>
          <p:spPr>
            <a:xfrm>
              <a:off x="6956931" y="2353588"/>
              <a:ext cx="1128068" cy="675362"/>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100">
                  <a:solidFill>
                    <a:schemeClr val="tx1">
                      <a:lumMod val="85000"/>
                      <a:lumOff val="15000"/>
                    </a:schemeClr>
                  </a:solidFill>
                  <a:latin typeface="Century Gothic" panose="020B0502020202020204" pitchFamily="34" charset="0"/>
                </a:rPr>
                <a:t>Data Analysis &amp; Enforcement</a:t>
              </a:r>
              <a:endParaRPr lang="en-US" sz="1100">
                <a:solidFill>
                  <a:schemeClr val="tx1">
                    <a:lumMod val="85000"/>
                    <a:lumOff val="15000"/>
                  </a:schemeClr>
                </a:solidFill>
              </a:endParaRPr>
            </a:p>
          </p:txBody>
        </p:sp>
        <p:sp>
          <p:nvSpPr>
            <p:cNvPr id="24" name="Rounded Rectangle 23"/>
            <p:cNvSpPr/>
            <p:nvPr/>
          </p:nvSpPr>
          <p:spPr>
            <a:xfrm>
              <a:off x="3552286" y="3162945"/>
              <a:ext cx="1055044" cy="649823"/>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50">
                  <a:solidFill>
                    <a:schemeClr val="tx1">
                      <a:lumMod val="85000"/>
                      <a:lumOff val="15000"/>
                    </a:schemeClr>
                  </a:solidFill>
                  <a:latin typeface="Century Gothic" panose="020B0502020202020204" pitchFamily="34" charset="0"/>
                  <a:sym typeface="Helvetica Light"/>
                </a:rPr>
                <a:t>3</a:t>
              </a:r>
              <a:r>
                <a:rPr lang="en-US" sz="1050" baseline="30000">
                  <a:solidFill>
                    <a:schemeClr val="tx1">
                      <a:lumMod val="85000"/>
                      <a:lumOff val="15000"/>
                    </a:schemeClr>
                  </a:solidFill>
                  <a:latin typeface="Century Gothic" panose="020B0502020202020204" pitchFamily="34" charset="0"/>
                  <a:sym typeface="Helvetica Light"/>
                </a:rPr>
                <a:t>rd</a:t>
              </a:r>
              <a:r>
                <a:rPr lang="en-US" sz="1050">
                  <a:solidFill>
                    <a:schemeClr val="tx1">
                      <a:lumMod val="85000"/>
                      <a:lumOff val="15000"/>
                    </a:schemeClr>
                  </a:solidFill>
                  <a:latin typeface="Century Gothic" panose="020B0502020202020204" pitchFamily="34" charset="0"/>
                  <a:sym typeface="Helvetica Light"/>
                </a:rPr>
                <a:t> Party Data Verification</a:t>
              </a:r>
              <a:br>
                <a:rPr lang="en-US" sz="1050">
                  <a:solidFill>
                    <a:schemeClr val="tx1">
                      <a:lumMod val="85000"/>
                      <a:lumOff val="15000"/>
                    </a:schemeClr>
                  </a:solidFill>
                  <a:latin typeface="Century Gothic" panose="020B0502020202020204" pitchFamily="34" charset="0"/>
                  <a:sym typeface="Helvetica Light"/>
                </a:rPr>
              </a:br>
              <a:r>
                <a:rPr lang="en-US" sz="1050">
                  <a:solidFill>
                    <a:schemeClr val="tx1">
                      <a:lumMod val="85000"/>
                      <a:lumOff val="15000"/>
                    </a:schemeClr>
                  </a:solidFill>
                  <a:latin typeface="Century Gothic" panose="020B0502020202020204" pitchFamily="34" charset="0"/>
                  <a:sym typeface="Helvetica Light"/>
                </a:rPr>
                <a:t> Every 3 Years</a:t>
              </a:r>
              <a:endParaRPr lang="en-US" sz="1050">
                <a:solidFill>
                  <a:schemeClr val="tx1">
                    <a:lumMod val="85000"/>
                    <a:lumOff val="15000"/>
                  </a:schemeClr>
                </a:solidFill>
                <a:latin typeface="Century Gothic" panose="020B0502020202020204" pitchFamily="34" charset="0"/>
              </a:endParaRPr>
            </a:p>
          </p:txBody>
        </p:sp>
        <p:sp>
          <p:nvSpPr>
            <p:cNvPr id="25" name="Rounded Rectangle 24"/>
            <p:cNvSpPr/>
            <p:nvPr/>
          </p:nvSpPr>
          <p:spPr>
            <a:xfrm>
              <a:off x="6978050" y="3201059"/>
              <a:ext cx="1055044" cy="649823"/>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50">
                  <a:solidFill>
                    <a:schemeClr val="tx1">
                      <a:lumMod val="85000"/>
                      <a:lumOff val="15000"/>
                    </a:schemeClr>
                  </a:solidFill>
                  <a:latin typeface="Century Gothic" panose="020B0502020202020204" pitchFamily="34" charset="0"/>
                  <a:sym typeface="Helvetica Light"/>
                </a:rPr>
                <a:t>3</a:t>
              </a:r>
              <a:r>
                <a:rPr lang="en-US" sz="1050" baseline="30000">
                  <a:solidFill>
                    <a:schemeClr val="tx1">
                      <a:lumMod val="85000"/>
                      <a:lumOff val="15000"/>
                    </a:schemeClr>
                  </a:solidFill>
                  <a:latin typeface="Century Gothic" panose="020B0502020202020204" pitchFamily="34" charset="0"/>
                  <a:sym typeface="Helvetica Light"/>
                </a:rPr>
                <a:t>rd</a:t>
              </a:r>
              <a:r>
                <a:rPr lang="en-US" sz="1050">
                  <a:solidFill>
                    <a:schemeClr val="tx1">
                      <a:lumMod val="85000"/>
                      <a:lumOff val="15000"/>
                    </a:schemeClr>
                  </a:solidFill>
                  <a:latin typeface="Century Gothic" panose="020B0502020202020204" pitchFamily="34" charset="0"/>
                  <a:sym typeface="Helvetica Light"/>
                </a:rPr>
                <a:t> Party Data Verification</a:t>
              </a:r>
              <a:br>
                <a:rPr lang="en-US" sz="1050">
                  <a:solidFill>
                    <a:schemeClr val="tx1">
                      <a:lumMod val="85000"/>
                      <a:lumOff val="15000"/>
                    </a:schemeClr>
                  </a:solidFill>
                  <a:latin typeface="Century Gothic" panose="020B0502020202020204" pitchFamily="34" charset="0"/>
                  <a:sym typeface="Helvetica Light"/>
                </a:rPr>
              </a:br>
              <a:r>
                <a:rPr lang="en-US" sz="1050">
                  <a:solidFill>
                    <a:schemeClr val="tx1">
                      <a:lumMod val="85000"/>
                      <a:lumOff val="15000"/>
                    </a:schemeClr>
                  </a:solidFill>
                  <a:latin typeface="Century Gothic" panose="020B0502020202020204" pitchFamily="34" charset="0"/>
                  <a:sym typeface="Helvetica Light"/>
                </a:rPr>
                <a:t> Every 3 Years</a:t>
              </a:r>
              <a:endParaRPr lang="en-US" sz="1050">
                <a:solidFill>
                  <a:schemeClr val="tx1">
                    <a:lumMod val="85000"/>
                    <a:lumOff val="15000"/>
                  </a:schemeClr>
                </a:solidFill>
                <a:latin typeface="Century Gothic" panose="020B0502020202020204" pitchFamily="34" charset="0"/>
              </a:endParaRPr>
            </a:p>
          </p:txBody>
        </p:sp>
        <p:sp>
          <p:nvSpPr>
            <p:cNvPr id="27" name="Rounded Rectangle 26"/>
            <p:cNvSpPr/>
            <p:nvPr/>
          </p:nvSpPr>
          <p:spPr>
            <a:xfrm>
              <a:off x="156711" y="4020715"/>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6" name="Rounded Rectangle 35"/>
            <p:cNvSpPr/>
            <p:nvPr/>
          </p:nvSpPr>
          <p:spPr>
            <a:xfrm>
              <a:off x="2415059" y="4003675"/>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7" name="Rounded Rectangle 36"/>
            <p:cNvSpPr/>
            <p:nvPr/>
          </p:nvSpPr>
          <p:spPr>
            <a:xfrm>
              <a:off x="3546638" y="4000788"/>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8" name="Rounded Rectangle 37"/>
            <p:cNvSpPr/>
            <p:nvPr/>
          </p:nvSpPr>
          <p:spPr>
            <a:xfrm>
              <a:off x="4687039" y="4016542"/>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9" name="Rounded Rectangle 38"/>
            <p:cNvSpPr/>
            <p:nvPr/>
          </p:nvSpPr>
          <p:spPr>
            <a:xfrm>
              <a:off x="5823144" y="4016542"/>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40" name="Rounded Rectangle 39"/>
            <p:cNvSpPr/>
            <p:nvPr/>
          </p:nvSpPr>
          <p:spPr>
            <a:xfrm>
              <a:off x="6956931" y="4008565"/>
              <a:ext cx="1128068"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graphicFrame>
          <p:nvGraphicFramePr>
            <p:cNvPr id="14" name="Diagram 13"/>
            <p:cNvGraphicFramePr/>
            <p:nvPr>
              <p:extLst>
                <p:ext uri="{D42A27DB-BD31-4B8C-83A1-F6EECF244321}">
                  <p14:modId xmlns:p14="http://schemas.microsoft.com/office/powerpoint/2010/main" val="15392329"/>
                </p:ext>
              </p:extLst>
            </p:nvPr>
          </p:nvGraphicFramePr>
          <p:xfrm>
            <a:off x="460375" y="895350"/>
            <a:ext cx="8534400" cy="348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8" name="Straight Connector 47">
              <a:extLst>
                <a:ext uri="{FF2B5EF4-FFF2-40B4-BE49-F238E27FC236}">
                  <a16:creationId xmlns:a16="http://schemas.microsoft.com/office/drawing/2014/main" id="{CA4C6819-765A-4F79-BF69-C008D9D9322D}"/>
                </a:ext>
              </a:extLst>
            </p:cNvPr>
            <p:cNvCxnSpPr/>
            <p:nvPr/>
          </p:nvCxnSpPr>
          <p:spPr>
            <a:xfrm flipH="1">
              <a:off x="1830012" y="1244210"/>
              <a:ext cx="4526" cy="2966750"/>
            </a:xfrm>
            <a:prstGeom prst="line">
              <a:avLst/>
            </a:prstGeom>
            <a:ln/>
          </p:spPr>
          <p:style>
            <a:lnRef idx="1">
              <a:schemeClr val="accent2"/>
            </a:lnRef>
            <a:fillRef idx="0">
              <a:schemeClr val="accent2"/>
            </a:fillRef>
            <a:effectRef idx="0">
              <a:schemeClr val="accent2"/>
            </a:effectRef>
            <a:fontRef idx="minor">
              <a:schemeClr val="tx1"/>
            </a:fontRef>
          </p:style>
        </p:cxnSp>
        <p:sp>
          <p:nvSpPr>
            <p:cNvPr id="47" name="Rounded Rectangle 26">
              <a:extLst>
                <a:ext uri="{FF2B5EF4-FFF2-40B4-BE49-F238E27FC236}">
                  <a16:creationId xmlns:a16="http://schemas.microsoft.com/office/drawing/2014/main" id="{33C4FC81-E138-47CD-ABA2-7CAABB3D23F5}"/>
                </a:ext>
              </a:extLst>
            </p:cNvPr>
            <p:cNvSpPr/>
            <p:nvPr/>
          </p:nvSpPr>
          <p:spPr>
            <a:xfrm>
              <a:off x="1293144" y="4018722"/>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22" name="Rounded Rectangle 21"/>
            <p:cNvSpPr/>
            <p:nvPr/>
          </p:nvSpPr>
          <p:spPr>
            <a:xfrm>
              <a:off x="538162" y="2370614"/>
              <a:ext cx="6330242" cy="65833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600">
                  <a:solidFill>
                    <a:schemeClr val="tx1">
                      <a:lumMod val="85000"/>
                      <a:lumOff val="15000"/>
                    </a:schemeClr>
                  </a:solidFill>
                  <a:latin typeface="Century Gothic" panose="020B0502020202020204" pitchFamily="34" charset="0"/>
                </a:rPr>
                <a:t>6-Year Compliance Cycle for Buildings</a:t>
              </a:r>
              <a:br>
                <a:rPr lang="en-US" sz="1600">
                  <a:solidFill>
                    <a:schemeClr val="tx1">
                      <a:lumMod val="85000"/>
                      <a:lumOff val="15000"/>
                    </a:schemeClr>
                  </a:solidFill>
                  <a:latin typeface="Century Gothic" panose="020B0502020202020204" pitchFamily="34" charset="0"/>
                </a:rPr>
              </a:br>
              <a:r>
                <a:rPr lang="en-US" sz="1600">
                  <a:solidFill>
                    <a:schemeClr val="tx1">
                      <a:lumMod val="85000"/>
                      <a:lumOff val="15000"/>
                    </a:schemeClr>
                  </a:solidFill>
                  <a:latin typeface="Century Gothic" panose="020B0502020202020204" pitchFamily="34" charset="0"/>
                </a:rPr>
                <a:t>that do not meet the standard</a:t>
              </a:r>
            </a:p>
          </p:txBody>
        </p:sp>
        <p:sp>
          <p:nvSpPr>
            <p:cNvPr id="51" name="Rectangle 50">
              <a:extLst>
                <a:ext uri="{FF2B5EF4-FFF2-40B4-BE49-F238E27FC236}">
                  <a16:creationId xmlns:a16="http://schemas.microsoft.com/office/drawing/2014/main" id="{6E69AB84-1EFB-4560-8A92-7F8929DE2398}"/>
                </a:ext>
              </a:extLst>
            </p:cNvPr>
            <p:cNvSpPr/>
            <p:nvPr/>
          </p:nvSpPr>
          <p:spPr>
            <a:xfrm>
              <a:off x="3834897" y="4515273"/>
              <a:ext cx="5349324" cy="246221"/>
            </a:xfrm>
            <a:prstGeom prst="rect">
              <a:avLst/>
            </a:prstGeom>
          </p:spPr>
          <p:txBody>
            <a:bodyPr wrap="square">
              <a:spAutoFit/>
            </a:bodyPr>
            <a:lstStyle/>
            <a:p>
              <a:pPr algn="r"/>
              <a:r>
                <a:rPr lang="en-US" sz="1000" kern="0">
                  <a:solidFill>
                    <a:srgbClr val="53585F">
                      <a:lumMod val="75000"/>
                    </a:srgbClr>
                  </a:solidFill>
                  <a:latin typeface="Century Gothic" panose="020B0502020202020204" pitchFamily="34" charset="0"/>
                </a:rPr>
                <a:t>* COVID-19 PHE adjustment – automatic 1-year delay of BEPS compliance cycle</a:t>
              </a:r>
              <a:endParaRPr lang="en-US" sz="1000">
                <a:latin typeface="Century Gothic" panose="020B0502020202020204" pitchFamily="34" charset="0"/>
              </a:endParaRPr>
            </a:p>
          </p:txBody>
        </p:sp>
      </p:grpSp>
      <p:sp>
        <p:nvSpPr>
          <p:cNvPr id="7" name="Rounded Rectangle 23">
            <a:extLst>
              <a:ext uri="{FF2B5EF4-FFF2-40B4-BE49-F238E27FC236}">
                <a16:creationId xmlns:a16="http://schemas.microsoft.com/office/drawing/2014/main" id="{88143059-CF48-75CF-E09F-664D5EEE27E4}"/>
              </a:ext>
            </a:extLst>
          </p:cNvPr>
          <p:cNvSpPr/>
          <p:nvPr/>
        </p:nvSpPr>
        <p:spPr>
          <a:xfrm>
            <a:off x="2415059" y="1509146"/>
            <a:ext cx="1055044" cy="590233"/>
          </a:xfrm>
          <a:prstGeom prst="roundRect">
            <a:avLst/>
          </a:prstGeom>
          <a:solidFill>
            <a:srgbClr val="FF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400" dirty="0">
                <a:solidFill>
                  <a:schemeClr val="tx1">
                    <a:lumMod val="85000"/>
                    <a:lumOff val="15000"/>
                  </a:schemeClr>
                </a:solidFill>
                <a:latin typeface="Century Gothic" panose="020B0502020202020204" pitchFamily="34" charset="0"/>
                <a:sym typeface="Helvetica Light"/>
              </a:rPr>
              <a:t>Pathway Selection</a:t>
            </a:r>
            <a:endParaRPr lang="en-US" sz="14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3061053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155575" y="729857"/>
            <a:ext cx="8759825" cy="1003693"/>
          </a:xfrm>
        </p:spPr>
        <p:txBody>
          <a:bodyPr>
            <a:noAutofit/>
          </a:bodyPr>
          <a:lstStyle/>
          <a:p>
            <a:pPr marL="266649" lvl="1" indent="0">
              <a:spcBef>
                <a:spcPts val="0"/>
              </a:spcBef>
              <a:buNone/>
            </a:pPr>
            <a:r>
              <a:rPr lang="en-US" sz="1800">
                <a:solidFill>
                  <a:schemeClr val="bg2">
                    <a:lumMod val="25000"/>
                  </a:schemeClr>
                </a:solidFill>
                <a:cs typeface="Calibri" panose="020F0502020204030204" pitchFamily="34" charset="0"/>
              </a:rPr>
              <a:t>As the benchmarking requirements ratchet down in square footage over time, the buildings will be required to meet the BEPS in the following periods until all buildings 10,000 sq. ft. and over are following the performance standards. </a:t>
            </a:r>
          </a:p>
        </p:txBody>
      </p:sp>
      <p:sp>
        <p:nvSpPr>
          <p:cNvPr id="26" name="TextBox 25"/>
          <p:cNvSpPr txBox="1"/>
          <p:nvPr/>
        </p:nvSpPr>
        <p:spPr>
          <a:xfrm>
            <a:off x="155575" y="120260"/>
            <a:ext cx="8481262" cy="461641"/>
          </a:xfrm>
          <a:prstGeom prst="rect">
            <a:avLst/>
          </a:prstGeom>
          <a:noFill/>
        </p:spPr>
        <p:txBody>
          <a:bodyPr wrap="square" lIns="91416" tIns="45708" rIns="91416" bIns="45708" rtlCol="0">
            <a:spAutoFit/>
          </a:bodyPr>
          <a:lstStyle/>
          <a:p>
            <a:pPr defTabSz="914127"/>
            <a:r>
              <a:rPr lang="en-US" sz="2400" b="1">
                <a:solidFill>
                  <a:srgbClr val="248C43"/>
                </a:solidFill>
                <a:latin typeface="Century Gothic"/>
              </a:rPr>
              <a:t>BEPS APPLICABILITY</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grpSp>
        <p:nvGrpSpPr>
          <p:cNvPr id="3" name="Group 2">
            <a:extLst>
              <a:ext uri="{FF2B5EF4-FFF2-40B4-BE49-F238E27FC236}">
                <a16:creationId xmlns:a16="http://schemas.microsoft.com/office/drawing/2014/main" id="{2F3DBEB9-DD1A-1F0F-675D-8C7E6837C719}"/>
              </a:ext>
            </a:extLst>
          </p:cNvPr>
          <p:cNvGrpSpPr/>
          <p:nvPr/>
        </p:nvGrpSpPr>
        <p:grpSpPr>
          <a:xfrm>
            <a:off x="488950" y="1975227"/>
            <a:ext cx="8128837" cy="2730513"/>
            <a:chOff x="488950" y="1975227"/>
            <a:chExt cx="8128837" cy="2730513"/>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3181350"/>
              <a:ext cx="6292850" cy="1524390"/>
            </a:xfrm>
            <a:prstGeom prst="rect">
              <a:avLst/>
            </a:prstGeom>
          </p:spPr>
        </p:pic>
        <p:sp>
          <p:nvSpPr>
            <p:cNvPr id="13" name="TextBox 12"/>
            <p:cNvSpPr txBox="1"/>
            <p:nvPr/>
          </p:nvSpPr>
          <p:spPr>
            <a:xfrm>
              <a:off x="3630495" y="2508627"/>
              <a:ext cx="2694105"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US" sz="1400" b="1">
                  <a:solidFill>
                    <a:schemeClr val="bg2">
                      <a:lumMod val="25000"/>
                    </a:schemeClr>
                  </a:solidFill>
                  <a:latin typeface="Century Gothic" panose="020B0502020202020204" pitchFamily="34" charset="0"/>
                  <a:cs typeface="Calibri" panose="020F0502020204030204" pitchFamily="34" charset="0"/>
                </a:rPr>
                <a:t>BEPS 2: </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Private buildings &gt;25,000 sq. ft. and DC-owned &gt;10,000 sq. ft.</a:t>
              </a:r>
            </a:p>
          </p:txBody>
        </p:sp>
        <p:sp>
          <p:nvSpPr>
            <p:cNvPr id="23" name="TextBox 22"/>
            <p:cNvSpPr txBox="1"/>
            <p:nvPr/>
          </p:nvSpPr>
          <p:spPr>
            <a:xfrm>
              <a:off x="6255588" y="3181350"/>
              <a:ext cx="2362199"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US" sz="1400" b="1">
                  <a:solidFill>
                    <a:schemeClr val="bg2">
                      <a:lumMod val="25000"/>
                    </a:schemeClr>
                  </a:solidFill>
                  <a:latin typeface="Century Gothic" panose="020B0502020202020204" pitchFamily="34" charset="0"/>
                  <a:cs typeface="Calibri" panose="020F0502020204030204" pitchFamily="34" charset="0"/>
                </a:rPr>
                <a:t>BEPS 3:</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Private buildings and </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DC-owned &gt;10,000 sq. ft.</a:t>
              </a:r>
            </a:p>
          </p:txBody>
        </p:sp>
        <p:sp>
          <p:nvSpPr>
            <p:cNvPr id="25" name="TextBox 24"/>
            <p:cNvSpPr txBox="1"/>
            <p:nvPr/>
          </p:nvSpPr>
          <p:spPr>
            <a:xfrm>
              <a:off x="812800" y="1975227"/>
              <a:ext cx="276860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US" sz="1400" b="1">
                  <a:solidFill>
                    <a:schemeClr val="bg2">
                      <a:lumMod val="25000"/>
                    </a:schemeClr>
                  </a:solidFill>
                  <a:latin typeface="Century Gothic" panose="020B0502020202020204" pitchFamily="34" charset="0"/>
                  <a:cs typeface="Calibri" panose="020F0502020204030204" pitchFamily="34" charset="0"/>
                </a:rPr>
                <a:t>BEPS 1: </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Private buildings &gt;50,000 sq. ft. and DC-owned &gt;10,000 sq. ft.</a:t>
              </a:r>
              <a:endParaRPr lang="en-US" sz="1400">
                <a:latin typeface="Century Gothic" panose="020B0502020202020204" pitchFamily="34" charset="0"/>
              </a:endParaRPr>
            </a:p>
          </p:txBody>
        </p:sp>
        <p:sp>
          <p:nvSpPr>
            <p:cNvPr id="14" name="Right Arrow 13"/>
            <p:cNvSpPr/>
            <p:nvPr/>
          </p:nvSpPr>
          <p:spPr>
            <a:xfrm rot="750657">
              <a:off x="1418022" y="3166177"/>
              <a:ext cx="4100135" cy="174509"/>
            </a:xfrm>
            <a:prstGeom prst="rightArrow">
              <a:avLst/>
            </a:prstGeom>
            <a:solidFill>
              <a:srgbClr val="248C43"/>
            </a:solidFill>
            <a:ln w="12700" cap="flat">
              <a:noFill/>
              <a:miter lim="400000"/>
            </a:ln>
            <a:effectLst>
              <a:outerShdw blurRad="127000" dist="38100" dir="2700000" algn="ctr">
                <a:srgbClr val="000000">
                  <a:alpha val="4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Rectangle 3">
            <a:extLst>
              <a:ext uri="{FF2B5EF4-FFF2-40B4-BE49-F238E27FC236}">
                <a16:creationId xmlns:a16="http://schemas.microsoft.com/office/drawing/2014/main" id="{7B860848-1F52-00BC-95F9-07FF98E9BC43}"/>
              </a:ext>
            </a:extLst>
          </p:cNvPr>
          <p:cNvSpPr/>
          <p:nvPr/>
        </p:nvSpPr>
        <p:spPr>
          <a:xfrm>
            <a:off x="765175" y="2249206"/>
            <a:ext cx="2865320" cy="217365"/>
          </a:xfrm>
          <a:prstGeom prst="rect">
            <a:avLst/>
          </a:prstGeom>
          <a:noFill/>
          <a:ln w="38100" cap="flat">
            <a:solidFill>
              <a:schemeClr val="accent5"/>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3849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307976" y="819150"/>
            <a:ext cx="8607424" cy="533400"/>
          </a:xfrm>
        </p:spPr>
        <p:txBody>
          <a:bodyPr>
            <a:noAutofit/>
          </a:bodyPr>
          <a:lstStyle/>
          <a:p>
            <a:pPr marL="0" indent="0">
              <a:spcBef>
                <a:spcPts val="0"/>
              </a:spcBef>
              <a:buNone/>
            </a:pPr>
            <a:r>
              <a:rPr lang="en-US" sz="1800" dirty="0">
                <a:solidFill>
                  <a:schemeClr val="bg2">
                    <a:lumMod val="25000"/>
                  </a:schemeClr>
                </a:solidFill>
                <a:cs typeface="Calibri" panose="020F0502020204030204" pitchFamily="34" charset="0"/>
              </a:rPr>
              <a:t>Building owners have a variety of pathways to choose from to bring their buildings into compliance:</a:t>
            </a:r>
          </a:p>
        </p:txBody>
      </p:sp>
      <p:sp>
        <p:nvSpPr>
          <p:cNvPr id="26" name="TextBox 25"/>
          <p:cNvSpPr txBox="1"/>
          <p:nvPr/>
        </p:nvSpPr>
        <p:spPr>
          <a:xfrm>
            <a:off x="155575" y="120260"/>
            <a:ext cx="8481262" cy="461641"/>
          </a:xfrm>
          <a:prstGeom prst="rect">
            <a:avLst/>
          </a:prstGeom>
          <a:noFill/>
        </p:spPr>
        <p:txBody>
          <a:bodyPr wrap="square" lIns="91416" tIns="45708" rIns="91416" bIns="45708" rtlCol="0">
            <a:spAutoFit/>
          </a:bodyPr>
          <a:lstStyle/>
          <a:p>
            <a:pPr defTabSz="914127"/>
            <a:r>
              <a:rPr lang="en-US" sz="2400" b="1" dirty="0">
                <a:solidFill>
                  <a:srgbClr val="248C43"/>
                </a:solidFill>
                <a:latin typeface="Century Gothic"/>
              </a:rPr>
              <a:t>COMPLIANCE PATHWAYS PERFORMANCE REQUIRMENTS</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graphicFrame>
        <p:nvGraphicFramePr>
          <p:cNvPr id="3" name="Diagram 2"/>
          <p:cNvGraphicFramePr/>
          <p:nvPr>
            <p:extLst>
              <p:ext uri="{D42A27DB-BD31-4B8C-83A1-F6EECF244321}">
                <p14:modId xmlns:p14="http://schemas.microsoft.com/office/powerpoint/2010/main" val="2777284828"/>
              </p:ext>
            </p:extLst>
          </p:nvPr>
        </p:nvGraphicFramePr>
        <p:xfrm>
          <a:off x="228601" y="1581150"/>
          <a:ext cx="8765774" cy="302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9905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4" name="Group 3"/>
          <p:cNvGrpSpPr/>
          <p:nvPr/>
        </p:nvGrpSpPr>
        <p:grpSpPr>
          <a:xfrm>
            <a:off x="557213" y="598863"/>
            <a:ext cx="8029575" cy="3480004"/>
            <a:chOff x="428625" y="768146"/>
            <a:chExt cx="8215117" cy="3728966"/>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5483" y="768146"/>
              <a:ext cx="1742403" cy="1346402"/>
            </a:xfrm>
            <a:prstGeom prst="rect">
              <a:avLst/>
            </a:prstGeom>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43" t="16000" r="66208" b="10069"/>
            <a:stretch/>
          </p:blipFill>
          <p:spPr bwMode="auto">
            <a:xfrm>
              <a:off x="6825483" y="2210519"/>
              <a:ext cx="1818259" cy="215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Pentagon 25"/>
            <p:cNvSpPr/>
            <p:nvPr/>
          </p:nvSpPr>
          <p:spPr>
            <a:xfrm>
              <a:off x="2924174" y="3577750"/>
              <a:ext cx="3538359" cy="356616"/>
            </a:xfrm>
            <a:prstGeom prst="homePlate">
              <a:avLst/>
            </a:prstGeom>
            <a:solidFill>
              <a:srgbClr val="D2AA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a:ea typeface="+mn-ea"/>
                  <a:cs typeface="Arial" panose="020B0604020202020204" pitchFamily="34" charset="0"/>
                </a:rPr>
                <a:t>NET ZERO RETROFITS</a:t>
              </a:r>
            </a:p>
          </p:txBody>
        </p:sp>
        <p:sp>
          <p:nvSpPr>
            <p:cNvPr id="27" name="Pentagon 26"/>
            <p:cNvSpPr/>
            <p:nvPr/>
          </p:nvSpPr>
          <p:spPr>
            <a:xfrm>
              <a:off x="2933700" y="2210519"/>
              <a:ext cx="3538359" cy="355193"/>
            </a:xfrm>
            <a:prstGeom prst="homePlate">
              <a:avLst/>
            </a:prstGeom>
            <a:solidFill>
              <a:srgbClr val="E97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a:ea typeface="+mn-ea"/>
                  <a:cs typeface="Arial" panose="020B0604020202020204" pitchFamily="34" charset="0"/>
                </a:rPr>
                <a:t>CUT ENERGY USE 50%</a:t>
              </a:r>
            </a:p>
          </p:txBody>
        </p:sp>
        <p:sp>
          <p:nvSpPr>
            <p:cNvPr id="28" name="Pentagon 27"/>
            <p:cNvSpPr/>
            <p:nvPr/>
          </p:nvSpPr>
          <p:spPr>
            <a:xfrm>
              <a:off x="2924175" y="4026564"/>
              <a:ext cx="3538359" cy="356616"/>
            </a:xfrm>
            <a:prstGeom prst="homePlate">
              <a:avLst/>
            </a:prstGeom>
            <a:solidFill>
              <a:srgbClr val="51B6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a:ea typeface="+mn-ea"/>
                  <a:cs typeface="Arial" panose="020B0604020202020204" pitchFamily="34" charset="0"/>
                </a:rPr>
                <a:t>CUT GHG EMISSIONS 50%</a:t>
              </a:r>
            </a:p>
          </p:txBody>
        </p:sp>
        <p:sp>
          <p:nvSpPr>
            <p:cNvPr id="29" name="Pentagon 28"/>
            <p:cNvSpPr/>
            <p:nvPr/>
          </p:nvSpPr>
          <p:spPr>
            <a:xfrm>
              <a:off x="2943225" y="962566"/>
              <a:ext cx="3538359" cy="356616"/>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a:ea typeface="+mn-ea"/>
                  <a:cs typeface="Arial" panose="020B0604020202020204" pitchFamily="34" charset="0"/>
                </a:rPr>
                <a:t>ADAPT TO CLIMATE CHANGE</a:t>
              </a:r>
            </a:p>
          </p:txBody>
        </p:sp>
        <p:sp>
          <p:nvSpPr>
            <p:cNvPr id="30" name="Pentagon 29"/>
            <p:cNvSpPr/>
            <p:nvPr/>
          </p:nvSpPr>
          <p:spPr>
            <a:xfrm>
              <a:off x="2943225" y="1419766"/>
              <a:ext cx="3538359" cy="356616"/>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a:ea typeface="+mn-ea"/>
                  <a:cs typeface="Arial" panose="020B0604020202020204" pitchFamily="34" charset="0"/>
                </a:rPr>
                <a:t>CLIMATE READY BUILDINGS</a:t>
              </a:r>
            </a:p>
          </p:txBody>
        </p:sp>
        <p:sp>
          <p:nvSpPr>
            <p:cNvPr id="31" name="Pentagon 30"/>
            <p:cNvSpPr/>
            <p:nvPr/>
          </p:nvSpPr>
          <p:spPr>
            <a:xfrm>
              <a:off x="2943224" y="3150921"/>
              <a:ext cx="3538359" cy="356616"/>
            </a:xfrm>
            <a:prstGeom prst="homePlate">
              <a:avLst/>
            </a:prstGeom>
            <a:solidFill>
              <a:srgbClr val="D2AA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a:ea typeface="+mn-ea"/>
                  <a:cs typeface="Arial" panose="020B0604020202020204" pitchFamily="34" charset="0"/>
                </a:rPr>
                <a:t>NET ZERO NEW BUILDINGS</a:t>
              </a:r>
            </a:p>
          </p:txBody>
        </p:sp>
        <p:sp>
          <p:nvSpPr>
            <p:cNvPr id="32" name="Pentagon 31"/>
            <p:cNvSpPr/>
            <p:nvPr/>
          </p:nvSpPr>
          <p:spPr>
            <a:xfrm>
              <a:off x="2924175" y="2672742"/>
              <a:ext cx="3538359" cy="355193"/>
            </a:xfrm>
            <a:prstGeom prst="homePlate">
              <a:avLst/>
            </a:prstGeom>
            <a:solidFill>
              <a:srgbClr val="E97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a:ea typeface="+mn-ea"/>
                  <a:cs typeface="Arial" panose="020B0604020202020204" pitchFamily="34" charset="0"/>
                </a:rPr>
                <a:t>50% RENEWABLE ENERGY</a:t>
              </a:r>
            </a:p>
          </p:txBody>
        </p:sp>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15946" t="3971" r="11581" b="3561"/>
            <a:stretch/>
          </p:blipFill>
          <p:spPr>
            <a:xfrm>
              <a:off x="428625" y="848372"/>
              <a:ext cx="2209800" cy="3648740"/>
            </a:xfrm>
            <a:prstGeom prst="rect">
              <a:avLst/>
            </a:prstGeom>
          </p:spPr>
        </p:pic>
      </p:grpSp>
      <p:sp>
        <p:nvSpPr>
          <p:cNvPr id="34" name="TextBox 33"/>
          <p:cNvSpPr txBox="1"/>
          <p:nvPr/>
        </p:nvSpPr>
        <p:spPr>
          <a:xfrm>
            <a:off x="381000" y="4171960"/>
            <a:ext cx="8458200" cy="461653"/>
          </a:xfrm>
          <a:prstGeom prst="rect">
            <a:avLst/>
          </a:prstGeom>
          <a:noFill/>
        </p:spPr>
        <p:txBody>
          <a:bodyPr wrap="square" lIns="91408" tIns="45704" rIns="91408" bIns="45704" rtlCol="0">
            <a:spAutoFit/>
          </a:bodyPr>
          <a:lstStyle/>
          <a:p>
            <a:pPr marL="0" marR="0" lvl="0" indent="0" algn="ctr" defTabSz="91404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689CA">
                    <a:lumMod val="75000"/>
                  </a:srgbClr>
                </a:solidFill>
                <a:effectLst/>
                <a:uLnTx/>
                <a:uFillTx/>
                <a:latin typeface="Century Gothic"/>
                <a:ea typeface="+mn-ea"/>
                <a:cs typeface="+mn-cs"/>
              </a:rPr>
              <a:t>Mayor Bowser Commitment to ZERO Carbon by </a:t>
            </a:r>
            <a:r>
              <a:rPr kumimoji="0" lang="en-US" sz="2400" b="1" i="0" u="none" strike="noStrike" kern="1200" cap="none" spc="0" normalizeH="0" baseline="0" noProof="0" dirty="0">
                <a:ln>
                  <a:noFill/>
                </a:ln>
                <a:solidFill>
                  <a:srgbClr val="1689CA">
                    <a:lumMod val="60000"/>
                    <a:lumOff val="40000"/>
                  </a:srgbClr>
                </a:solidFill>
                <a:effectLst/>
                <a:uLnTx/>
                <a:uFillTx/>
                <a:latin typeface="Century Gothic"/>
                <a:ea typeface="+mn-ea"/>
                <a:cs typeface="+mn-cs"/>
              </a:rPr>
              <a:t>2050</a:t>
            </a:r>
            <a:endParaRPr kumimoji="0" lang="en-US" sz="2400" b="1" i="0" u="none" strike="noStrike" kern="1200" cap="none" spc="0" normalizeH="0" baseline="0" noProof="0" dirty="0">
              <a:ln>
                <a:noFill/>
              </a:ln>
              <a:solidFill>
                <a:srgbClr val="1689CA">
                  <a:lumMod val="75000"/>
                </a:srgbClr>
              </a:solidFill>
              <a:effectLst/>
              <a:uLnTx/>
              <a:uFillTx/>
              <a:latin typeface="Century Gothic"/>
              <a:ea typeface="+mn-ea"/>
              <a:cs typeface="+mn-cs"/>
            </a:endParaRPr>
          </a:p>
        </p:txBody>
      </p:sp>
      <p:sp>
        <p:nvSpPr>
          <p:cNvPr id="21" name="TextBox 20"/>
          <p:cNvSpPr txBox="1"/>
          <p:nvPr/>
        </p:nvSpPr>
        <p:spPr>
          <a:xfrm>
            <a:off x="76209" y="67352"/>
            <a:ext cx="2971801" cy="461653"/>
          </a:xfrm>
          <a:prstGeom prst="rect">
            <a:avLst/>
          </a:prstGeom>
          <a:noFill/>
        </p:spPr>
        <p:txBody>
          <a:bodyPr wrap="square" lIns="91408" tIns="45704" rIns="91408" bIns="45704" rtlCol="0">
            <a:spAutoFit/>
          </a:bodyPr>
          <a:lstStyle/>
          <a:p>
            <a:pPr marL="0" marR="0" lvl="0" indent="0" algn="l" defTabSz="91404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8C43"/>
                </a:solidFill>
                <a:effectLst/>
                <a:uLnTx/>
                <a:uFillTx/>
                <a:latin typeface="Century Gothic"/>
                <a:ea typeface="+mn-ea"/>
                <a:cs typeface="+mn-cs"/>
              </a:rPr>
              <a:t>Goals for </a:t>
            </a:r>
            <a:r>
              <a:rPr kumimoji="0" lang="en-US" sz="2400" b="1" i="0" u="none" strike="noStrike" kern="1200" cap="none" spc="0" normalizeH="0" baseline="0" noProof="0" dirty="0">
                <a:ln>
                  <a:noFill/>
                </a:ln>
                <a:solidFill>
                  <a:srgbClr val="1689CA">
                    <a:lumMod val="60000"/>
                    <a:lumOff val="40000"/>
                  </a:srgbClr>
                </a:solidFill>
                <a:effectLst/>
                <a:uLnTx/>
                <a:uFillTx/>
                <a:latin typeface="Century Gothic"/>
                <a:ea typeface="+mn-ea"/>
                <a:cs typeface="+mn-cs"/>
              </a:rPr>
              <a:t>2032</a:t>
            </a:r>
          </a:p>
        </p:txBody>
      </p:sp>
      <p:sp>
        <p:nvSpPr>
          <p:cNvPr id="24" name="Rectangle 23"/>
          <p:cNvSpPr/>
          <p:nvPr/>
        </p:nvSpPr>
        <p:spPr>
          <a:xfrm>
            <a:off x="0" y="4747797"/>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1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98433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7205" b="71486" l="0" r="95925">
                        <a14:foregroundMark x1="85162" y1="67124" x2="85162" y2="67124"/>
                        <a14:foregroundMark x1="81087" y1="68255" x2="81087" y2="68255"/>
                        <a14:foregroundMark x1="70637" y1="70598" x2="70637" y2="70598"/>
                        <a14:foregroundMark x1="47440" y1="69548" x2="47440" y2="69548"/>
                        <a14:foregroundMark x1="31557" y1="47658" x2="31557" y2="47658"/>
                        <a14:foregroundMark x1="29885" y1="48223" x2="29885" y2="48223"/>
                        <a14:foregroundMark x1="33124" y1="47496" x2="33124" y2="47496"/>
                        <a14:foregroundMark x1="34274" y1="47334" x2="34274" y2="47334"/>
                        <a14:foregroundMark x1="35528" y1="47092" x2="35528" y2="47092"/>
                        <a14:foregroundMark x1="41902" y1="45880" x2="41902" y2="45880"/>
                        <a14:foregroundMark x1="41066" y1="46204" x2="41066" y2="46204"/>
                        <a14:foregroundMark x1="43783" y1="45638" x2="43783" y2="45638"/>
                        <a14:foregroundMark x1="44723" y1="45396" x2="44723" y2="45396"/>
                        <a14:foregroundMark x1="45977" y1="45315" x2="45977" y2="45315"/>
                        <a14:foregroundMark x1="46813" y1="45153" x2="46813" y2="45153"/>
                        <a14:foregroundMark x1="29467" y1="47819" x2="29467" y2="47819"/>
                        <a14:foregroundMark x1="7210" y1="48546" x2="7210" y2="48546"/>
                        <a14:foregroundMark x1="14629" y1="29968" x2="14629" y2="29968"/>
                        <a14:foregroundMark x1="15152" y1="30775" x2="15152" y2="30775"/>
                        <a14:foregroundMark x1="15883" y1="31422" x2="15883" y2="31422"/>
                        <a14:foregroundMark x1="16719" y1="32068" x2="16719" y2="32068"/>
                        <a14:foregroundMark x1="17137" y1="32714" x2="17137" y2="32714"/>
                      </a14:backgroundRemoval>
                    </a14:imgEffect>
                  </a14:imgLayer>
                </a14:imgProps>
              </a:ext>
              <a:ext uri="{28A0092B-C50C-407E-A947-70E740481C1C}">
                <a14:useLocalDpi xmlns:a14="http://schemas.microsoft.com/office/drawing/2010/main" val="0"/>
              </a:ext>
            </a:extLst>
          </a:blip>
          <a:srcRect t="15753" r="1072" b="28247"/>
          <a:stretch/>
        </p:blipFill>
        <p:spPr>
          <a:xfrm flipH="1">
            <a:off x="304800" y="897047"/>
            <a:ext cx="4464268" cy="3503505"/>
          </a:xfrm>
          <a:prstGeom prst="rect">
            <a:avLst/>
          </a:prstGeom>
        </p:spPr>
      </p:pic>
      <p:sp>
        <p:nvSpPr>
          <p:cNvPr id="23" name="TextBox 22"/>
          <p:cNvSpPr txBox="1"/>
          <p:nvPr/>
        </p:nvSpPr>
        <p:spPr>
          <a:xfrm>
            <a:off x="1828800" y="209554"/>
            <a:ext cx="3048000" cy="530912"/>
          </a:xfrm>
          <a:prstGeom prst="rect">
            <a:avLst/>
          </a:prstGeom>
          <a:noFill/>
        </p:spPr>
        <p:txBody>
          <a:bodyPr wrap="square" lIns="91420" tIns="45710" rIns="91420" bIns="45710" rtlCol="0">
            <a:spAutoFit/>
          </a:bodyPr>
          <a:lstStyle/>
          <a:p>
            <a:pPr marL="0" marR="0" lvl="0" indent="0" algn="r" defTabSz="91417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626"/>
                </a:solidFill>
                <a:effectLst/>
                <a:uLnTx/>
                <a:uFillTx/>
                <a:latin typeface="Tw Cen MT" panose="020B0602020104020603" pitchFamily="34" charset="0"/>
                <a:ea typeface="+mn-ea"/>
                <a:cs typeface="+mn-cs"/>
              </a:rPr>
              <a:t> </a:t>
            </a:r>
          </a:p>
          <a:p>
            <a:pPr marL="0" marR="0" lvl="0" indent="0" algn="r" defTabSz="91417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2626"/>
              </a:solidFill>
              <a:effectLst/>
              <a:uLnTx/>
              <a:uFillTx/>
              <a:latin typeface="Tw Cen MT" panose="020B0602020104020603" pitchFamily="34" charset="0"/>
              <a:ea typeface="+mn-ea"/>
              <a:cs typeface="+mn-cs"/>
            </a:endParaRPr>
          </a:p>
        </p:txBody>
      </p:sp>
      <p:sp>
        <p:nvSpPr>
          <p:cNvPr id="21" name="Rectangle 20"/>
          <p:cNvSpPr/>
          <p:nvPr/>
        </p:nvSpPr>
        <p:spPr>
          <a:xfrm>
            <a:off x="5334010" y="353023"/>
            <a:ext cx="3252647" cy="3557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17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New Buildings</a:t>
            </a:r>
          </a:p>
        </p:txBody>
      </p:sp>
      <p:sp>
        <p:nvSpPr>
          <p:cNvPr id="28" name="Rectangle 27"/>
          <p:cNvSpPr/>
          <p:nvPr/>
        </p:nvSpPr>
        <p:spPr>
          <a:xfrm>
            <a:off x="5334001" y="1496020"/>
            <a:ext cx="3281220" cy="3557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17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Existing Buildings</a:t>
            </a:r>
          </a:p>
        </p:txBody>
      </p:sp>
      <p:sp>
        <p:nvSpPr>
          <p:cNvPr id="18" name="Rectangle 17"/>
          <p:cNvSpPr/>
          <p:nvPr/>
        </p:nvSpPr>
        <p:spPr>
          <a:xfrm>
            <a:off x="5334011" y="3248620"/>
            <a:ext cx="3281221" cy="4243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17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100% Renewable Electricity</a:t>
            </a:r>
          </a:p>
        </p:txBody>
      </p:sp>
      <p:sp>
        <p:nvSpPr>
          <p:cNvPr id="32" name="TextBox 31"/>
          <p:cNvSpPr txBox="1"/>
          <p:nvPr/>
        </p:nvSpPr>
        <p:spPr>
          <a:xfrm>
            <a:off x="5334010" y="732779"/>
            <a:ext cx="3205021" cy="646317"/>
          </a:xfrm>
          <a:prstGeom prst="rect">
            <a:avLst/>
          </a:prstGeom>
          <a:noFill/>
        </p:spPr>
        <p:txBody>
          <a:bodyPr wrap="square" lIns="91420" tIns="45710" rIns="91420" bIns="45710" rtlCol="0">
            <a:spAutoFit/>
          </a:bodyPr>
          <a:lstStyle/>
          <a:p>
            <a:pPr marL="0" marR="0" lvl="0" indent="0" algn="l" defTabSz="91417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a:ea typeface="+mn-ea"/>
                <a:cs typeface="+mn-cs"/>
              </a:rPr>
              <a:t>Adopt a </a:t>
            </a:r>
            <a:r>
              <a:rPr kumimoji="0" lang="en-US" sz="1800" b="1" i="0" u="none" strike="noStrike" kern="1200" cap="none" spc="0" normalizeH="0" baseline="0" noProof="0" dirty="0">
                <a:ln>
                  <a:noFill/>
                </a:ln>
                <a:solidFill>
                  <a:srgbClr val="EEECE1">
                    <a:lumMod val="50000"/>
                  </a:srgbClr>
                </a:solidFill>
                <a:effectLst/>
                <a:uLnTx/>
                <a:uFillTx/>
                <a:latin typeface="Century Gothic"/>
                <a:ea typeface="+mn-ea"/>
                <a:cs typeface="+mn-cs"/>
              </a:rPr>
              <a:t>Net-Zero Energy building code by 2026</a:t>
            </a:r>
            <a:endParaRPr kumimoji="0" lang="en-US" sz="1800" b="1" i="0" u="none" strike="noStrike" kern="1200" cap="none" spc="0" normalizeH="0" baseline="0" noProof="0" dirty="0">
              <a:ln>
                <a:noFill/>
              </a:ln>
              <a:solidFill>
                <a:srgbClr val="262626"/>
              </a:solidFill>
              <a:effectLst/>
              <a:uLnTx/>
              <a:uFillTx/>
              <a:latin typeface="Century Gothic"/>
              <a:ea typeface="+mn-ea"/>
              <a:cs typeface="+mn-cs"/>
            </a:endParaRPr>
          </a:p>
        </p:txBody>
      </p:sp>
      <p:sp>
        <p:nvSpPr>
          <p:cNvPr id="33" name="TextBox 32"/>
          <p:cNvSpPr txBox="1"/>
          <p:nvPr/>
        </p:nvSpPr>
        <p:spPr>
          <a:xfrm>
            <a:off x="5334010" y="1829573"/>
            <a:ext cx="3349751" cy="1477313"/>
          </a:xfrm>
          <a:prstGeom prst="rect">
            <a:avLst/>
          </a:prstGeom>
          <a:noFill/>
        </p:spPr>
        <p:txBody>
          <a:bodyPr wrap="square" lIns="91420" tIns="45710" rIns="91420" bIns="45710" rtlCol="0">
            <a:spAutoFit/>
          </a:bodyPr>
          <a:lstStyle/>
          <a:p>
            <a:pPr marL="0" marR="0" lvl="0" indent="0" algn="l" defTabSz="91417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a:ea typeface="+mn-ea"/>
                <a:cs typeface="+mn-cs"/>
              </a:rPr>
              <a:t>Improve the performance of existing buildings by implementing a </a:t>
            </a:r>
            <a:r>
              <a:rPr kumimoji="0" lang="en-US" sz="1800" b="1" i="0" u="none" strike="noStrike" kern="1200" cap="none" spc="0" normalizeH="0" baseline="0" noProof="0" dirty="0">
                <a:ln>
                  <a:noFill/>
                </a:ln>
                <a:solidFill>
                  <a:srgbClr val="C00000"/>
                </a:solidFill>
                <a:effectLst/>
                <a:uLnTx/>
                <a:uFillTx/>
                <a:latin typeface="Century Gothic"/>
                <a:ea typeface="+mn-ea"/>
                <a:cs typeface="+mn-cs"/>
              </a:rPr>
              <a:t>Building Energy Performance Standard</a:t>
            </a:r>
            <a:r>
              <a:rPr kumimoji="0" lang="en-US" sz="1800" b="1" i="0" u="none" strike="noStrike" kern="1200" cap="none" spc="0" normalizeH="0" baseline="0" noProof="0" dirty="0">
                <a:ln>
                  <a:noFill/>
                </a:ln>
                <a:solidFill>
                  <a:srgbClr val="EF6D39"/>
                </a:solidFill>
                <a:effectLst/>
                <a:uLnTx/>
                <a:uFillTx/>
                <a:latin typeface="Century Gothic"/>
                <a:ea typeface="+mn-ea"/>
                <a:cs typeface="+mn-cs"/>
              </a:rPr>
              <a:t> </a:t>
            </a:r>
          </a:p>
        </p:txBody>
      </p:sp>
      <p:sp>
        <p:nvSpPr>
          <p:cNvPr id="19" name="TextBox 18"/>
          <p:cNvSpPr txBox="1"/>
          <p:nvPr/>
        </p:nvSpPr>
        <p:spPr>
          <a:xfrm>
            <a:off x="5343526" y="3662632"/>
            <a:ext cx="3416426" cy="923316"/>
          </a:xfrm>
          <a:prstGeom prst="rect">
            <a:avLst/>
          </a:prstGeom>
          <a:noFill/>
        </p:spPr>
        <p:txBody>
          <a:bodyPr wrap="square" lIns="91420" tIns="45710" rIns="91420" bIns="45710" rtlCol="0">
            <a:spAutoFit/>
          </a:bodyPr>
          <a:lstStyle/>
          <a:p>
            <a:pPr marL="0" marR="0" lvl="0" indent="0" algn="l" defTabSz="91417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a:ea typeface="+mn-ea"/>
                <a:cs typeface="+mn-cs"/>
              </a:rPr>
              <a:t>Require </a:t>
            </a:r>
            <a:r>
              <a:rPr kumimoji="0" lang="en-US" sz="1800" b="1" i="0" u="none" strike="noStrike" kern="1200" cap="none" spc="0" normalizeH="0" baseline="0" noProof="0" dirty="0">
                <a:ln>
                  <a:noFill/>
                </a:ln>
                <a:solidFill>
                  <a:srgbClr val="1689CA"/>
                </a:solidFill>
                <a:effectLst/>
                <a:uLnTx/>
                <a:uFillTx/>
                <a:latin typeface="Century Gothic"/>
                <a:ea typeface="+mn-ea"/>
                <a:cs typeface="+mn-cs"/>
              </a:rPr>
              <a:t>100% renewable electricity </a:t>
            </a:r>
            <a:r>
              <a:rPr kumimoji="0" lang="en-US" sz="1800" b="1" i="0" u="none" strike="noStrike" kern="1200" cap="none" spc="0" normalizeH="0" baseline="0" noProof="0" dirty="0">
                <a:ln>
                  <a:noFill/>
                </a:ln>
                <a:solidFill>
                  <a:srgbClr val="262626"/>
                </a:solidFill>
                <a:effectLst/>
                <a:uLnTx/>
                <a:uFillTx/>
                <a:latin typeface="Century Gothic"/>
                <a:ea typeface="+mn-ea"/>
                <a:cs typeface="+mn-cs"/>
              </a:rPr>
              <a:t>by 2032, </a:t>
            </a:r>
            <a:r>
              <a:rPr kumimoji="0" lang="en-US" sz="1800" b="1" i="0" u="none" strike="noStrike" kern="1200" cap="none" spc="0" normalizeH="0" baseline="0" noProof="0">
                <a:ln>
                  <a:noFill/>
                </a:ln>
                <a:solidFill>
                  <a:srgbClr val="262626"/>
                </a:solidFill>
                <a:effectLst/>
                <a:uLnTx/>
                <a:uFillTx/>
                <a:latin typeface="Century Gothic"/>
                <a:ea typeface="+mn-ea"/>
                <a:cs typeface="+mn-cs"/>
              </a:rPr>
              <a:t>and </a:t>
            </a:r>
            <a:r>
              <a:rPr kumimoji="0" lang="en-US" sz="1800" b="1" i="0" u="none" strike="noStrike" kern="1200" cap="none" spc="0" normalizeH="0" baseline="0" noProof="0">
                <a:ln>
                  <a:noFill/>
                </a:ln>
                <a:solidFill>
                  <a:srgbClr val="1689CA"/>
                </a:solidFill>
                <a:effectLst/>
                <a:uLnTx/>
                <a:uFillTx/>
                <a:latin typeface="Century Gothic"/>
                <a:ea typeface="+mn-ea"/>
                <a:cs typeface="+mn-cs"/>
              </a:rPr>
              <a:t>10% </a:t>
            </a:r>
            <a:r>
              <a:rPr kumimoji="0" lang="en-US" sz="1800" b="1" i="0" u="none" strike="noStrike" kern="1200" cap="none" spc="0" normalizeH="0" baseline="0" noProof="0" dirty="0">
                <a:ln>
                  <a:noFill/>
                </a:ln>
                <a:solidFill>
                  <a:srgbClr val="1689CA"/>
                </a:solidFill>
                <a:effectLst/>
                <a:uLnTx/>
                <a:uFillTx/>
                <a:latin typeface="Century Gothic"/>
                <a:ea typeface="+mn-ea"/>
                <a:cs typeface="+mn-cs"/>
              </a:rPr>
              <a:t>from local solar</a:t>
            </a:r>
            <a:r>
              <a:rPr kumimoji="0" lang="en-US" sz="1800" b="1" i="0" u="none" strike="noStrike" kern="1200" cap="none" spc="0" normalizeH="0" baseline="0" noProof="0" dirty="0">
                <a:ln>
                  <a:noFill/>
                </a:ln>
                <a:solidFill>
                  <a:srgbClr val="262626"/>
                </a:solidFill>
                <a:effectLst/>
                <a:uLnTx/>
                <a:uFillTx/>
                <a:latin typeface="Century Gothic"/>
                <a:ea typeface="+mn-ea"/>
                <a:cs typeface="+mn-cs"/>
              </a:rPr>
              <a:t> by 2041</a:t>
            </a:r>
            <a:endParaRPr kumimoji="0" lang="en-US" sz="1800" b="1" i="0" u="none" strike="noStrike" kern="1200" cap="none" spc="0" normalizeH="0" baseline="0" noProof="0" dirty="0">
              <a:ln>
                <a:noFill/>
              </a:ln>
              <a:solidFill>
                <a:srgbClr val="EF6D39"/>
              </a:solidFill>
              <a:effectLst/>
              <a:uLnTx/>
              <a:uFillTx/>
              <a:latin typeface="Century Gothic"/>
              <a:ea typeface="+mn-ea"/>
              <a:cs typeface="+mn-cs"/>
            </a:endParaRPr>
          </a:p>
        </p:txBody>
      </p:sp>
      <p:pic>
        <p:nvPicPr>
          <p:cNvPr id="20" name="Picture 2" descr="O:\LOGOS\CLEAN ENERGY DC\CEDC-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71460"/>
            <a:ext cx="914400" cy="141049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371600" y="204733"/>
            <a:ext cx="3657600" cy="9017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10" tIns="19810" rIns="19810" bIns="19810" numCol="1" spcCol="14859" rtlCol="0" anchor="t">
            <a:spAutoFit/>
          </a:bodyPr>
          <a:lstStyle/>
          <a:p>
            <a:pPr marL="0" marR="0" lvl="0" indent="0" algn="l" defTabSz="321826"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48C43"/>
                </a:solidFill>
                <a:effectLst/>
                <a:uLnTx/>
                <a:uFillTx/>
                <a:latin typeface="Century Gothic" panose="020B0502020202020204" pitchFamily="34" charset="0"/>
                <a:ea typeface="+mn-ea"/>
                <a:cs typeface="+mn-cs"/>
                <a:sym typeface="Helvetica Light"/>
              </a:rPr>
              <a:t>CLEAN ENERGY DC </a:t>
            </a:r>
          </a:p>
          <a:p>
            <a:pPr marL="0" marR="0" lvl="0" indent="0" algn="l" defTabSz="321826"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48C43"/>
                </a:solidFill>
                <a:effectLst/>
                <a:uLnTx/>
                <a:uFillTx/>
                <a:latin typeface="Century Gothic" panose="020B0502020202020204" pitchFamily="34" charset="0"/>
                <a:ea typeface="+mn-ea"/>
                <a:cs typeface="+mn-cs"/>
                <a:sym typeface="Helvetica Light"/>
              </a:rPr>
              <a:t>MEANS….</a:t>
            </a:r>
          </a:p>
        </p:txBody>
      </p:sp>
      <p:sp>
        <p:nvSpPr>
          <p:cNvPr id="29" name="Title 1"/>
          <p:cNvSpPr txBox="1">
            <a:spLocks/>
          </p:cNvSpPr>
          <p:nvPr/>
        </p:nvSpPr>
        <p:spPr>
          <a:xfrm>
            <a:off x="533401" y="4324360"/>
            <a:ext cx="3931832" cy="380351"/>
          </a:xfrm>
          <a:prstGeom prst="rect">
            <a:avLst/>
          </a:prstGeom>
        </p:spPr>
        <p:txBody>
          <a:bodyPr vert="horz" lIns="68565" tIns="34289" rIns="68565" bIns="34289"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Century Gothic"/>
                <a:ea typeface="+mj-ea"/>
                <a:cs typeface="+mj-cs"/>
              </a:rPr>
              <a:t>CLEAN ENERGY DC OMNIBUS ACT OF 2018</a:t>
            </a:r>
            <a:endParaRPr kumimoji="0" lang="en-US" sz="1200" b="0" i="0" u="none" strike="noStrike" kern="1200" cap="none" spc="0" normalizeH="0" baseline="0" noProof="0" dirty="0">
              <a:ln>
                <a:noFill/>
              </a:ln>
              <a:solidFill>
                <a:srgbClr val="208B40"/>
              </a:solidFill>
              <a:effectLst/>
              <a:uLnTx/>
              <a:uFillTx/>
              <a:latin typeface="Century Gothic"/>
              <a:ea typeface="+mj-ea"/>
              <a:cs typeface="+mj-cs"/>
            </a:endParaRPr>
          </a:p>
        </p:txBody>
      </p:sp>
      <p:sp>
        <p:nvSpPr>
          <p:cNvPr id="34" name="Rectangle 33"/>
          <p:cNvSpPr/>
          <p:nvPr/>
        </p:nvSpPr>
        <p:spPr>
          <a:xfrm>
            <a:off x="0" y="4728747"/>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1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211425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0"/>
          <p:cNvSpPr/>
          <p:nvPr/>
        </p:nvSpPr>
        <p:spPr>
          <a:xfrm>
            <a:off x="237269" y="246623"/>
            <a:ext cx="7185087" cy="530915"/>
          </a:xfrm>
          <a:prstGeom prst="rect">
            <a:avLst/>
          </a:prstGeom>
          <a:ln w="12700">
            <a:miter lim="400000"/>
          </a:ln>
          <a:extLst>
            <a:ext uri="{C572A759-6A51-4108-AA02-DFA0A04FC94B}">
              <ma14:wrappingTextBoxFlag xmlns="" xmlns:ma14="http://schemas.microsoft.com/office/mac/drawingml/2011/main" val="1"/>
            </a:ext>
          </a:extLst>
        </p:spPr>
        <p:txBody>
          <a:bodyPr wrap="square" lIns="19049" tIns="19049" rIns="19049" bIns="19049">
            <a:spAutoFit/>
          </a:bodyPr>
          <a:lstStyle>
            <a:lvl1pPr algn="l">
              <a:defRPr sz="8000">
                <a:solidFill>
                  <a:srgbClr val="FFFFFF"/>
                </a:solidFill>
                <a:latin typeface="Galano Grotesque ExtraBold"/>
                <a:ea typeface="Galano Grotesque ExtraBold"/>
                <a:cs typeface="Galano Grotesque ExtraBold"/>
                <a:sym typeface="Galano Grotesque ExtraBold"/>
              </a:defRPr>
            </a:lvl1pPr>
          </a:lstStyle>
          <a:p>
            <a:pPr marL="0" marR="0" lvl="0" indent="0" algn="l" defTabSz="91404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248C43"/>
                </a:solidFill>
                <a:effectLst/>
                <a:uLnTx/>
                <a:uFillTx/>
                <a:latin typeface="Tw Cen MT Condensed" panose="020B0606020104020203" pitchFamily="34" charset="0"/>
                <a:sym typeface="Galano Grotesque ExtraBold"/>
              </a:rPr>
              <a:t>DRIVERS OF GHG EMISSIONS IN DC</a:t>
            </a:r>
          </a:p>
        </p:txBody>
      </p:sp>
      <p:sp>
        <p:nvSpPr>
          <p:cNvPr id="6" name="Rectangle 5"/>
          <p:cNvSpPr/>
          <p:nvPr/>
        </p:nvSpPr>
        <p:spPr>
          <a:xfrm>
            <a:off x="2821797" y="4163967"/>
            <a:ext cx="1564481" cy="223138"/>
          </a:xfrm>
          <a:prstGeom prst="rect">
            <a:avLst/>
          </a:prstGeom>
          <a:solidFill>
            <a:srgbClr val="F0F0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ctr">
            <a:spAutoFit/>
          </a:bodyPr>
          <a:lstStyle/>
          <a:p>
            <a:pPr marL="0" marR="0" lvl="0" indent="0" algn="ctr" defTabSz="309443"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Helvetica Light"/>
              <a:sym typeface="Helvetica Light"/>
            </a:endParaRPr>
          </a:p>
        </p:txBody>
      </p:sp>
      <p:sp>
        <p:nvSpPr>
          <p:cNvPr id="8" name="TextBox 7"/>
          <p:cNvSpPr txBox="1"/>
          <p:nvPr/>
        </p:nvSpPr>
        <p:spPr>
          <a:xfrm>
            <a:off x="-66496" y="884787"/>
            <a:ext cx="5682856" cy="257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ctr">
            <a:spAutoFit/>
          </a:bodyPr>
          <a:lstStyle/>
          <a:p>
            <a:pPr marL="0" marR="0" lvl="0" indent="0" algn="ctr" defTabSz="309443"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Light"/>
              </a:rPr>
              <a:t>MODELED PROPORTION OF GHG EMISSIONS BY SECTOR</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05" t="37382" r="29955" b="25952"/>
          <a:stretch/>
        </p:blipFill>
        <p:spPr bwMode="auto">
          <a:xfrm>
            <a:off x="160557" y="1249796"/>
            <a:ext cx="4903995" cy="244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19C96E6-290A-F4A5-245E-C3D37AF741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640" y="2347057"/>
            <a:ext cx="3927169" cy="2326806"/>
          </a:xfrm>
          <a:prstGeom prst="rect">
            <a:avLst/>
          </a:prstGeom>
          <a:noFill/>
        </p:spPr>
      </p:pic>
      <p:sp>
        <p:nvSpPr>
          <p:cNvPr id="4" name="TextBox 3">
            <a:extLst>
              <a:ext uri="{FF2B5EF4-FFF2-40B4-BE49-F238E27FC236}">
                <a16:creationId xmlns:a16="http://schemas.microsoft.com/office/drawing/2014/main" id="{1B47A5A3-1B2F-D9E4-0CDA-8EFD0B2B653B}"/>
              </a:ext>
            </a:extLst>
          </p:cNvPr>
          <p:cNvSpPr txBox="1"/>
          <p:nvPr/>
        </p:nvSpPr>
        <p:spPr>
          <a:xfrm>
            <a:off x="6016396" y="1723567"/>
            <a:ext cx="26470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GHG Emissions from Energy Source in DC</a:t>
            </a:r>
          </a:p>
        </p:txBody>
      </p:sp>
      <p:sp>
        <p:nvSpPr>
          <p:cNvPr id="5" name="Oval 4">
            <a:extLst>
              <a:ext uri="{FF2B5EF4-FFF2-40B4-BE49-F238E27FC236}">
                <a16:creationId xmlns:a16="http://schemas.microsoft.com/office/drawing/2014/main" id="{7F9F2EA5-F6D6-B5B4-301A-B44C9897F3B9}"/>
              </a:ext>
            </a:extLst>
          </p:cNvPr>
          <p:cNvSpPr/>
          <p:nvPr/>
        </p:nvSpPr>
        <p:spPr>
          <a:xfrm>
            <a:off x="5584560" y="3248331"/>
            <a:ext cx="1252012" cy="1391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Helvetica Light"/>
            </a:endParaRPr>
          </a:p>
        </p:txBody>
      </p:sp>
      <p:sp>
        <p:nvSpPr>
          <p:cNvPr id="7" name="Oval 6">
            <a:extLst>
              <a:ext uri="{FF2B5EF4-FFF2-40B4-BE49-F238E27FC236}">
                <a16:creationId xmlns:a16="http://schemas.microsoft.com/office/drawing/2014/main" id="{79D97863-EB74-629D-D994-14300EEA34F7}"/>
              </a:ext>
            </a:extLst>
          </p:cNvPr>
          <p:cNvSpPr/>
          <p:nvPr/>
        </p:nvSpPr>
        <p:spPr>
          <a:xfrm rot="2503699">
            <a:off x="2897087" y="1539966"/>
            <a:ext cx="1413900" cy="2721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Helvetica Light"/>
            </a:endParaRPr>
          </a:p>
        </p:txBody>
      </p:sp>
      <p:sp>
        <p:nvSpPr>
          <p:cNvPr id="9" name="Rectangle 8">
            <a:extLst>
              <a:ext uri="{FF2B5EF4-FFF2-40B4-BE49-F238E27FC236}">
                <a16:creationId xmlns:a16="http://schemas.microsoft.com/office/drawing/2014/main" id="{E9ABC46C-0B53-FBA2-2362-A302F4AD8791}"/>
              </a:ext>
            </a:extLst>
          </p:cNvPr>
          <p:cNvSpPr/>
          <p:nvPr/>
        </p:nvSpPr>
        <p:spPr>
          <a:xfrm>
            <a:off x="0" y="4832434"/>
            <a:ext cx="9144000" cy="311066"/>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ndParaRPr>
          </a:p>
        </p:txBody>
      </p:sp>
      <p:pic>
        <p:nvPicPr>
          <p:cNvPr id="10" name="Picture 9">
            <a:extLst>
              <a:ext uri="{FF2B5EF4-FFF2-40B4-BE49-F238E27FC236}">
                <a16:creationId xmlns:a16="http://schemas.microsoft.com/office/drawing/2014/main" id="{6D7158D5-8890-47D4-35E7-311C00A3AC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44691" y="4847027"/>
            <a:ext cx="347472" cy="274320"/>
          </a:xfrm>
          <a:prstGeom prst="rect">
            <a:avLst/>
          </a:prstGeom>
        </p:spPr>
      </p:pic>
    </p:spTree>
    <p:extLst>
      <p:ext uri="{BB962C8B-B14F-4D97-AF65-F5344CB8AC3E}">
        <p14:creationId xmlns:p14="http://schemas.microsoft.com/office/powerpoint/2010/main" val="1111491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93" y="0"/>
            <a:ext cx="8653517"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4728747"/>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1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61580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CAAA61-EBBB-BDCE-9195-2759568415C8}"/>
              </a:ext>
            </a:extLst>
          </p:cNvPr>
          <p:cNvPicPr>
            <a:picLocks noChangeAspect="1"/>
          </p:cNvPicPr>
          <p:nvPr/>
        </p:nvPicPr>
        <p:blipFill>
          <a:blip r:embed="rId3"/>
          <a:stretch>
            <a:fillRect/>
          </a:stretch>
        </p:blipFill>
        <p:spPr>
          <a:xfrm>
            <a:off x="6255326" y="125632"/>
            <a:ext cx="1448855" cy="190267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58B73980-6872-9081-EA42-8B7151F93112}"/>
              </a:ext>
            </a:extLst>
          </p:cNvPr>
          <p:cNvPicPr>
            <a:picLocks noChangeAspect="1"/>
          </p:cNvPicPr>
          <p:nvPr/>
        </p:nvPicPr>
        <p:blipFill rotWithShape="1">
          <a:blip r:embed="rId4"/>
          <a:srcRect l="2645" r="2428"/>
          <a:stretch/>
        </p:blipFill>
        <p:spPr>
          <a:xfrm>
            <a:off x="6274295" y="2292536"/>
            <a:ext cx="1581276" cy="2062977"/>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A70D0849-823D-78A2-FD9E-21F4C93BD6A5}"/>
              </a:ext>
            </a:extLst>
          </p:cNvPr>
          <p:cNvSpPr txBox="1"/>
          <p:nvPr/>
        </p:nvSpPr>
        <p:spPr>
          <a:xfrm>
            <a:off x="7732856" y="124991"/>
            <a:ext cx="1099640" cy="346249"/>
          </a:xfrm>
          <a:prstGeom prst="rect">
            <a:avLst/>
          </a:prstGeom>
          <a:noFill/>
        </p:spPr>
        <p:txBody>
          <a:bodyPr wrap="square" lIns="68580" tIns="34290" rIns="68580" bIns="3429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Clean Energy DC Omnibus Act</a:t>
            </a:r>
          </a:p>
        </p:txBody>
      </p:sp>
      <p:sp>
        <p:nvSpPr>
          <p:cNvPr id="8" name="TextBox 7">
            <a:extLst>
              <a:ext uri="{FF2B5EF4-FFF2-40B4-BE49-F238E27FC236}">
                <a16:creationId xmlns:a16="http://schemas.microsoft.com/office/drawing/2014/main" id="{41D1BD29-9423-6767-EAA1-E8B87F2E6C26}"/>
              </a:ext>
            </a:extLst>
          </p:cNvPr>
          <p:cNvSpPr txBox="1"/>
          <p:nvPr/>
        </p:nvSpPr>
        <p:spPr>
          <a:xfrm>
            <a:off x="6272530" y="4357397"/>
            <a:ext cx="1272651"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Climate Commitment Act</a:t>
            </a:r>
          </a:p>
        </p:txBody>
      </p:sp>
      <p:pic>
        <p:nvPicPr>
          <p:cNvPr id="9" name="Picture 8">
            <a:extLst>
              <a:ext uri="{FF2B5EF4-FFF2-40B4-BE49-F238E27FC236}">
                <a16:creationId xmlns:a16="http://schemas.microsoft.com/office/drawing/2014/main" id="{6309F130-E504-450E-714F-FF8B2847E7F5}"/>
              </a:ext>
            </a:extLst>
          </p:cNvPr>
          <p:cNvPicPr>
            <a:picLocks noChangeAspect="1"/>
          </p:cNvPicPr>
          <p:nvPr/>
        </p:nvPicPr>
        <p:blipFill>
          <a:blip r:embed="rId5"/>
          <a:stretch>
            <a:fillRect/>
          </a:stretch>
        </p:blipFill>
        <p:spPr>
          <a:xfrm>
            <a:off x="7541703" y="1970378"/>
            <a:ext cx="1393099" cy="1735005"/>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68262B81-D1C3-DCD3-6CDD-3DF485DCB678}"/>
              </a:ext>
            </a:extLst>
          </p:cNvPr>
          <p:cNvSpPr txBox="1"/>
          <p:nvPr/>
        </p:nvSpPr>
        <p:spPr>
          <a:xfrm>
            <a:off x="8011502" y="3729727"/>
            <a:ext cx="931145" cy="5078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Building Code Amendment Act</a:t>
            </a:r>
          </a:p>
        </p:txBody>
      </p:sp>
      <p:pic>
        <p:nvPicPr>
          <p:cNvPr id="1026" name="Picture 2" descr="5,700+ Washington Dc Map Outline Stock Photos, Pictures &amp; Royalty-Free  Images - iStock">
            <a:extLst>
              <a:ext uri="{FF2B5EF4-FFF2-40B4-BE49-F238E27FC236}">
                <a16:creationId xmlns:a16="http://schemas.microsoft.com/office/drawing/2014/main" id="{FE1E55D6-BD3D-B057-D5E4-FF79790F980A}"/>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069" b="96078" l="5719" r="89706">
                        <a14:foregroundMark x1="5882" y1="34559" x2="5882" y2="34559"/>
                        <a14:foregroundMark x1="24673" y1="64461" x2="24673" y2="64461"/>
                        <a14:foregroundMark x1="15523" y1="52941" x2="15523" y2="52941"/>
                        <a14:foregroundMark x1="17157" y1="60049" x2="17157" y2="60049"/>
                        <a14:foregroundMark x1="26634" y1="90441" x2="26634" y2="90441"/>
                        <a14:foregroundMark x1="39216" y1="52696" x2="39216" y2="52696"/>
                        <a14:foregroundMark x1="42974" y1="45588" x2="42974" y2="45588"/>
                        <a14:foregroundMark x1="39542" y1="53186" x2="39542" y2="53186"/>
                        <a14:foregroundMark x1="39379" y1="51471" x2="39379" y2="51471"/>
                        <a14:foregroundMark x1="39379" y1="53676" x2="39379" y2="53676"/>
                        <a14:foregroundMark x1="39379" y1="54412" x2="39379" y2="54412"/>
                        <a14:foregroundMark x1="38889" y1="57598" x2="38889" y2="57598"/>
                        <a14:foregroundMark x1="42320" y1="46814" x2="42320" y2="46814"/>
                        <a14:foregroundMark x1="42157" y1="45833" x2="42157" y2="45833"/>
                        <a14:foregroundMark x1="40196" y1="50735" x2="40196" y2="50735"/>
                        <a14:foregroundMark x1="40523" y1="49265" x2="40523" y2="49265"/>
                        <a14:foregroundMark x1="39706" y1="51225" x2="39706" y2="51225"/>
                        <a14:foregroundMark x1="39706" y1="51716" x2="39706" y2="51716"/>
                        <a14:foregroundMark x1="38725" y1="58088" x2="38725" y2="58088"/>
                        <a14:foregroundMark x1="21078" y1="9069" x2="21078" y2="9069"/>
                        <a14:foregroundMark x1="25490" y1="93873" x2="25490" y2="93873"/>
                        <a14:foregroundMark x1="19444" y1="62990" x2="19444" y2="62990"/>
                        <a14:foregroundMark x1="25490" y1="95588" x2="25490" y2="95588"/>
                        <a14:foregroundMark x1="25163" y1="96078" x2="25163" y2="96078"/>
                        <a14:backgroundMark x1="34641" y1="63725" x2="34641" y2="63725"/>
                        <a14:backgroundMark x1="38399" y1="55147" x2="38399" y2="55147"/>
                        <a14:backgroundMark x1="38889" y1="51961" x2="38889" y2="51961"/>
                        <a14:backgroundMark x1="39869" y1="53922" x2="39869" y2="53922"/>
                        <a14:backgroundMark x1="38889" y1="52941" x2="38889" y2="52941"/>
                        <a14:backgroundMark x1="42810" y1="46324" x2="42810" y2="46324"/>
                        <a14:backgroundMark x1="42810" y1="45343" x2="42810" y2="45343"/>
                        <a14:backgroundMark x1="43137" y1="45343" x2="43137" y2="45343"/>
                        <a14:backgroundMark x1="42974" y1="47059" x2="42974" y2="47059"/>
                        <a14:backgroundMark x1="41830" y1="45833" x2="41830" y2="45833"/>
                        <a14:backgroundMark x1="38562" y1="57353" x2="38562" y2="57353"/>
                        <a14:backgroundMark x1="39379" y1="58088" x2="39379" y2="58088"/>
                        <a14:backgroundMark x1="39052" y1="55392" x2="39052" y2="55392"/>
                        <a14:backgroundMark x1="39052" y1="54167" x2="39052" y2="54167"/>
                        <a14:backgroundMark x1="39052" y1="54902" x2="39052" y2="54902"/>
                        <a14:backgroundMark x1="39542" y1="56127" x2="39542" y2="56127"/>
                        <a14:backgroundMark x1="39869" y1="51716" x2="39869" y2="51716"/>
                        <a14:backgroundMark x1="40359" y1="51225" x2="40359" y2="51225"/>
                        <a14:backgroundMark x1="39052" y1="51716" x2="39052" y2="51716"/>
                        <a14:backgroundMark x1="39542" y1="50245" x2="39542" y2="50245"/>
                        <a14:backgroundMark x1="39216" y1="51225" x2="39216" y2="51225"/>
                        <a14:backgroundMark x1="41667" y1="47059" x2="41667" y2="47059"/>
                        <a14:backgroundMark x1="40359" y1="48775" x2="40359" y2="48775"/>
                        <a14:backgroundMark x1="40850" y1="49265" x2="40850" y2="49265"/>
                        <a14:backgroundMark x1="40686" y1="50000" x2="40686" y2="50000"/>
                        <a14:backgroundMark x1="38235" y1="58578" x2="38235" y2="58578"/>
                        <a14:backgroundMark x1="38562" y1="58088" x2="38562" y2="58088"/>
                        <a14:backgroundMark x1="42320" y1="45343" x2="42320" y2="45343"/>
                        <a14:backgroundMark x1="24837" y1="95833" x2="24837" y2="95833"/>
                        <a14:backgroundMark x1="24837" y1="96324" x2="24837" y2="96324"/>
                        <a14:backgroundMark x1="25163" y1="93627" x2="25163" y2="93627"/>
                        <a14:backgroundMark x1="25654" y1="93873" x2="25654" y2="93873"/>
                        <a14:backgroundMark x1="25163" y1="94118" x2="25163" y2="94118"/>
                        <a14:backgroundMark x1="25163" y1="95343" x2="25163" y2="95343"/>
                        <a14:backgroundMark x1="39542" y1="50980" x2="39542" y2="50980"/>
                        <a14:backgroundMark x1="39869" y1="52941" x2="39869" y2="52941"/>
                      </a14:backgroundRemoval>
                    </a14:imgEffect>
                  </a14:imgLayer>
                </a14:imgProps>
              </a:ext>
              <a:ext uri="{28A0092B-C50C-407E-A947-70E740481C1C}">
                <a14:useLocalDpi xmlns:a14="http://schemas.microsoft.com/office/drawing/2010/main" val="0"/>
              </a:ext>
            </a:extLst>
          </a:blip>
          <a:srcRect r="44599"/>
          <a:stretch/>
        </p:blipFill>
        <p:spPr bwMode="auto">
          <a:xfrm>
            <a:off x="7799948" y="582734"/>
            <a:ext cx="1020830" cy="1228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B8B813-D4E4-095C-CBF5-6A5B7DFD053C}"/>
              </a:ext>
            </a:extLst>
          </p:cNvPr>
          <p:cNvSpPr txBox="1"/>
          <p:nvPr/>
        </p:nvSpPr>
        <p:spPr>
          <a:xfrm>
            <a:off x="76210" y="-16281"/>
            <a:ext cx="4180105" cy="600132"/>
          </a:xfrm>
          <a:prstGeom prst="rect">
            <a:avLst/>
          </a:prstGeom>
          <a:noFill/>
        </p:spPr>
        <p:txBody>
          <a:bodyPr wrap="square" lIns="91408" tIns="45704" rIns="91408" bIns="45704" rtlCol="0" anchor="t">
            <a:spAutoFit/>
          </a:bodyPr>
          <a:lstStyle/>
          <a:p>
            <a:pPr marL="0" marR="0" lvl="0" indent="0" algn="l" defTabSz="914018"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248C43"/>
                </a:solidFill>
                <a:effectLst/>
                <a:uLnTx/>
                <a:uFillTx/>
                <a:latin typeface="Tw Cen MT Condensed"/>
                <a:ea typeface="+mn-ea"/>
                <a:cs typeface="+mn-cs"/>
              </a:rPr>
              <a:t>POLICY CONTEXT</a:t>
            </a:r>
            <a:endParaRPr kumimoji="0" lang="en-US" sz="3300" b="1" i="0" u="none" strike="noStrike" kern="1200" cap="none" spc="0" normalizeH="0" baseline="0" noProof="0">
              <a:ln>
                <a:noFill/>
              </a:ln>
              <a:solidFill>
                <a:srgbClr val="1689CA">
                  <a:lumMod val="60000"/>
                  <a:lumOff val="40000"/>
                </a:srgbClr>
              </a:solidFill>
              <a:effectLst/>
              <a:uLnTx/>
              <a:uFillTx/>
              <a:latin typeface="Tw Cen MT Condensed"/>
              <a:ea typeface="+mn-ea"/>
              <a:cs typeface="+mn-cs"/>
            </a:endParaRPr>
          </a:p>
        </p:txBody>
      </p:sp>
      <p:pic>
        <p:nvPicPr>
          <p:cNvPr id="2" name="Picture 1">
            <a:extLst>
              <a:ext uri="{FF2B5EF4-FFF2-40B4-BE49-F238E27FC236}">
                <a16:creationId xmlns:a16="http://schemas.microsoft.com/office/drawing/2014/main" id="{1DBB9A63-24FF-0F81-5BDF-3E997222AF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744691" y="4817843"/>
            <a:ext cx="347472" cy="274320"/>
          </a:xfrm>
          <a:prstGeom prst="rect">
            <a:avLst/>
          </a:prstGeom>
        </p:spPr>
      </p:pic>
      <p:sp>
        <p:nvSpPr>
          <p:cNvPr id="13" name="Rectangle 12">
            <a:extLst>
              <a:ext uri="{FF2B5EF4-FFF2-40B4-BE49-F238E27FC236}">
                <a16:creationId xmlns:a16="http://schemas.microsoft.com/office/drawing/2014/main" id="{B8A133CC-570C-86B7-3D37-3E951D33B183}"/>
              </a:ext>
            </a:extLst>
          </p:cNvPr>
          <p:cNvSpPr/>
          <p:nvPr/>
        </p:nvSpPr>
        <p:spPr>
          <a:xfrm>
            <a:off x="0" y="4832434"/>
            <a:ext cx="9144000" cy="311066"/>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pic>
        <p:nvPicPr>
          <p:cNvPr id="14" name="Picture 13">
            <a:extLst>
              <a:ext uri="{FF2B5EF4-FFF2-40B4-BE49-F238E27FC236}">
                <a16:creationId xmlns:a16="http://schemas.microsoft.com/office/drawing/2014/main" id="{70ADDB23-D657-0E81-E350-E1CBD42DA2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744691" y="4847027"/>
            <a:ext cx="347472" cy="274320"/>
          </a:xfrm>
          <a:prstGeom prst="rect">
            <a:avLst/>
          </a:prstGeom>
        </p:spPr>
      </p:pic>
      <p:graphicFrame>
        <p:nvGraphicFramePr>
          <p:cNvPr id="11" name="Table 11">
            <a:extLst>
              <a:ext uri="{FF2B5EF4-FFF2-40B4-BE49-F238E27FC236}">
                <a16:creationId xmlns:a16="http://schemas.microsoft.com/office/drawing/2014/main" id="{B55E90E4-5F9F-DDE0-934A-B172E45C62DC}"/>
              </a:ext>
            </a:extLst>
          </p:cNvPr>
          <p:cNvGraphicFramePr>
            <a:graphicFrameLocks noGrp="1"/>
          </p:cNvGraphicFramePr>
          <p:nvPr/>
        </p:nvGraphicFramePr>
        <p:xfrm>
          <a:off x="209083" y="498940"/>
          <a:ext cx="5950475" cy="4118780"/>
        </p:xfrm>
        <a:graphic>
          <a:graphicData uri="http://schemas.openxmlformats.org/drawingml/2006/table">
            <a:tbl>
              <a:tblPr firstRow="1" bandRow="1">
                <a:tableStyleId>{2D5ABB26-0587-4C30-8999-92F81FD0307C}</a:tableStyleId>
              </a:tblPr>
              <a:tblGrid>
                <a:gridCol w="576303">
                  <a:extLst>
                    <a:ext uri="{9D8B030D-6E8A-4147-A177-3AD203B41FA5}">
                      <a16:colId xmlns:a16="http://schemas.microsoft.com/office/drawing/2014/main" val="262847676"/>
                    </a:ext>
                  </a:extLst>
                </a:gridCol>
                <a:gridCol w="2005264">
                  <a:extLst>
                    <a:ext uri="{9D8B030D-6E8A-4147-A177-3AD203B41FA5}">
                      <a16:colId xmlns:a16="http://schemas.microsoft.com/office/drawing/2014/main" val="2420449253"/>
                    </a:ext>
                  </a:extLst>
                </a:gridCol>
                <a:gridCol w="3368908">
                  <a:extLst>
                    <a:ext uri="{9D8B030D-6E8A-4147-A177-3AD203B41FA5}">
                      <a16:colId xmlns:a16="http://schemas.microsoft.com/office/drawing/2014/main" val="2625644616"/>
                    </a:ext>
                  </a:extLst>
                </a:gridCol>
              </a:tblGrid>
              <a:tr h="299689">
                <a:tc>
                  <a:txBody>
                    <a:bodyPr/>
                    <a:lstStyle/>
                    <a:p>
                      <a:pPr lvl="0">
                        <a:buNone/>
                      </a:pPr>
                      <a:r>
                        <a:rPr lang="en-US" sz="1400" b="0" i="0" u="none" strike="noStrike" noProof="0" dirty="0">
                          <a:solidFill>
                            <a:srgbClr val="FFC000"/>
                          </a:solidFill>
                          <a:latin typeface="Calibri"/>
                        </a:rPr>
                        <a:t>2006</a:t>
                      </a:r>
                      <a:endParaRPr lang="en-US" sz="1000" dirty="0"/>
                    </a:p>
                  </a:txBody>
                  <a:tcPr marL="68580" marR="68580" marT="34290" marB="34290"/>
                </a:tc>
                <a:tc>
                  <a:txBody>
                    <a:bodyPr/>
                    <a:lstStyle/>
                    <a:p>
                      <a:pPr lvl="0">
                        <a:buNone/>
                      </a:pPr>
                      <a:r>
                        <a:rPr lang="en-US" sz="1400" b="0" i="0" u="none" strike="noStrike" noProof="0" dirty="0">
                          <a:latin typeface="Calibri"/>
                        </a:rPr>
                        <a:t>Green Building Act</a:t>
                      </a:r>
                      <a:endParaRPr lang="en-US" sz="1000" dirty="0"/>
                    </a:p>
                  </a:txBody>
                  <a:tcPr marL="68580" marR="68580" marT="34290" marB="34290"/>
                </a:tc>
                <a:tc>
                  <a:txBody>
                    <a:bodyPr/>
                    <a:lstStyle/>
                    <a:p>
                      <a:pPr lvl="0" algn="l">
                        <a:lnSpc>
                          <a:spcPct val="100000"/>
                        </a:lnSpc>
                        <a:spcBef>
                          <a:spcPts val="0"/>
                        </a:spcBef>
                        <a:spcAft>
                          <a:spcPts val="0"/>
                        </a:spcAft>
                        <a:buNone/>
                      </a:pPr>
                      <a:r>
                        <a:rPr lang="en-US" sz="1400" b="0" i="0" u="none" strike="noStrike" noProof="0">
                          <a:solidFill>
                            <a:schemeClr val="tx1"/>
                          </a:solidFill>
                          <a:latin typeface="Calibri"/>
                        </a:rPr>
                        <a:t>L</a:t>
                      </a:r>
                      <a:r>
                        <a:rPr lang="en-US" sz="1400" b="0" i="0" u="none" strike="noStrike" noProof="0">
                          <a:latin typeface="Calibri"/>
                        </a:rPr>
                        <a:t>EED, most public + private construction</a:t>
                      </a:r>
                    </a:p>
                  </a:txBody>
                  <a:tcPr marL="68580" marR="68580" marT="34290" marB="34290"/>
                </a:tc>
                <a:extLst>
                  <a:ext uri="{0D108BD9-81ED-4DB2-BD59-A6C34878D82A}">
                    <a16:rowId xmlns:a16="http://schemas.microsoft.com/office/drawing/2014/main" val="2568864811"/>
                  </a:ext>
                </a:extLst>
              </a:tr>
              <a:tr h="480060">
                <a:tc>
                  <a:txBody>
                    <a:bodyPr/>
                    <a:lstStyle/>
                    <a:p>
                      <a:pPr lvl="0">
                        <a:buNone/>
                      </a:pPr>
                      <a:r>
                        <a:rPr lang="en-US" sz="1400" b="0" i="0" u="none" strike="noStrike" noProof="0" dirty="0">
                          <a:solidFill>
                            <a:srgbClr val="E3EB09"/>
                          </a:solidFill>
                          <a:latin typeface="Calibri"/>
                        </a:rPr>
                        <a:t>2010</a:t>
                      </a:r>
                      <a:endParaRPr lang="en-US" sz="1000" dirty="0">
                        <a:solidFill>
                          <a:srgbClr val="E3EB09"/>
                        </a:solidFill>
                      </a:endParaRPr>
                    </a:p>
                  </a:txBody>
                  <a:tcPr marL="68580" marR="68580" marT="34290" marB="34290"/>
                </a:tc>
                <a:tc>
                  <a:txBody>
                    <a:bodyPr/>
                    <a:lstStyle/>
                    <a:p>
                      <a:pPr lvl="0">
                        <a:buNone/>
                      </a:pPr>
                      <a:r>
                        <a:rPr lang="en-US" sz="1400" b="0" i="0" u="none" strike="noStrike" noProof="0" dirty="0">
                          <a:latin typeface="Calibri"/>
                        </a:rPr>
                        <a:t>Clean + Affordable Energy Act</a:t>
                      </a:r>
                      <a:endParaRPr lang="en-US" sz="1000" dirty="0"/>
                    </a:p>
                  </a:txBody>
                  <a:tcPr marL="68580" marR="68580" marT="34290" marB="34290"/>
                </a:tc>
                <a:tc>
                  <a:txBody>
                    <a:bodyPr/>
                    <a:lstStyle/>
                    <a:p>
                      <a:pPr lvl="0" algn="l">
                        <a:lnSpc>
                          <a:spcPct val="100000"/>
                        </a:lnSpc>
                        <a:spcBef>
                          <a:spcPts val="0"/>
                        </a:spcBef>
                        <a:spcAft>
                          <a:spcPts val="0"/>
                        </a:spcAft>
                        <a:buNone/>
                      </a:pPr>
                      <a:r>
                        <a:rPr lang="en-US" sz="1400" b="0" i="0" u="none" strike="noStrike" noProof="0">
                          <a:latin typeface="Calibri"/>
                        </a:rPr>
                        <a:t>Benchmarking: phase in public + private construction 10,000+ sf</a:t>
                      </a:r>
                    </a:p>
                  </a:txBody>
                  <a:tcPr marL="68580" marR="68580" marT="34290" marB="34290"/>
                </a:tc>
                <a:extLst>
                  <a:ext uri="{0D108BD9-81ED-4DB2-BD59-A6C34878D82A}">
                    <a16:rowId xmlns:a16="http://schemas.microsoft.com/office/drawing/2014/main" val="696099676"/>
                  </a:ext>
                </a:extLst>
              </a:tr>
              <a:tr h="278130">
                <a:tc>
                  <a:txBody>
                    <a:bodyPr/>
                    <a:lstStyle/>
                    <a:p>
                      <a:pPr lvl="0">
                        <a:buNone/>
                      </a:pPr>
                      <a:r>
                        <a:rPr lang="en-US" sz="1400" b="0" i="0" u="none" strike="noStrike" noProof="0" dirty="0">
                          <a:solidFill>
                            <a:srgbClr val="99CC00"/>
                          </a:solidFill>
                          <a:latin typeface="Calibri"/>
                        </a:rPr>
                        <a:t>2014</a:t>
                      </a:r>
                      <a:endParaRPr lang="en-US" sz="1000" dirty="0"/>
                    </a:p>
                  </a:txBody>
                  <a:tcPr marL="68580" marR="68580" marT="34290" marB="34290"/>
                </a:tc>
                <a:tc>
                  <a:txBody>
                    <a:bodyPr/>
                    <a:lstStyle/>
                    <a:p>
                      <a:pPr lvl="0" algn="l">
                        <a:lnSpc>
                          <a:spcPct val="100000"/>
                        </a:lnSpc>
                        <a:spcBef>
                          <a:spcPts val="0"/>
                        </a:spcBef>
                        <a:spcAft>
                          <a:spcPts val="0"/>
                        </a:spcAft>
                        <a:buNone/>
                      </a:pPr>
                      <a:r>
                        <a:rPr lang="en-US" sz="1400" b="0" i="0" u="none" strike="noStrike" noProof="0" dirty="0">
                          <a:latin typeface="Calibri"/>
                        </a:rPr>
                        <a:t>Green Construction Code</a:t>
                      </a:r>
                    </a:p>
                  </a:txBody>
                  <a:tcPr marL="68580" marR="68580" marT="34290" marB="34290"/>
                </a:tc>
                <a:tc>
                  <a:txBody>
                    <a:bodyPr/>
                    <a:lstStyle/>
                    <a:p>
                      <a:pPr lvl="0">
                        <a:buNone/>
                      </a:pPr>
                      <a:r>
                        <a:rPr lang="en-US" sz="1400" dirty="0"/>
                        <a:t>Everything not under the GBA</a:t>
                      </a:r>
                    </a:p>
                  </a:txBody>
                  <a:tcPr marL="68580" marR="68580" marT="34290" marB="34290"/>
                </a:tc>
                <a:extLst>
                  <a:ext uri="{0D108BD9-81ED-4DB2-BD59-A6C34878D82A}">
                    <a16:rowId xmlns:a16="http://schemas.microsoft.com/office/drawing/2014/main" val="680046446"/>
                  </a:ext>
                </a:extLst>
              </a:tr>
              <a:tr h="278129">
                <a:tc>
                  <a:txBody>
                    <a:bodyPr/>
                    <a:lstStyle/>
                    <a:p>
                      <a:pPr lvl="0" algn="l">
                        <a:lnSpc>
                          <a:spcPct val="100000"/>
                        </a:lnSpc>
                        <a:spcBef>
                          <a:spcPts val="0"/>
                        </a:spcBef>
                        <a:spcAft>
                          <a:spcPts val="0"/>
                        </a:spcAft>
                        <a:buNone/>
                      </a:pPr>
                      <a:r>
                        <a:rPr lang="en-US" sz="1400" b="0" i="0" u="none" strike="noStrike" noProof="0" dirty="0">
                          <a:solidFill>
                            <a:srgbClr val="99CC00"/>
                          </a:solidFill>
                          <a:latin typeface="Calibri"/>
                        </a:rPr>
                        <a:t>2020</a:t>
                      </a:r>
                      <a:endParaRPr lang="en-US" sz="1400" b="0" i="0" u="none" strike="noStrike" noProof="0" dirty="0"/>
                    </a:p>
                  </a:txBody>
                  <a:tcPr marL="68580" marR="68580" marT="34290" marB="34290"/>
                </a:tc>
                <a:tc>
                  <a:txBody>
                    <a:bodyPr/>
                    <a:lstStyle/>
                    <a:p>
                      <a:pPr lvl="0">
                        <a:buNone/>
                      </a:pPr>
                      <a:r>
                        <a:rPr lang="en-US" sz="1400" b="0" i="0" u="none" strike="noStrike" noProof="0" dirty="0">
                          <a:latin typeface="Calibri"/>
                        </a:rPr>
                        <a:t>EV Readiness Act</a:t>
                      </a:r>
                    </a:p>
                  </a:txBody>
                  <a:tcPr marL="68580" marR="68580" marT="34290" marB="34290"/>
                </a:tc>
                <a:tc>
                  <a:txBody>
                    <a:bodyPr/>
                    <a:lstStyle/>
                    <a:p>
                      <a:pPr lvl="0">
                        <a:buNone/>
                      </a:pPr>
                      <a:r>
                        <a:rPr lang="en-US" sz="1400" b="0" i="0" u="none" strike="noStrike" noProof="0" dirty="0">
                          <a:latin typeface="Calibri"/>
                        </a:rPr>
                        <a:t>20% new parking is EV ready</a:t>
                      </a:r>
                    </a:p>
                  </a:txBody>
                  <a:tcPr marL="68580" marR="68580" marT="34290" marB="34290"/>
                </a:tc>
                <a:extLst>
                  <a:ext uri="{0D108BD9-81ED-4DB2-BD59-A6C34878D82A}">
                    <a16:rowId xmlns:a16="http://schemas.microsoft.com/office/drawing/2014/main" val="876193329"/>
                  </a:ext>
                </a:extLst>
              </a:tr>
              <a:tr h="480060">
                <a:tc>
                  <a:txBody>
                    <a:bodyPr/>
                    <a:lstStyle/>
                    <a:p>
                      <a:pPr lvl="0">
                        <a:buNone/>
                      </a:pPr>
                      <a:r>
                        <a:rPr lang="en-US" sz="1400" b="0" i="0" u="none" strike="noStrike" noProof="0" dirty="0">
                          <a:solidFill>
                            <a:srgbClr val="99CC00"/>
                          </a:solidFill>
                          <a:latin typeface="Calibri"/>
                        </a:rPr>
                        <a:t>2021</a:t>
                      </a:r>
                      <a:endParaRPr lang="en-US" sz="1000" dirty="0"/>
                    </a:p>
                  </a:txBody>
                  <a:tcPr marL="68580" marR="68580" marT="34290" marB="34290"/>
                </a:tc>
                <a:tc>
                  <a:txBody>
                    <a:bodyPr/>
                    <a:lstStyle/>
                    <a:p>
                      <a:pPr lvl="0">
                        <a:buNone/>
                      </a:pPr>
                      <a:r>
                        <a:rPr lang="en-US" sz="1400" b="0" i="0" u="none" strike="noStrike" noProof="0" dirty="0">
                          <a:latin typeface="Calibri"/>
                        </a:rPr>
                        <a:t>Clean Energy DC Act</a:t>
                      </a:r>
                      <a:endParaRPr lang="en-US" sz="1000" dirty="0"/>
                    </a:p>
                  </a:txBody>
                  <a:tcPr marL="68580" marR="68580" marT="34290" marB="34290"/>
                </a:tc>
                <a:tc>
                  <a:txBody>
                    <a:bodyPr/>
                    <a:lstStyle/>
                    <a:p>
                      <a:pPr lvl="0">
                        <a:buNone/>
                      </a:pPr>
                      <a:r>
                        <a:rPr lang="en-US" sz="1400" b="0" i="0" u="none" strike="noStrike" noProof="0" dirty="0">
                          <a:latin typeface="Calibri"/>
                        </a:rPr>
                        <a:t>BEPS Cycle 1, Energy Star-based; no fossil fuel equipment in Rx compliance paths</a:t>
                      </a:r>
                      <a:endParaRPr lang="en-US" sz="1000" dirty="0"/>
                    </a:p>
                  </a:txBody>
                  <a:tcPr marL="68580" marR="68580" marT="34290" marB="34290"/>
                </a:tc>
                <a:extLst>
                  <a:ext uri="{0D108BD9-81ED-4DB2-BD59-A6C34878D82A}">
                    <a16:rowId xmlns:a16="http://schemas.microsoft.com/office/drawing/2014/main" val="3571210859"/>
                  </a:ext>
                </a:extLst>
              </a:tr>
              <a:tr h="278130">
                <a:tc>
                  <a:txBody>
                    <a:bodyPr/>
                    <a:lstStyle/>
                    <a:p>
                      <a:pPr lvl="0">
                        <a:buNone/>
                      </a:pPr>
                      <a:r>
                        <a:rPr lang="en-US" sz="1400" b="0" i="0" u="none" strike="noStrike" noProof="0" dirty="0">
                          <a:solidFill>
                            <a:srgbClr val="00B050"/>
                          </a:solidFill>
                          <a:latin typeface="Calibri"/>
                        </a:rPr>
                        <a:t>2022</a:t>
                      </a:r>
                      <a:endParaRPr lang="en-US" sz="1000" dirty="0">
                        <a:solidFill>
                          <a:srgbClr val="00B050"/>
                        </a:solidFill>
                      </a:endParaRPr>
                    </a:p>
                  </a:txBody>
                  <a:tcPr marL="68580" marR="68580" marT="34290" marB="34290"/>
                </a:tc>
                <a:tc>
                  <a:txBody>
                    <a:bodyPr/>
                    <a:lstStyle/>
                    <a:p>
                      <a:r>
                        <a:rPr lang="en-US" sz="1400" dirty="0"/>
                        <a:t>DC SEU contract</a:t>
                      </a:r>
                    </a:p>
                  </a:txBody>
                  <a:tcPr marL="68580" marR="68580" marT="34290" marB="34290"/>
                </a:tc>
                <a:tc>
                  <a:txBody>
                    <a:bodyPr/>
                    <a:lstStyle/>
                    <a:p>
                      <a:pPr lvl="0" algn="l">
                        <a:lnSpc>
                          <a:spcPct val="100000"/>
                        </a:lnSpc>
                        <a:spcBef>
                          <a:spcPts val="0"/>
                        </a:spcBef>
                        <a:spcAft>
                          <a:spcPts val="0"/>
                        </a:spcAft>
                        <a:buNone/>
                      </a:pPr>
                      <a:r>
                        <a:rPr lang="en-US" sz="1400" b="0" i="0" u="none" strike="noStrike" noProof="0">
                          <a:latin typeface="Calibri"/>
                        </a:rPr>
                        <a:t>Elimination of nat gas incentives from SEU</a:t>
                      </a:r>
                    </a:p>
                  </a:txBody>
                  <a:tcPr marL="68580" marR="68580" marT="34290" marB="34290"/>
                </a:tc>
                <a:extLst>
                  <a:ext uri="{0D108BD9-81ED-4DB2-BD59-A6C34878D82A}">
                    <a16:rowId xmlns:a16="http://schemas.microsoft.com/office/drawing/2014/main" val="1083559283"/>
                  </a:ext>
                </a:extLst>
              </a:tr>
              <a:tr h="291031">
                <a:tc>
                  <a:txBody>
                    <a:bodyPr/>
                    <a:lstStyle/>
                    <a:p>
                      <a:pPr lvl="0">
                        <a:buNone/>
                      </a:pPr>
                      <a:r>
                        <a:rPr lang="en-US" sz="1400" b="0" i="0" u="none" strike="noStrike" noProof="0" dirty="0">
                          <a:solidFill>
                            <a:srgbClr val="00B050"/>
                          </a:solidFill>
                          <a:latin typeface="Calibri"/>
                        </a:rPr>
                        <a:t>2023</a:t>
                      </a:r>
                      <a:endParaRPr lang="en-US" sz="1000" dirty="0"/>
                    </a:p>
                  </a:txBody>
                  <a:tcPr marL="68580" marR="68580" marT="34290" marB="34290"/>
                </a:tc>
                <a:tc>
                  <a:txBody>
                    <a:bodyPr/>
                    <a:lstStyle/>
                    <a:p>
                      <a:pPr lvl="0" algn="l">
                        <a:lnSpc>
                          <a:spcPct val="100000"/>
                        </a:lnSpc>
                        <a:spcBef>
                          <a:spcPts val="0"/>
                        </a:spcBef>
                        <a:spcAft>
                          <a:spcPts val="0"/>
                        </a:spcAft>
                        <a:buNone/>
                      </a:pPr>
                      <a:r>
                        <a:rPr lang="en-US" sz="1400" b="0" i="1" u="none" strike="noStrike" noProof="0" dirty="0">
                          <a:latin typeface="Calibri"/>
                        </a:rPr>
                        <a:t>Proposed </a:t>
                      </a:r>
                      <a:r>
                        <a:rPr lang="en-US" sz="1400" b="0" i="0" u="none" strike="noStrike" noProof="0" dirty="0">
                          <a:latin typeface="Calibri"/>
                        </a:rPr>
                        <a:t>energy code</a:t>
                      </a:r>
                    </a:p>
                  </a:txBody>
                  <a:tcPr marL="68580" marR="68580" marT="34290" marB="34290"/>
                </a:tc>
                <a:tc>
                  <a:txBody>
                    <a:bodyPr/>
                    <a:lstStyle/>
                    <a:p>
                      <a:pPr lvl="0">
                        <a:buNone/>
                      </a:pPr>
                      <a:r>
                        <a:rPr lang="en-US" sz="1350" b="0" i="0" u="none" strike="noStrike" noProof="0" dirty="0">
                          <a:latin typeface="Calibri"/>
                        </a:rPr>
                        <a:t>Energy cost to site energy, increase efficiency</a:t>
                      </a:r>
                      <a:endParaRPr lang="en-US" sz="1350" dirty="0"/>
                    </a:p>
                  </a:txBody>
                  <a:tcPr marL="68580" marR="68580" marT="34290" marB="34290"/>
                </a:tc>
                <a:extLst>
                  <a:ext uri="{0D108BD9-81ED-4DB2-BD59-A6C34878D82A}">
                    <a16:rowId xmlns:a16="http://schemas.microsoft.com/office/drawing/2014/main" val="826278338"/>
                  </a:ext>
                </a:extLst>
              </a:tr>
              <a:tr h="278130">
                <a:tc>
                  <a:txBody>
                    <a:bodyPr/>
                    <a:lstStyle/>
                    <a:p>
                      <a:pPr lvl="0">
                        <a:buNone/>
                      </a:pPr>
                      <a:r>
                        <a:rPr lang="en-US" sz="1400" b="1" i="0" u="none" strike="noStrike" noProof="0" dirty="0">
                          <a:solidFill>
                            <a:srgbClr val="00CC99"/>
                          </a:solidFill>
                          <a:latin typeface="Calibri"/>
                        </a:rPr>
                        <a:t>2024</a:t>
                      </a:r>
                      <a:endParaRPr lang="en-US" sz="1000" b="1" dirty="0"/>
                    </a:p>
                  </a:txBody>
                  <a:tcPr marL="68580" marR="68580" marT="34290" marB="34290"/>
                </a:tc>
                <a:tc>
                  <a:txBody>
                    <a:bodyPr/>
                    <a:lstStyle/>
                    <a:p>
                      <a:pPr lvl="0">
                        <a:buNone/>
                      </a:pPr>
                      <a:r>
                        <a:rPr lang="en-US" sz="1400" b="1" i="0" u="none" strike="noStrike" noProof="0" dirty="0">
                          <a:latin typeface="Calibri"/>
                        </a:rPr>
                        <a:t>Greener Gov’t </a:t>
                      </a:r>
                      <a:r>
                        <a:rPr lang="en-US" sz="1400" b="1" i="0" u="none" strike="noStrike" noProof="0" dirty="0" err="1">
                          <a:latin typeface="Calibri"/>
                        </a:rPr>
                        <a:t>Bldgs</a:t>
                      </a:r>
                      <a:r>
                        <a:rPr lang="en-US" sz="1400" b="1" i="0" u="none" strike="noStrike" noProof="0" dirty="0">
                          <a:latin typeface="Calibri"/>
                        </a:rPr>
                        <a:t> Act</a:t>
                      </a:r>
                      <a:endParaRPr lang="en-US" sz="1000" b="1" dirty="0"/>
                    </a:p>
                  </a:txBody>
                  <a:tcPr marL="68580" marR="68580" marT="34290" marB="34290"/>
                </a:tc>
                <a:tc>
                  <a:txBody>
                    <a:bodyPr/>
                    <a:lstStyle/>
                    <a:p>
                      <a:pPr lvl="0" algn="l">
                        <a:lnSpc>
                          <a:spcPct val="100000"/>
                        </a:lnSpc>
                        <a:spcBef>
                          <a:spcPts val="0"/>
                        </a:spcBef>
                        <a:spcAft>
                          <a:spcPts val="0"/>
                        </a:spcAft>
                        <a:buNone/>
                      </a:pPr>
                      <a:r>
                        <a:rPr lang="en-US" sz="1400" b="1" i="0" u="none" strike="noStrike" noProof="0" dirty="0">
                          <a:latin typeface="Calibri"/>
                        </a:rPr>
                        <a:t>NZE/Electric new DC-owned/financed </a:t>
                      </a:r>
                      <a:r>
                        <a:rPr lang="en-US" sz="1400" b="1" i="0" u="none" strike="noStrike" noProof="0" dirty="0" err="1">
                          <a:latin typeface="Calibri"/>
                        </a:rPr>
                        <a:t>bldgs</a:t>
                      </a:r>
                      <a:endParaRPr lang="en-US" sz="1400" b="1" i="0" u="none" strike="noStrike" noProof="0" dirty="0">
                        <a:latin typeface="Calibri"/>
                      </a:endParaRPr>
                    </a:p>
                  </a:txBody>
                  <a:tcPr marL="68580" marR="68580" marT="34290" marB="34290"/>
                </a:tc>
                <a:extLst>
                  <a:ext uri="{0D108BD9-81ED-4DB2-BD59-A6C34878D82A}">
                    <a16:rowId xmlns:a16="http://schemas.microsoft.com/office/drawing/2014/main" val="3951678299"/>
                  </a:ext>
                </a:extLst>
              </a:tr>
              <a:tr h="278130">
                <a:tc>
                  <a:txBody>
                    <a:bodyPr/>
                    <a:lstStyle/>
                    <a:p>
                      <a:pPr lvl="0">
                        <a:buNone/>
                      </a:pPr>
                      <a:r>
                        <a:rPr lang="en-US" sz="1400" b="1" i="0" u="none" strike="noStrike" noProof="0" dirty="0">
                          <a:solidFill>
                            <a:srgbClr val="00CC99"/>
                          </a:solidFill>
                          <a:latin typeface="Calibri"/>
                        </a:rPr>
                        <a:t>2026</a:t>
                      </a:r>
                      <a:endParaRPr lang="en-US" sz="1000" b="1" dirty="0"/>
                    </a:p>
                  </a:txBody>
                  <a:tcPr marL="68580" marR="68580" marT="34290" marB="34290"/>
                </a:tc>
                <a:tc>
                  <a:txBody>
                    <a:bodyPr/>
                    <a:lstStyle/>
                    <a:p>
                      <a:pPr lvl="0">
                        <a:buNone/>
                      </a:pPr>
                      <a:r>
                        <a:rPr lang="en-US" sz="1300" b="1" i="0" u="none" strike="noStrike" noProof="0" dirty="0" err="1">
                          <a:latin typeface="Calibri"/>
                        </a:rPr>
                        <a:t>Bldg</a:t>
                      </a:r>
                      <a:r>
                        <a:rPr lang="en-US" sz="1300" b="1" i="0" u="none" strike="noStrike" noProof="0" dirty="0">
                          <a:latin typeface="Calibri"/>
                        </a:rPr>
                        <a:t> Code Amendment Act</a:t>
                      </a:r>
                      <a:endParaRPr lang="en-US" sz="1300" b="1" dirty="0"/>
                    </a:p>
                  </a:txBody>
                  <a:tcPr marL="68580" marR="68580" marT="34290" marB="34290"/>
                </a:tc>
                <a:tc>
                  <a:txBody>
                    <a:bodyPr/>
                    <a:lstStyle/>
                    <a:p>
                      <a:pPr lvl="0">
                        <a:buNone/>
                      </a:pPr>
                      <a:r>
                        <a:rPr lang="en-US" sz="1400" b="1" i="0" u="none" strike="noStrike" noProof="0" dirty="0">
                          <a:latin typeface="Calibri"/>
                        </a:rPr>
                        <a:t>NZE </a:t>
                      </a:r>
                      <a:r>
                        <a:rPr lang="en-US" sz="1400" b="1" i="0" u="none" strike="noStrike" noProof="0" dirty="0" err="1">
                          <a:latin typeface="Calibri"/>
                        </a:rPr>
                        <a:t>bldg</a:t>
                      </a:r>
                      <a:r>
                        <a:rPr lang="en-US" sz="1400" b="1" i="0" u="none" strike="noStrike" noProof="0" dirty="0">
                          <a:latin typeface="Calibri"/>
                        </a:rPr>
                        <a:t> code + electrification, all</a:t>
                      </a:r>
                      <a:r>
                        <a:rPr lang="en-US" sz="1400" b="1" i="1" u="none" strike="noStrike" noProof="0" dirty="0">
                          <a:latin typeface="Calibri"/>
                        </a:rPr>
                        <a:t> </a:t>
                      </a:r>
                      <a:r>
                        <a:rPr lang="en-US" sz="1400" b="1" i="0" u="none" strike="noStrike" noProof="0" dirty="0" err="1">
                          <a:latin typeface="Calibri"/>
                        </a:rPr>
                        <a:t>bldgs</a:t>
                      </a:r>
                      <a:endParaRPr lang="en-US" sz="1400" b="1" dirty="0"/>
                    </a:p>
                  </a:txBody>
                  <a:tcPr marL="68580" marR="68580" marT="34290" marB="34290"/>
                </a:tc>
                <a:extLst>
                  <a:ext uri="{0D108BD9-81ED-4DB2-BD59-A6C34878D82A}">
                    <a16:rowId xmlns:a16="http://schemas.microsoft.com/office/drawing/2014/main" val="1363954525"/>
                  </a:ext>
                </a:extLst>
              </a:tr>
              <a:tr h="278129">
                <a:tc>
                  <a:txBody>
                    <a:bodyPr/>
                    <a:lstStyle/>
                    <a:p>
                      <a:pPr lvl="0">
                        <a:buNone/>
                      </a:pPr>
                      <a:r>
                        <a:rPr lang="en-US" sz="1400" b="0" i="0" u="none" strike="noStrike" noProof="0" dirty="0">
                          <a:solidFill>
                            <a:srgbClr val="00AFBF"/>
                          </a:solidFill>
                          <a:latin typeface="Calibri"/>
                        </a:rPr>
                        <a:t>2027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latin typeface="+mn-lt"/>
                        </a:rPr>
                        <a:t>Clean Energy DC Act</a:t>
                      </a:r>
                      <a:endParaRPr lang="en-US" sz="1000" dirty="0"/>
                    </a:p>
                  </a:txBody>
                  <a:tcPr marL="68580" marR="68580" marT="34290" marB="34290"/>
                </a:tc>
                <a:tc>
                  <a:txBody>
                    <a:bodyPr/>
                    <a:lstStyle/>
                    <a:p>
                      <a:pPr lvl="0">
                        <a:buNone/>
                      </a:pPr>
                      <a:r>
                        <a:rPr lang="en-US" sz="1400" b="0" i="0" u="none" strike="noStrike" noProof="0">
                          <a:latin typeface="Calibri"/>
                        </a:rPr>
                        <a:t>BEPS Cycle 2... Trajectory/GHG-based?</a:t>
                      </a:r>
                    </a:p>
                  </a:txBody>
                  <a:tcPr marL="68580" marR="68580" marT="34290" marB="34290"/>
                </a:tc>
                <a:extLst>
                  <a:ext uri="{0D108BD9-81ED-4DB2-BD59-A6C34878D82A}">
                    <a16:rowId xmlns:a16="http://schemas.microsoft.com/office/drawing/2014/main" val="859304783"/>
                  </a:ext>
                </a:extLst>
              </a:tr>
              <a:tr h="278129">
                <a:tc>
                  <a:txBody>
                    <a:bodyPr/>
                    <a:lstStyle/>
                    <a:p>
                      <a:pPr lvl="0">
                        <a:buNone/>
                      </a:pPr>
                      <a:r>
                        <a:rPr lang="en-US" sz="1400" b="1" i="0" u="none" strike="noStrike" noProof="0" dirty="0">
                          <a:solidFill>
                            <a:srgbClr val="0070C0"/>
                          </a:solidFill>
                        </a:rPr>
                        <a:t>2032</a:t>
                      </a:r>
                      <a:endParaRPr lang="en-US" sz="1000" b="1" dirty="0">
                        <a:solidFill>
                          <a:srgbClr val="0070C0"/>
                        </a:solidFill>
                      </a:endParaRPr>
                    </a:p>
                  </a:txBody>
                  <a:tcPr marL="68580" marR="68580" marT="34290" marB="34290"/>
                </a:tc>
                <a:tc>
                  <a:txBody>
                    <a:bodyPr/>
                    <a:lstStyle/>
                    <a:p>
                      <a:pPr lvl="0">
                        <a:buNone/>
                      </a:pPr>
                      <a:r>
                        <a:rPr lang="en-US" sz="1400" b="1" i="0" u="none" strike="noStrike" noProof="0" dirty="0">
                          <a:latin typeface="Calibri"/>
                        </a:rPr>
                        <a:t>Clean Energy DC Act</a:t>
                      </a:r>
                      <a:endParaRPr lang="en-US" sz="1000" b="1" dirty="0"/>
                    </a:p>
                  </a:txBody>
                  <a:tcPr marL="68580" marR="68580" marT="34290" marB="34290"/>
                </a:tc>
                <a:tc>
                  <a:txBody>
                    <a:bodyPr/>
                    <a:lstStyle/>
                    <a:p>
                      <a:pPr lvl="0">
                        <a:buNone/>
                      </a:pPr>
                      <a:r>
                        <a:rPr lang="en-US" sz="1400" b="1" i="0" u="none" strike="noStrike" noProof="0" dirty="0">
                          <a:latin typeface="Calibri"/>
                        </a:rPr>
                        <a:t>100% RPS/fossil fuel-free grid, 10% solar</a:t>
                      </a:r>
                      <a:endParaRPr lang="en-US" sz="1000" b="1" dirty="0"/>
                    </a:p>
                  </a:txBody>
                  <a:tcPr marL="68580" marR="68580" marT="34290" marB="34290"/>
                </a:tc>
                <a:extLst>
                  <a:ext uri="{0D108BD9-81ED-4DB2-BD59-A6C34878D82A}">
                    <a16:rowId xmlns:a16="http://schemas.microsoft.com/office/drawing/2014/main" val="191407856"/>
                  </a:ext>
                </a:extLst>
              </a:tr>
              <a:tr h="278129">
                <a:tc>
                  <a:txBody>
                    <a:bodyPr/>
                    <a:lstStyle/>
                    <a:p>
                      <a:pPr lvl="0">
                        <a:buNone/>
                      </a:pPr>
                      <a:r>
                        <a:rPr lang="en-US" sz="1400" b="1" dirty="0">
                          <a:solidFill>
                            <a:srgbClr val="4400FF"/>
                          </a:solidFill>
                        </a:rPr>
                        <a:t>2040</a:t>
                      </a:r>
                    </a:p>
                  </a:txBody>
                  <a:tcPr marL="68580" marR="68580" marT="34290" marB="34290"/>
                </a:tc>
                <a:tc>
                  <a:txBody>
                    <a:bodyPr/>
                    <a:lstStyle/>
                    <a:p>
                      <a:pPr lvl="0">
                        <a:buNone/>
                      </a:pPr>
                      <a:r>
                        <a:rPr lang="en-US" sz="1400" b="1" dirty="0"/>
                        <a:t>Climate Commitment Act</a:t>
                      </a:r>
                    </a:p>
                  </a:txBody>
                  <a:tcPr marL="68580" marR="68580" marT="34290" marB="34290"/>
                </a:tc>
                <a:tc>
                  <a:txBody>
                    <a:bodyPr/>
                    <a:lstStyle/>
                    <a:p>
                      <a:pPr lvl="0">
                        <a:buNone/>
                      </a:pPr>
                      <a:r>
                        <a:rPr lang="en-US" sz="1400" b="1" dirty="0"/>
                        <a:t>Government operations carbon neutral</a:t>
                      </a:r>
                    </a:p>
                  </a:txBody>
                  <a:tcPr marL="68580" marR="68580" marT="34290" marB="34290"/>
                </a:tc>
                <a:extLst>
                  <a:ext uri="{0D108BD9-81ED-4DB2-BD59-A6C34878D82A}">
                    <a16:rowId xmlns:a16="http://schemas.microsoft.com/office/drawing/2014/main" val="4020948761"/>
                  </a:ext>
                </a:extLst>
              </a:tr>
              <a:tr h="278129">
                <a:tc>
                  <a:txBody>
                    <a:bodyPr/>
                    <a:lstStyle/>
                    <a:p>
                      <a:pPr lvl="0">
                        <a:buNone/>
                      </a:pPr>
                      <a:r>
                        <a:rPr lang="en-US" sz="1400" b="1" i="0" u="none" strike="noStrike" noProof="0" dirty="0">
                          <a:solidFill>
                            <a:srgbClr val="4400FF"/>
                          </a:solidFill>
                          <a:latin typeface="Calibri"/>
                        </a:rPr>
                        <a:t>2045</a:t>
                      </a:r>
                      <a:endParaRPr lang="en-US" sz="1000" b="1" dirty="0">
                        <a:solidFill>
                          <a:srgbClr val="4400FF"/>
                        </a:solidFill>
                      </a:endParaRPr>
                    </a:p>
                  </a:txBody>
                  <a:tcPr marL="68580" marR="68580" marT="34290" marB="34290"/>
                </a:tc>
                <a:tc>
                  <a:txBody>
                    <a:bodyPr/>
                    <a:lstStyle/>
                    <a:p>
                      <a:pPr lvl="0">
                        <a:buNone/>
                      </a:pPr>
                      <a:r>
                        <a:rPr lang="en-US" sz="1400" b="1" i="0" u="none" strike="noStrike" noProof="0" dirty="0">
                          <a:latin typeface="Calibri"/>
                        </a:rPr>
                        <a:t>Climate Commitment Act</a:t>
                      </a:r>
                      <a:endParaRPr lang="en-US" sz="1000" b="1" dirty="0"/>
                    </a:p>
                  </a:txBody>
                  <a:tcPr marL="68580" marR="68580" marT="34290" marB="34290"/>
                </a:tc>
                <a:tc>
                  <a:txBody>
                    <a:bodyPr/>
                    <a:lstStyle/>
                    <a:p>
                      <a:pPr lvl="0">
                        <a:buNone/>
                      </a:pPr>
                      <a:r>
                        <a:rPr lang="en-US" sz="1400" b="1" i="0" u="none" strike="noStrike" noProof="0" dirty="0">
                          <a:latin typeface="Calibri"/>
                        </a:rPr>
                        <a:t>DC is carbon neutral</a:t>
                      </a:r>
                      <a:endParaRPr lang="en-US" sz="1000" b="1" dirty="0"/>
                    </a:p>
                  </a:txBody>
                  <a:tcPr marL="68580" marR="68580" marT="34290" marB="34290"/>
                </a:tc>
                <a:extLst>
                  <a:ext uri="{0D108BD9-81ED-4DB2-BD59-A6C34878D82A}">
                    <a16:rowId xmlns:a16="http://schemas.microsoft.com/office/drawing/2014/main" val="1752497211"/>
                  </a:ext>
                </a:extLst>
              </a:tr>
            </a:tbl>
          </a:graphicData>
        </a:graphic>
      </p:graphicFrame>
    </p:spTree>
    <p:extLst>
      <p:ext uri="{BB962C8B-B14F-4D97-AF65-F5344CB8AC3E}">
        <p14:creationId xmlns:p14="http://schemas.microsoft.com/office/powerpoint/2010/main" val="62614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6962" y="1591514"/>
            <a:ext cx="5351898" cy="2423732"/>
          </a:xfrm>
          <a:prstGeom prst="rect">
            <a:avLst/>
          </a:prstGeom>
          <a:noFill/>
        </p:spPr>
        <p:txBody>
          <a:bodyPr wrap="square" lIns="91418" tIns="45709" rIns="91418" bIns="45709" rtlCol="0">
            <a:spAutoFit/>
          </a:bodyPr>
          <a:lstStyle/>
          <a:p>
            <a:pPr marL="457070" marR="0" lvl="1" indent="0" algn="l" defTabSz="914153"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457070" marR="0" lvl="1" indent="0" algn="l" defTabSz="914153"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rPr>
              <a:t>Casey Studhalter</a:t>
            </a:r>
          </a:p>
          <a:p>
            <a:pPr marL="457070" marR="0" lvl="1" indent="0" algn="l" defTabSz="914153"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Green </a:t>
            </a:r>
            <a:r>
              <a:rPr kumimoji="0" lang="en-US" sz="1800" b="0" i="0" u="none" strike="noStrike" kern="1200" cap="none" spc="0" normalizeH="0" baseline="0" noProof="0">
                <a:ln>
                  <a:noFill/>
                </a:ln>
                <a:solidFill>
                  <a:srgbClr val="000000"/>
                </a:solidFill>
                <a:effectLst/>
                <a:uLnTx/>
                <a:uFillTx/>
                <a:latin typeface="Century Gothic" panose="020B0502020202020204" pitchFamily="34" charset="0"/>
              </a:rPr>
              <a:t>Building Team Lead</a:t>
            </a: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457070" marR="0" lvl="1" indent="0" algn="l" defTabSz="914153"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Urban Sustainability Administration</a:t>
            </a:r>
          </a:p>
          <a:p>
            <a:pPr marL="457070" marR="0" lvl="1" indent="0" algn="l" defTabSz="914153"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hlinkClick r:id="rId3"/>
              </a:rPr>
              <a:t>casey.studhalter@dc.gov</a:t>
            </a: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457070" marR="0" lvl="1" indent="0" algn="l" defTabSz="914153"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rPr>
              <a:t>202-535-2460</a:t>
            </a:r>
          </a:p>
          <a:p>
            <a:pPr marL="342803" marR="0" lvl="0" indent="-342803" algn="l" defTabSz="914153"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ndParaRPr>
          </a:p>
        </p:txBody>
      </p:sp>
      <p:sp>
        <p:nvSpPr>
          <p:cNvPr id="7" name="Isosceles Triangle 6"/>
          <p:cNvSpPr/>
          <p:nvPr/>
        </p:nvSpPr>
        <p:spPr>
          <a:xfrm rot="5400000" flipV="1">
            <a:off x="6091117" y="-2638029"/>
            <a:ext cx="990600" cy="5167673"/>
          </a:xfrm>
          <a:prstGeom prst="triangle">
            <a:avLst>
              <a:gd name="adj" fmla="val 546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marL="0" marR="0" lvl="0" indent="0" algn="ctr" defTabSz="91410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Light"/>
            </a:endParaRPr>
          </a:p>
        </p:txBody>
      </p:sp>
      <p:pic>
        <p:nvPicPr>
          <p:cNvPr id="3074" name="Picture 2" descr="Z:\LOGOS\DOEE\DOEE-LOGO-FINAL-VERTICAL-LG-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361" y="1591514"/>
            <a:ext cx="2044730" cy="2234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7171" y="197065"/>
            <a:ext cx="5036344"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ctr">
            <a:spAutoFit/>
          </a:bodyPr>
          <a:lstStyle/>
          <a:p>
            <a:pPr marL="0" marR="0" lvl="0" indent="0" algn="l" defTabSz="309480" rtl="0" eaLnBrk="1"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rPr>
              <a:t>QUESTIONS?</a:t>
            </a:r>
            <a:endPar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sym typeface="Helvetica Light"/>
            </a:endParaRPr>
          </a:p>
        </p:txBody>
      </p:sp>
    </p:spTree>
    <p:extLst>
      <p:ext uri="{BB962C8B-B14F-4D97-AF65-F5344CB8AC3E}">
        <p14:creationId xmlns:p14="http://schemas.microsoft.com/office/powerpoint/2010/main" val="37685004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09550"/>
            <a:ext cx="7315200" cy="500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t">
            <a:spAutoFit/>
          </a:bodyPr>
          <a:lstStyle/>
          <a:p>
            <a:pPr marL="0" marR="0" lvl="0" indent="0" algn="l" defTabSz="309458" rtl="0" eaLnBrk="1"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rPr>
              <a:t>NOTEWORTHY POLICIES AND REGULATIONS</a:t>
            </a:r>
            <a:endPar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sym typeface="Helvetica Light"/>
            </a:endParaRPr>
          </a:p>
        </p:txBody>
      </p:sp>
      <p:sp>
        <p:nvSpPr>
          <p:cNvPr id="10" name="TextBox 9"/>
          <p:cNvSpPr txBox="1"/>
          <p:nvPr/>
        </p:nvSpPr>
        <p:spPr>
          <a:xfrm>
            <a:off x="255989" y="674002"/>
            <a:ext cx="8632021" cy="3934382"/>
          </a:xfrm>
          <a:prstGeom prst="rect">
            <a:avLst/>
          </a:prstGeom>
          <a:noFill/>
        </p:spPr>
        <p:txBody>
          <a:bodyPr wrap="square" lIns="91412" tIns="45706" rIns="91412" bIns="45706" rtlCol="0">
            <a:spAutoFit/>
          </a:bodyPr>
          <a:lstStyle/>
          <a:p>
            <a:pPr marL="0" marR="0" lvl="0" indent="0" algn="l" defTabSz="685528" rtl="0" eaLnBrk="1" fontAlgn="auto" latinLnBrk="0" hangingPunct="1">
              <a:lnSpc>
                <a:spcPct val="100000"/>
              </a:lnSpc>
              <a:spcBef>
                <a:spcPts val="0"/>
              </a:spcBef>
              <a:spcAft>
                <a:spcPts val="45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rPr>
              <a:t>New Construction &amp; Major Renovations</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Net-zero Energy</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Electrification</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Embodied Carbon*</a:t>
            </a:r>
          </a:p>
          <a:p>
            <a:pPr marL="342776" marR="0" lvl="0" indent="-342776"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085" rtl="0" eaLnBrk="1" fontAlgn="auto" latinLnBrk="0" hangingPunct="1">
              <a:lnSpc>
                <a:spcPct val="10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rPr>
              <a:t>Existing Buildings</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Energy and Water Benchmarking</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Building Energy Performance Standard (BEPS)</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Solar Renewable Energy Credits (SRECs)</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Inflation Reduction Act</a:t>
            </a:r>
          </a:p>
          <a:p>
            <a:pPr marL="285750" marR="0" lvl="0" indent="-285750" algn="l" defTabSz="914085"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085"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rPr>
              <a:t>* Proposed only</a:t>
            </a:r>
          </a:p>
        </p:txBody>
      </p:sp>
    </p:spTree>
    <p:extLst>
      <p:ext uri="{BB962C8B-B14F-4D97-AF65-F5344CB8AC3E}">
        <p14:creationId xmlns:p14="http://schemas.microsoft.com/office/powerpoint/2010/main" val="29842283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09550"/>
            <a:ext cx="6553200" cy="500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t">
            <a:spAutoFit/>
          </a:bodyPr>
          <a:lstStyle/>
          <a:p>
            <a:pPr marL="0" marR="0" lvl="0" indent="0" algn="l" defTabSz="309458" rtl="0" eaLnBrk="1"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rPr>
              <a:t>NET-ZERO ENERGY AND ELECTRIFICATION</a:t>
            </a:r>
            <a:endParaRPr kumimoji="0" lang="en-US" sz="3000" b="1" i="0" u="none" strike="noStrike" kern="1200" cap="none" spc="0" normalizeH="0" baseline="0" noProof="0" dirty="0">
              <a:ln>
                <a:noFill/>
              </a:ln>
              <a:solidFill>
                <a:srgbClr val="248C43"/>
              </a:solidFill>
              <a:effectLst/>
              <a:uLnTx/>
              <a:uFillTx/>
              <a:latin typeface="Tw Cen MT Condensed" panose="020B0606020104020203" pitchFamily="34" charset="0"/>
              <a:sym typeface="Helvetica Light"/>
            </a:endParaRPr>
          </a:p>
        </p:txBody>
      </p:sp>
      <p:sp>
        <p:nvSpPr>
          <p:cNvPr id="10" name="TextBox 9"/>
          <p:cNvSpPr txBox="1"/>
          <p:nvPr/>
        </p:nvSpPr>
        <p:spPr>
          <a:xfrm>
            <a:off x="255989" y="895350"/>
            <a:ext cx="8632021" cy="3808707"/>
          </a:xfrm>
          <a:prstGeom prst="rect">
            <a:avLst/>
          </a:prstGeom>
          <a:noFill/>
        </p:spPr>
        <p:txBody>
          <a:bodyPr wrap="square" lIns="91412" tIns="45706" rIns="91412" bIns="45706" rtlCol="0">
            <a:spAutoFit/>
          </a:bodyPr>
          <a:lstStyle/>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NZE codes are called for in Clean Energy DC Plan (Recommendation NC.1)</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rPr>
              <a:t>Clean Energy DC Building Codes Amendment Act (signed July 2022)</a:t>
            </a:r>
          </a:p>
          <a:p>
            <a:pPr marL="714190" marR="0" lvl="1"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rPr>
              <a:t>Required by December 31, 2026 </a:t>
            </a: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or else Appendix Z will be the Energy Code for all new construction and substantial rehab</a:t>
            </a:r>
          </a:p>
          <a:p>
            <a:pPr marL="714190" marR="0" lvl="1"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Century Gothic" panose="020B0502020202020204" pitchFamily="34" charset="0"/>
              </a:rPr>
              <a:t>Defines NZE as all-electric, banning gas in new construction &amp; substantial rehab</a:t>
            </a: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 starting January 1, 2027</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Voluntary NZE alternative pathways in 2017 DC Energy Code (includes App. Z)</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Next planned energy code update in 2023/2024</a:t>
            </a:r>
          </a:p>
          <a:p>
            <a:pPr marL="599910" marR="0" lvl="1"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Targeting building electrification and increased efficiency</a:t>
            </a:r>
          </a:p>
          <a:p>
            <a:pPr marL="257108" marR="0" lvl="0"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Following update planned for late 2026</a:t>
            </a:r>
          </a:p>
          <a:p>
            <a:pPr marL="714190" marR="0" lvl="1" indent="-257108" algn="l" defTabSz="685528"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rPr>
              <a:t>Stepping down to reach mandatory NZE</a:t>
            </a:r>
          </a:p>
          <a:p>
            <a:pPr marL="0" marR="0" lvl="0" indent="0" algn="l" defTabSz="914085" rtl="0" eaLnBrk="1" fontAlgn="auto" latinLnBrk="0" hangingPunct="1">
              <a:lnSpc>
                <a:spcPct val="100000"/>
              </a:lnSpc>
              <a:spcBef>
                <a:spcPts val="0"/>
              </a:spcBef>
              <a:spcAft>
                <a:spcPts val="60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Century Gothic" panose="020B0502020202020204" pitchFamily="34" charset="0"/>
            </a:endParaRPr>
          </a:p>
        </p:txBody>
      </p:sp>
    </p:spTree>
    <p:extLst>
      <p:ext uri="{BB962C8B-B14F-4D97-AF65-F5344CB8AC3E}">
        <p14:creationId xmlns:p14="http://schemas.microsoft.com/office/powerpoint/2010/main" val="292984479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7341d8-7ae8-40a4-afca-11dddb062871">
      <Terms xmlns="http://schemas.microsoft.com/office/infopath/2007/PartnerControls"/>
    </lcf76f155ced4ddcb4097134ff3c332f>
    <TaxCatchAll xmlns="86417dcb-54cc-41d6-abd0-305b004c07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98351F27B13C4AA0840749858938C8" ma:contentTypeVersion="14" ma:contentTypeDescription="Create a new document." ma:contentTypeScope="" ma:versionID="eb3c3db9a86b0d37e1beed1355f5ce09">
  <xsd:schema xmlns:xsd="http://www.w3.org/2001/XMLSchema" xmlns:xs="http://www.w3.org/2001/XMLSchema" xmlns:p="http://schemas.microsoft.com/office/2006/metadata/properties" xmlns:ns2="9b7341d8-7ae8-40a4-afca-11dddb062871" xmlns:ns3="86417dcb-54cc-41d6-abd0-305b004c07bb" targetNamespace="http://schemas.microsoft.com/office/2006/metadata/properties" ma:root="true" ma:fieldsID="146afeb3245ca23f6154a1392c9cb904" ns2:_="" ns3:_="">
    <xsd:import namespace="9b7341d8-7ae8-40a4-afca-11dddb062871"/>
    <xsd:import namespace="86417dcb-54cc-41d6-abd0-305b004c07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341d8-7ae8-40a4-afca-11dddb062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3549e45-1cf5-44e0-acae-db85769a36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417dcb-54cc-41d6-abd0-305b004c07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44b8913-e335-44d6-8a8c-78e4611de4f4}" ma:internalName="TaxCatchAll" ma:showField="CatchAllData" ma:web="86417dcb-54cc-41d6-abd0-305b004c07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8E26EA-3E15-4D27-A76F-BFBACBAA2BD0}">
  <ds:schemaRefs>
    <ds:schemaRef ds:uri="http://schemas.microsoft.com/sharepoint/v3/contenttype/forms"/>
  </ds:schemaRefs>
</ds:datastoreItem>
</file>

<file path=customXml/itemProps2.xml><?xml version="1.0" encoding="utf-8"?>
<ds:datastoreItem xmlns:ds="http://schemas.openxmlformats.org/officeDocument/2006/customXml" ds:itemID="{7EE374B5-9795-4C75-9AF5-577CED25EACA}">
  <ds:schemaRefs>
    <ds:schemaRef ds:uri="86417dcb-54cc-41d6-abd0-305b004c07bb"/>
    <ds:schemaRef ds:uri="9b7341d8-7ae8-40a4-afca-11dddb062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07883D7-E4C0-4784-9263-5BED5D058790}">
  <ds:schemaRefs>
    <ds:schemaRef ds:uri="86417dcb-54cc-41d6-abd0-305b004c07bb"/>
    <ds:schemaRef ds:uri="9b7341d8-7ae8-40a4-afca-11dddb062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SIMPLE-TEMPLATE-4-3</Template>
  <TotalTime>2217</TotalTime>
  <Words>1760</Words>
  <Application>Microsoft Office PowerPoint</Application>
  <PresentationFormat>On-screen Show (16:9)</PresentationFormat>
  <Paragraphs>283</Paragraphs>
  <Slides>17</Slides>
  <Notes>17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17</vt:i4>
      </vt:variant>
    </vt:vector>
  </HeadingPairs>
  <TitlesOfParts>
    <vt:vector size="34" baseType="lpstr">
      <vt:lpstr>Akzidenz-Grotesk Std Med</vt:lpstr>
      <vt:lpstr>Arial</vt:lpstr>
      <vt:lpstr>Calibri</vt:lpstr>
      <vt:lpstr>Calibri Light</vt:lpstr>
      <vt:lpstr>Century Gothic</vt:lpstr>
      <vt:lpstr>Helvetica Light</vt:lpstr>
      <vt:lpstr>Neutra Text</vt:lpstr>
      <vt:lpstr>Trebuchet MS</vt:lpstr>
      <vt:lpstr>Tw Cen MT</vt:lpstr>
      <vt:lpstr>Tw Cen MT Condensed</vt:lpstr>
      <vt:lpstr>Wingdings</vt:lpstr>
      <vt:lpstr>White</vt:lpstr>
      <vt:lpstr>1_White</vt:lpstr>
      <vt:lpstr>SIMPLE-TEMPLATE-4-3</vt:lpstr>
      <vt:lpstr>2_White</vt:lpstr>
      <vt:lpstr>3_White</vt:lpstr>
      <vt:lpstr>Office Theme</vt:lpstr>
      <vt:lpstr>Green Building  and Climate Policy in the District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Studhalter, Casey (DOEE)</cp:lastModifiedBy>
  <cp:revision>10</cp:revision>
  <dcterms:created xsi:type="dcterms:W3CDTF">2017-07-07T15:36:42Z</dcterms:created>
  <dcterms:modified xsi:type="dcterms:W3CDTF">2023-10-20T20:32:10Z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0x0101004D98351F27B13C4AA0840749858938C8</vt:lpwstr>
  </property>
  <property fmtid="{D5CDD505-2E9C-101B-9397-08002B2CF9AE}" pid="3" name="MediaServiceImageTags">
    <vt:lpwstr/>
  </property>
</Properties>
</file>