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2"/>
  </p:notesMasterIdLst>
  <p:handoutMasterIdLst>
    <p:handoutMasterId r:id="rId43"/>
  </p:handoutMasterIdLst>
  <p:sldIdLst>
    <p:sldId id="266" r:id="rId6"/>
    <p:sldId id="271" r:id="rId7"/>
    <p:sldId id="316" r:id="rId8"/>
    <p:sldId id="277" r:id="rId9"/>
    <p:sldId id="308" r:id="rId10"/>
    <p:sldId id="309" r:id="rId11"/>
    <p:sldId id="279" r:id="rId12"/>
    <p:sldId id="318" r:id="rId13"/>
    <p:sldId id="311" r:id="rId14"/>
    <p:sldId id="319" r:id="rId15"/>
    <p:sldId id="278" r:id="rId16"/>
    <p:sldId id="320" r:id="rId17"/>
    <p:sldId id="280" r:id="rId18"/>
    <p:sldId id="281" r:id="rId19"/>
    <p:sldId id="293" r:id="rId20"/>
    <p:sldId id="282" r:id="rId21"/>
    <p:sldId id="283" r:id="rId22"/>
    <p:sldId id="284" r:id="rId23"/>
    <p:sldId id="285" r:id="rId24"/>
    <p:sldId id="287" r:id="rId25"/>
    <p:sldId id="288" r:id="rId26"/>
    <p:sldId id="289" r:id="rId27"/>
    <p:sldId id="290" r:id="rId28"/>
    <p:sldId id="291" r:id="rId29"/>
    <p:sldId id="292" r:id="rId30"/>
    <p:sldId id="286" r:id="rId31"/>
    <p:sldId id="321" r:id="rId32"/>
    <p:sldId id="322" r:id="rId33"/>
    <p:sldId id="306" r:id="rId34"/>
    <p:sldId id="324" r:id="rId35"/>
    <p:sldId id="325" r:id="rId36"/>
    <p:sldId id="326" r:id="rId37"/>
    <p:sldId id="327" r:id="rId38"/>
    <p:sldId id="328" r:id="rId39"/>
    <p:sldId id="323" r:id="rId40"/>
    <p:sldId id="307"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1D98FF7-AAEB-421B-B533-ED3BE262F962}">
          <p14:sldIdLst>
            <p14:sldId id="266"/>
            <p14:sldId id="271"/>
            <p14:sldId id="316"/>
            <p14:sldId id="277"/>
            <p14:sldId id="308"/>
            <p14:sldId id="309"/>
            <p14:sldId id="279"/>
            <p14:sldId id="318"/>
            <p14:sldId id="311"/>
            <p14:sldId id="319"/>
            <p14:sldId id="278"/>
            <p14:sldId id="320"/>
            <p14:sldId id="280"/>
            <p14:sldId id="281"/>
            <p14:sldId id="293"/>
            <p14:sldId id="282"/>
            <p14:sldId id="283"/>
            <p14:sldId id="284"/>
            <p14:sldId id="285"/>
            <p14:sldId id="287"/>
            <p14:sldId id="288"/>
            <p14:sldId id="289"/>
            <p14:sldId id="290"/>
            <p14:sldId id="291"/>
            <p14:sldId id="292"/>
            <p14:sldId id="286"/>
            <p14:sldId id="321"/>
            <p14:sldId id="322"/>
          </p14:sldIdLst>
        </p14:section>
        <p14:section name="Body" id="{A3D93954-B077-4577-8DB9-E03E016BF9AC}">
          <p14:sldIdLst>
            <p14:sldId id="306"/>
            <p14:sldId id="324"/>
            <p14:sldId id="325"/>
            <p14:sldId id="326"/>
            <p14:sldId id="327"/>
            <p14:sldId id="328"/>
            <p14:sldId id="323"/>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AB5"/>
    <a:srgbClr val="074975"/>
    <a:srgbClr val="708BAC"/>
    <a:srgbClr val="FDB424"/>
    <a:srgbClr val="E86888"/>
    <a:srgbClr val="00B5B9"/>
    <a:srgbClr val="C60045"/>
    <a:srgbClr val="E5EBF2"/>
    <a:srgbClr val="4B7F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6" autoAdjust="0"/>
    <p:restoredTop sz="86412" autoAdjust="0"/>
  </p:normalViewPr>
  <p:slideViewPr>
    <p:cSldViewPr snapToGrid="0">
      <p:cViewPr varScale="1">
        <p:scale>
          <a:sx n="56" d="100"/>
          <a:sy n="56" d="100"/>
        </p:scale>
        <p:origin x="52" y="7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53" d="100"/>
          <a:sy n="153" d="100"/>
        </p:scale>
        <p:origin x="5016" y="1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8587F5-3D1A-4CFD-BA1E-CD5FE7496B98}"/>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E895940B-2C45-47A3-BB03-7AFBF51A3F0A}"/>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28A12D3-A3C5-4210-855B-1F65403382CF}" type="datetimeFigureOut">
              <a:rPr lang="en-US" smtClean="0"/>
              <a:t>3/24/2026</a:t>
            </a:fld>
            <a:endParaRPr lang="en-US"/>
          </a:p>
        </p:txBody>
      </p:sp>
      <p:sp>
        <p:nvSpPr>
          <p:cNvPr id="4" name="Footer Placeholder 3">
            <a:extLst>
              <a:ext uri="{FF2B5EF4-FFF2-40B4-BE49-F238E27FC236}">
                <a16:creationId xmlns:a16="http://schemas.microsoft.com/office/drawing/2014/main" id="{9B973F07-7467-4663-BDF3-19F7B89CC70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376212-E349-4835-868B-D478B090F489}"/>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4164C18-AB1B-4808-8498-56BB97E95689}" type="slidenum">
              <a:rPr lang="en-US" smtClean="0"/>
              <a:t>‹#›</a:t>
            </a:fld>
            <a:endParaRPr lang="en-US"/>
          </a:p>
        </p:txBody>
      </p:sp>
    </p:spTree>
    <p:extLst>
      <p:ext uri="{BB962C8B-B14F-4D97-AF65-F5344CB8AC3E}">
        <p14:creationId xmlns:p14="http://schemas.microsoft.com/office/powerpoint/2010/main" val="2387156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7857538-7E8B-48D4-BEAC-CD595C539B5B}" type="datetimeFigureOut">
              <a:rPr lang="en-US" smtClean="0"/>
              <a:t>3/24/2026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D5413B-EA5E-4F4E-9C3E-BA76AC6AB11D}" type="slidenum">
              <a:rPr lang="en-US" smtClean="0"/>
              <a:t>‹#›</a:t>
            </a:fld>
            <a:endParaRPr lang="en-US"/>
          </a:p>
        </p:txBody>
      </p:sp>
    </p:spTree>
    <p:extLst>
      <p:ext uri="{BB962C8B-B14F-4D97-AF65-F5344CB8AC3E}">
        <p14:creationId xmlns:p14="http://schemas.microsoft.com/office/powerpoint/2010/main" val="71343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5413B-EA5E-4F4E-9C3E-BA76AC6AB11D}" type="slidenum">
              <a:rPr lang="en-US" smtClean="0"/>
              <a:t>3</a:t>
            </a:fld>
            <a:endParaRPr lang="en-US"/>
          </a:p>
        </p:txBody>
      </p:sp>
    </p:spTree>
    <p:extLst>
      <p:ext uri="{BB962C8B-B14F-4D97-AF65-F5344CB8AC3E}">
        <p14:creationId xmlns:p14="http://schemas.microsoft.com/office/powerpoint/2010/main" val="264436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5413B-EA5E-4F4E-9C3E-BA76AC6AB11D}" type="slidenum">
              <a:rPr lang="en-US" smtClean="0"/>
              <a:t>7</a:t>
            </a:fld>
            <a:endParaRPr lang="en-US"/>
          </a:p>
        </p:txBody>
      </p:sp>
    </p:spTree>
    <p:extLst>
      <p:ext uri="{BB962C8B-B14F-4D97-AF65-F5344CB8AC3E}">
        <p14:creationId xmlns:p14="http://schemas.microsoft.com/office/powerpoint/2010/main" val="102374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16918-AF00-D633-1DA3-2316D0E7B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C5C88-2EC9-C4FA-AE88-2FED7B81C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A2C43-0E6A-550C-FE70-2E41CD256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6EFA7B-06EF-BCE2-10D4-647F31DD8469}"/>
              </a:ext>
            </a:extLst>
          </p:cNvPr>
          <p:cNvSpPr>
            <a:spLocks noGrp="1"/>
          </p:cNvSpPr>
          <p:nvPr>
            <p:ph type="sldNum" sz="quarter" idx="5"/>
          </p:nvPr>
        </p:nvSpPr>
        <p:spPr/>
        <p:txBody>
          <a:bodyPr/>
          <a:lstStyle/>
          <a:p>
            <a:fld id="{DFD5413B-EA5E-4F4E-9C3E-BA76AC6AB11D}" type="slidenum">
              <a:rPr lang="en-US" smtClean="0"/>
              <a:t>8</a:t>
            </a:fld>
            <a:endParaRPr lang="en-US"/>
          </a:p>
        </p:txBody>
      </p:sp>
    </p:spTree>
    <p:extLst>
      <p:ext uri="{BB962C8B-B14F-4D97-AF65-F5344CB8AC3E}">
        <p14:creationId xmlns:p14="http://schemas.microsoft.com/office/powerpoint/2010/main" val="1148541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public-domain-image.com/free-images/people/children-kids/detailed-photo-of-young-african-american-children-while-playing/attachment/detailed-photo-of-young-african-american-children-while-playin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public-domain-image.com/free-images/people/children-kids/detailed-photo-of-young-african-american-children-while-playing/attachment/detailed-photo-of-young-african-american-children-while-playin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CD5624-BCDF-4C41-AEEA-B00767DF8794}"/>
              </a:ext>
            </a:extLst>
          </p:cNvPr>
          <p:cNvSpPr/>
          <p:nvPr userDrawn="1"/>
        </p:nvSpPr>
        <p:spPr>
          <a:xfrm>
            <a:off x="0" y="0"/>
            <a:ext cx="12192000" cy="6856909"/>
          </a:xfrm>
          <a:prstGeom prst="rect">
            <a:avLst/>
          </a:prstGeom>
          <a:solidFill>
            <a:srgbClr val="074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picture containing person, outdoor, outdoor object, colorful&#10;&#10;Description automatically generated">
            <a:extLst>
              <a:ext uri="{FF2B5EF4-FFF2-40B4-BE49-F238E27FC236}">
                <a16:creationId xmlns:a16="http://schemas.microsoft.com/office/drawing/2014/main" id="{4E3640C6-67A2-487E-98BB-930CF19816AE}"/>
              </a:ext>
            </a:extLst>
          </p:cNvPr>
          <p:cNvPicPr>
            <a:picLocks noChangeAspect="1"/>
          </p:cNvPicPr>
          <p:nvPr userDrawn="1"/>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840" t="628" r="27463" b="-89"/>
          <a:stretch/>
        </p:blipFill>
        <p:spPr>
          <a:xfrm>
            <a:off x="10106202" y="1090"/>
            <a:ext cx="2085799" cy="2575570"/>
          </a:xfrm>
          <a:custGeom>
            <a:avLst/>
            <a:gdLst>
              <a:gd name="connsiteX0" fmla="*/ 2085799 w 2085799"/>
              <a:gd name="connsiteY0" fmla="*/ 0 h 2575570"/>
              <a:gd name="connsiteX1" fmla="*/ 2085799 w 2085799"/>
              <a:gd name="connsiteY1" fmla="*/ 2185780 h 2575570"/>
              <a:gd name="connsiteX2" fmla="*/ 1749198 w 2085799"/>
              <a:gd name="connsiteY2" fmla="*/ 2535706 h 2575570"/>
              <a:gd name="connsiteX3" fmla="*/ 1565443 w 2085799"/>
              <a:gd name="connsiteY3" fmla="*/ 2539273 h 2575570"/>
              <a:gd name="connsiteX4" fmla="*/ 39866 w 2085799"/>
              <a:gd name="connsiteY4" fmla="*/ 1071793 h 2575570"/>
              <a:gd name="connsiteX5" fmla="*/ 36299 w 2085799"/>
              <a:gd name="connsiteY5" fmla="*/ 888037 h 2575570"/>
              <a:gd name="connsiteX6" fmla="*/ 890517 w 2085799"/>
              <a:gd name="connsiteY6" fmla="*/ 0 h 25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799" h="2575570">
                <a:moveTo>
                  <a:pt x="2085799" y="0"/>
                </a:moveTo>
                <a:lnTo>
                  <a:pt x="2085799" y="2185780"/>
                </a:lnTo>
                <a:lnTo>
                  <a:pt x="1749198" y="2535706"/>
                </a:lnTo>
                <a:cubicBezTo>
                  <a:pt x="1699441" y="2587433"/>
                  <a:pt x="1617171" y="2589030"/>
                  <a:pt x="1565443" y="2539273"/>
                </a:cubicBezTo>
                <a:lnTo>
                  <a:pt x="39866" y="1071793"/>
                </a:lnTo>
                <a:cubicBezTo>
                  <a:pt x="-11862" y="1022035"/>
                  <a:pt x="-13459" y="939765"/>
                  <a:pt x="36299" y="888037"/>
                </a:cubicBezTo>
                <a:lnTo>
                  <a:pt x="890517" y="0"/>
                </a:lnTo>
                <a:close/>
              </a:path>
            </a:pathLst>
          </a:custGeom>
        </p:spPr>
      </p:pic>
      <p:pic>
        <p:nvPicPr>
          <p:cNvPr id="28" name="Picture 27" descr="A person raising the hands&#10;&#10;Description automatically generated with low confidence">
            <a:extLst>
              <a:ext uri="{FF2B5EF4-FFF2-40B4-BE49-F238E27FC236}">
                <a16:creationId xmlns:a16="http://schemas.microsoft.com/office/drawing/2014/main" id="{E6F56D80-0925-47C9-8DAD-36302ACC1FAB}"/>
              </a:ext>
            </a:extLst>
          </p:cNvPr>
          <p:cNvPicPr>
            <a:picLocks noChangeAspect="1"/>
          </p:cNvPicPr>
          <p:nvPr userDrawn="1"/>
        </p:nvPicPr>
        <p:blipFill>
          <a:blip r:embed="rId4">
            <a:extLst>
              <a:ext uri="{28A0092B-C50C-407E-A947-70E740481C1C}">
                <a14:useLocalDpi xmlns:a14="http://schemas.microsoft.com/office/drawing/2010/main" val="0"/>
              </a:ext>
            </a:extLst>
          </a:blip>
          <a:srcRect l="6232" t="3692" r="53398" b="10139"/>
          <a:stretch>
            <a:fillRect/>
          </a:stretch>
        </p:blipFill>
        <p:spPr>
          <a:xfrm>
            <a:off x="10179916" y="3985811"/>
            <a:ext cx="2015992" cy="2871841"/>
          </a:xfrm>
          <a:custGeom>
            <a:avLst/>
            <a:gdLst>
              <a:gd name="connsiteX0" fmla="*/ 1636667 w 2015992"/>
              <a:gd name="connsiteY0" fmla="*/ 25 h 2871841"/>
              <a:gd name="connsiteX1" fmla="*/ 1729284 w 2015992"/>
              <a:gd name="connsiteY1" fmla="*/ 36298 h 2871841"/>
              <a:gd name="connsiteX2" fmla="*/ 2015992 w 2015992"/>
              <a:gd name="connsiteY2" fmla="*/ 312087 h 2871841"/>
              <a:gd name="connsiteX3" fmla="*/ 2015992 w 2015992"/>
              <a:gd name="connsiteY3" fmla="*/ 2871841 h 2871841"/>
              <a:gd name="connsiteX4" fmla="*/ 1161833 w 2015992"/>
              <a:gd name="connsiteY4" fmla="*/ 2871841 h 2871841"/>
              <a:gd name="connsiteX5" fmla="*/ 39865 w 2015992"/>
              <a:gd name="connsiteY5" fmla="*/ 1792601 h 2871841"/>
              <a:gd name="connsiteX6" fmla="*/ 36298 w 2015992"/>
              <a:gd name="connsiteY6" fmla="*/ 1608845 h 2871841"/>
              <a:gd name="connsiteX7" fmla="*/ 1545529 w 2015992"/>
              <a:gd name="connsiteY7" fmla="*/ 39864 h 2871841"/>
              <a:gd name="connsiteX8" fmla="*/ 1636667 w 2015992"/>
              <a:gd name="connsiteY8" fmla="*/ 25 h 28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992" h="2871841">
                <a:moveTo>
                  <a:pt x="1636667" y="25"/>
                </a:moveTo>
                <a:cubicBezTo>
                  <a:pt x="1669921" y="-621"/>
                  <a:pt x="1703420" y="11419"/>
                  <a:pt x="1729284" y="36298"/>
                </a:cubicBezTo>
                <a:lnTo>
                  <a:pt x="2015992" y="312087"/>
                </a:lnTo>
                <a:lnTo>
                  <a:pt x="2015992" y="2871841"/>
                </a:lnTo>
                <a:lnTo>
                  <a:pt x="1161833" y="2871841"/>
                </a:lnTo>
                <a:lnTo>
                  <a:pt x="39865" y="1792601"/>
                </a:lnTo>
                <a:cubicBezTo>
                  <a:pt x="-11862" y="1742843"/>
                  <a:pt x="-13459" y="1660573"/>
                  <a:pt x="36298" y="1608845"/>
                </a:cubicBezTo>
                <a:lnTo>
                  <a:pt x="1545529" y="39864"/>
                </a:lnTo>
                <a:cubicBezTo>
                  <a:pt x="1570407" y="14001"/>
                  <a:pt x="1603414" y="669"/>
                  <a:pt x="1636667" y="25"/>
                </a:cubicBezTo>
                <a:close/>
              </a:path>
            </a:pathLst>
          </a:custGeom>
        </p:spPr>
      </p:pic>
      <p:sp>
        <p:nvSpPr>
          <p:cNvPr id="3" name="Subtitle 2">
            <a:extLst>
              <a:ext uri="{FF2B5EF4-FFF2-40B4-BE49-F238E27FC236}">
                <a16:creationId xmlns:a16="http://schemas.microsoft.com/office/drawing/2014/main" id="{F18436D0-60C8-4D11-9A2C-8E5F44D1459E}"/>
              </a:ext>
            </a:extLst>
          </p:cNvPr>
          <p:cNvSpPr>
            <a:spLocks noGrp="1"/>
          </p:cNvSpPr>
          <p:nvPr>
            <p:ph type="subTitle" idx="1"/>
          </p:nvPr>
        </p:nvSpPr>
        <p:spPr>
          <a:xfrm>
            <a:off x="622622" y="2872916"/>
            <a:ext cx="5749376" cy="394095"/>
          </a:xfrm>
        </p:spPr>
        <p:txBody>
          <a:bodyPr>
            <a:normAutofit/>
          </a:bodyPr>
          <a:lstStyle>
            <a:lvl1pPr marL="0" indent="0" algn="l" defTabSz="914400" rtl="0" eaLnBrk="1" latinLnBrk="0" hangingPunct="1">
              <a:buNone/>
              <a:defRPr lang="en-US" sz="2000" b="1" kern="1200" dirty="0">
                <a:solidFill>
                  <a:srgbClr val="8AE2E1"/>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reeform: Shape 11">
            <a:extLst>
              <a:ext uri="{FF2B5EF4-FFF2-40B4-BE49-F238E27FC236}">
                <a16:creationId xmlns:a16="http://schemas.microsoft.com/office/drawing/2014/main" id="{CFA0CEE2-8162-4BED-AD41-B656C0A6F8DE}"/>
              </a:ext>
            </a:extLst>
          </p:cNvPr>
          <p:cNvSpPr/>
          <p:nvPr userDrawn="1"/>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5755BDE2-51C3-4D95-825A-B5D89AA6DA9D}"/>
              </a:ext>
            </a:extLst>
          </p:cNvPr>
          <p:cNvSpPr/>
          <p:nvPr userDrawn="1"/>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itle 1">
            <a:extLst>
              <a:ext uri="{FF2B5EF4-FFF2-40B4-BE49-F238E27FC236}">
                <a16:creationId xmlns:a16="http://schemas.microsoft.com/office/drawing/2014/main" id="{0CD2850B-3401-4D3C-9D44-10F7EDC8CE46}"/>
              </a:ext>
            </a:extLst>
          </p:cNvPr>
          <p:cNvSpPr>
            <a:spLocks noGrp="1"/>
          </p:cNvSpPr>
          <p:nvPr>
            <p:ph type="ctrTitle"/>
          </p:nvPr>
        </p:nvSpPr>
        <p:spPr>
          <a:xfrm>
            <a:off x="622622" y="1101422"/>
            <a:ext cx="5749376" cy="1475238"/>
          </a:xfrm>
        </p:spPr>
        <p:txBody>
          <a:bodyPr anchor="b">
            <a:normAutofit/>
          </a:bodyPr>
          <a:lstStyle>
            <a:lvl1pPr algn="l">
              <a:defRPr sz="4800" b="1">
                <a:solidFill>
                  <a:schemeClr val="bg1"/>
                </a:solidFill>
                <a:latin typeface="Century Gothic" panose="020B0502020202020204" pitchFamily="34" charset="0"/>
              </a:defRPr>
            </a:lvl1pPr>
          </a:lstStyle>
          <a:p>
            <a:r>
              <a:rPr lang="en-US" dirty="0"/>
              <a:t>Click to edit Master title style</a:t>
            </a:r>
          </a:p>
        </p:txBody>
      </p:sp>
      <p:pic>
        <p:nvPicPr>
          <p:cNvPr id="23" name="Picture 22">
            <a:extLst>
              <a:ext uri="{FF2B5EF4-FFF2-40B4-BE49-F238E27FC236}">
                <a16:creationId xmlns:a16="http://schemas.microsoft.com/office/drawing/2014/main" id="{F4661FF3-F858-4356-A261-0ACB67538411}"/>
              </a:ext>
            </a:extLst>
          </p:cNvPr>
          <p:cNvPicPr>
            <a:picLocks noChangeAspect="1"/>
          </p:cNvPicPr>
          <p:nvPr/>
        </p:nvPicPr>
        <p:blipFill rotWithShape="1">
          <a:blip r:embed="rId5">
            <a:extLst>
              <a:ext uri="{28A0092B-C50C-407E-A947-70E740481C1C}">
                <a14:useLocalDpi xmlns:a14="http://schemas.microsoft.com/office/drawing/2010/main" val="0"/>
              </a:ext>
            </a:extLst>
          </a:blip>
          <a:srcRect l="27056" t="993" r="397" b="4123"/>
          <a:stretch/>
        </p:blipFill>
        <p:spPr>
          <a:xfrm>
            <a:off x="7731409" y="2620657"/>
            <a:ext cx="1958420" cy="1956806"/>
          </a:xfrm>
          <a:custGeom>
            <a:avLst/>
            <a:gdLst>
              <a:gd name="connsiteX0" fmla="*/ 781821 w 2209393"/>
              <a:gd name="connsiteY0" fmla="*/ 0 h 2207572"/>
              <a:gd name="connsiteX1" fmla="*/ 842962 w 2209393"/>
              <a:gd name="connsiteY1" fmla="*/ 144656 h 2207572"/>
              <a:gd name="connsiteX2" fmla="*/ 894996 w 2209393"/>
              <a:gd name="connsiteY2" fmla="*/ 245344 h 2207572"/>
              <a:gd name="connsiteX3" fmla="*/ 953015 w 2209393"/>
              <a:gd name="connsiteY3" fmla="*/ 342388 h 2207572"/>
              <a:gd name="connsiteX4" fmla="*/ 1015978 w 2209393"/>
              <a:gd name="connsiteY4" fmla="*/ 437612 h 2207572"/>
              <a:gd name="connsiteX5" fmla="*/ 1087525 w 2209393"/>
              <a:gd name="connsiteY5" fmla="*/ 528413 h 2207572"/>
              <a:gd name="connsiteX6" fmla="*/ 1163756 w 2209393"/>
              <a:gd name="connsiteY6" fmla="*/ 614790 h 2207572"/>
              <a:gd name="connsiteX7" fmla="*/ 1244150 w 2209393"/>
              <a:gd name="connsiteY7" fmla="*/ 697525 h 2207572"/>
              <a:gd name="connsiteX8" fmla="*/ 1418987 w 2209393"/>
              <a:gd name="connsiteY8" fmla="*/ 846084 h 2207572"/>
              <a:gd name="connsiteX9" fmla="*/ 2143310 w 2209393"/>
              <a:gd name="connsiteY9" fmla="*/ 1319600 h 2207572"/>
              <a:gd name="connsiteX10" fmla="*/ 2209393 w 2209393"/>
              <a:gd name="connsiteY10" fmla="*/ 1367212 h 2207572"/>
              <a:gd name="connsiteX11" fmla="*/ 1392189 w 2209393"/>
              <a:gd name="connsiteY11" fmla="*/ 2177652 h 2207572"/>
              <a:gd name="connsiteX12" fmla="*/ 1363309 w 2209393"/>
              <a:gd name="connsiteY12" fmla="*/ 2205751 h 2207572"/>
              <a:gd name="connsiteX13" fmla="*/ 1360803 w 2209393"/>
              <a:gd name="connsiteY13" fmla="*/ 2207572 h 2207572"/>
              <a:gd name="connsiteX14" fmla="*/ 1300294 w 2209393"/>
              <a:gd name="connsiteY14" fmla="*/ 2207572 h 2207572"/>
              <a:gd name="connsiteX15" fmla="*/ 1295144 w 2209393"/>
              <a:gd name="connsiteY15" fmla="*/ 2203670 h 2207572"/>
              <a:gd name="connsiteX16" fmla="*/ 1261842 w 2209393"/>
              <a:gd name="connsiteY16" fmla="*/ 2170888 h 2207572"/>
              <a:gd name="connsiteX17" fmla="*/ 88459 w 2209393"/>
              <a:gd name="connsiteY17" fmla="*/ 998546 h 2207572"/>
              <a:gd name="connsiteX18" fmla="*/ 41888 w 2209393"/>
              <a:gd name="connsiteY18" fmla="*/ 950414 h 2207572"/>
              <a:gd name="connsiteX19" fmla="*/ 0 w 2209393"/>
              <a:gd name="connsiteY19" fmla="*/ 842963 h 2207572"/>
              <a:gd name="connsiteX20" fmla="*/ 35384 w 2209393"/>
              <a:gd name="connsiteY20" fmla="*/ 747739 h 2207572"/>
              <a:gd name="connsiteX21" fmla="*/ 76752 w 2209393"/>
              <a:gd name="connsiteY21" fmla="*/ 704030 h 2207572"/>
              <a:gd name="connsiteX22" fmla="*/ 781821 w 2209393"/>
              <a:gd name="connsiteY22" fmla="*/ 0 h 22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9393" h="2207572">
                <a:moveTo>
                  <a:pt x="781821" y="0"/>
                </a:moveTo>
                <a:cubicBezTo>
                  <a:pt x="800294" y="49433"/>
                  <a:pt x="820847" y="96784"/>
                  <a:pt x="842962" y="144656"/>
                </a:cubicBezTo>
                <a:lnTo>
                  <a:pt x="894996" y="245344"/>
                </a:lnTo>
                <a:cubicBezTo>
                  <a:pt x="911908" y="278906"/>
                  <a:pt x="931941" y="310908"/>
                  <a:pt x="953015" y="342388"/>
                </a:cubicBezTo>
                <a:cubicBezTo>
                  <a:pt x="974090" y="373869"/>
                  <a:pt x="992041" y="407952"/>
                  <a:pt x="1015978" y="437612"/>
                </a:cubicBezTo>
                <a:lnTo>
                  <a:pt x="1087525" y="528413"/>
                </a:lnTo>
                <a:cubicBezTo>
                  <a:pt x="1111178" y="558710"/>
                  <a:pt x="1136635" y="587556"/>
                  <a:pt x="1163756" y="614790"/>
                </a:cubicBezTo>
                <a:cubicBezTo>
                  <a:pt x="1190554" y="642108"/>
                  <a:pt x="1215270" y="671508"/>
                  <a:pt x="1244150" y="697525"/>
                </a:cubicBezTo>
                <a:cubicBezTo>
                  <a:pt x="1300867" y="748779"/>
                  <a:pt x="1357845" y="801075"/>
                  <a:pt x="1418987" y="846084"/>
                </a:cubicBezTo>
                <a:cubicBezTo>
                  <a:pt x="1660167" y="1033409"/>
                  <a:pt x="1926584" y="1163496"/>
                  <a:pt x="2143310" y="1319600"/>
                </a:cubicBezTo>
                <a:cubicBezTo>
                  <a:pt x="2165945" y="1334950"/>
                  <a:pt x="2186758" y="1350301"/>
                  <a:pt x="2209393" y="1367212"/>
                </a:cubicBezTo>
                <a:cubicBezTo>
                  <a:pt x="1962749" y="1613076"/>
                  <a:pt x="1630508" y="1939594"/>
                  <a:pt x="1392189" y="2177652"/>
                </a:cubicBezTo>
                <a:cubicBezTo>
                  <a:pt x="1382562" y="2187279"/>
                  <a:pt x="1373455" y="2196905"/>
                  <a:pt x="1363309" y="2205751"/>
                </a:cubicBezTo>
                <a:lnTo>
                  <a:pt x="1360803" y="2207572"/>
                </a:lnTo>
                <a:lnTo>
                  <a:pt x="1300294" y="2207572"/>
                </a:lnTo>
                <a:lnTo>
                  <a:pt x="1295144" y="2203670"/>
                </a:lnTo>
                <a:cubicBezTo>
                  <a:pt x="1283696" y="2193262"/>
                  <a:pt x="1272768" y="2181815"/>
                  <a:pt x="1261842" y="2170888"/>
                </a:cubicBezTo>
                <a:lnTo>
                  <a:pt x="88459" y="998546"/>
                </a:lnTo>
                <a:cubicBezTo>
                  <a:pt x="72589" y="982676"/>
                  <a:pt x="56718" y="967064"/>
                  <a:pt x="41888" y="950414"/>
                </a:cubicBezTo>
                <a:cubicBezTo>
                  <a:pt x="16654" y="920078"/>
                  <a:pt x="1954" y="882371"/>
                  <a:pt x="0" y="842963"/>
                </a:cubicBezTo>
                <a:cubicBezTo>
                  <a:pt x="1412" y="808276"/>
                  <a:pt x="13803" y="774933"/>
                  <a:pt x="35384" y="747739"/>
                </a:cubicBezTo>
                <a:cubicBezTo>
                  <a:pt x="48393" y="732648"/>
                  <a:pt x="62442" y="718078"/>
                  <a:pt x="76752" y="704030"/>
                </a:cubicBezTo>
                <a:cubicBezTo>
                  <a:pt x="272662" y="508119"/>
                  <a:pt x="689980" y="91321"/>
                  <a:pt x="781821" y="0"/>
                </a:cubicBezTo>
                <a:close/>
              </a:path>
            </a:pathLst>
          </a:custGeom>
        </p:spPr>
      </p:pic>
      <p:sp>
        <p:nvSpPr>
          <p:cNvPr id="24" name="Freeform: Shape 23">
            <a:extLst>
              <a:ext uri="{FF2B5EF4-FFF2-40B4-BE49-F238E27FC236}">
                <a16:creationId xmlns:a16="http://schemas.microsoft.com/office/drawing/2014/main" id="{63CA7813-7C00-47BA-A8A2-16132128E549}"/>
              </a:ext>
            </a:extLst>
          </p:cNvPr>
          <p:cNvSpPr/>
          <p:nvPr/>
        </p:nvSpPr>
        <p:spPr>
          <a:xfrm>
            <a:off x="9157271" y="4055207"/>
            <a:ext cx="1261289" cy="1384718"/>
          </a:xfrm>
          <a:custGeom>
            <a:avLst/>
            <a:gdLst>
              <a:gd name="connsiteX0" fmla="*/ 885453 w 1000661"/>
              <a:gd name="connsiteY0" fmla="*/ 260637 h 1098584"/>
              <a:gd name="connsiteX1" fmla="*/ 848938 w 1000661"/>
              <a:gd name="connsiteY1" fmla="*/ 195793 h 1098584"/>
              <a:gd name="connsiteX2" fmla="*/ 809906 w 1000661"/>
              <a:gd name="connsiteY2" fmla="*/ 132837 h 1098584"/>
              <a:gd name="connsiteX3" fmla="*/ 717151 w 1000661"/>
              <a:gd name="connsiteY3" fmla="*/ 16159 h 1098584"/>
              <a:gd name="connsiteX4" fmla="*/ 702881 w 1000661"/>
              <a:gd name="connsiteY4" fmla="*/ 0 h 1098584"/>
              <a:gd name="connsiteX5" fmla="*/ 634889 w 1000661"/>
              <a:gd name="connsiteY5" fmla="*/ 70511 h 1098584"/>
              <a:gd name="connsiteX6" fmla="*/ 39956 w 1000661"/>
              <a:gd name="connsiteY6" fmla="*/ 665023 h 1098584"/>
              <a:gd name="connsiteX7" fmla="*/ 24637 w 1000661"/>
              <a:gd name="connsiteY7" fmla="*/ 680343 h 1098584"/>
              <a:gd name="connsiteX8" fmla="*/ 22748 w 1000661"/>
              <a:gd name="connsiteY8" fmla="*/ 750224 h 1098584"/>
              <a:gd name="connsiteX9" fmla="*/ 34080 w 1000661"/>
              <a:gd name="connsiteY9" fmla="*/ 761766 h 1098584"/>
              <a:gd name="connsiteX10" fmla="*/ 316542 w 1000661"/>
              <a:gd name="connsiteY10" fmla="*/ 1043807 h 1098584"/>
              <a:gd name="connsiteX11" fmla="*/ 343823 w 1000661"/>
              <a:gd name="connsiteY11" fmla="*/ 1069829 h 1098584"/>
              <a:gd name="connsiteX12" fmla="*/ 418321 w 1000661"/>
              <a:gd name="connsiteY12" fmla="*/ 1098579 h 1098584"/>
              <a:gd name="connsiteX13" fmla="*/ 531851 w 1000661"/>
              <a:gd name="connsiteY13" fmla="*/ 1047165 h 1098584"/>
              <a:gd name="connsiteX14" fmla="*/ 1000662 w 1000661"/>
              <a:gd name="connsiteY14" fmla="*/ 578144 h 1098584"/>
              <a:gd name="connsiteX15" fmla="*/ 885453 w 1000661"/>
              <a:gd name="connsiteY15" fmla="*/ 260637 h 10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661" h="1098584">
                <a:moveTo>
                  <a:pt x="885453" y="260637"/>
                </a:moveTo>
                <a:cubicBezTo>
                  <a:pt x="875589" y="237344"/>
                  <a:pt x="860900" y="218667"/>
                  <a:pt x="848938" y="195793"/>
                </a:cubicBezTo>
                <a:cubicBezTo>
                  <a:pt x="837019" y="174157"/>
                  <a:pt x="823987" y="153150"/>
                  <a:pt x="809906" y="132837"/>
                </a:cubicBezTo>
                <a:cubicBezTo>
                  <a:pt x="781743" y="91832"/>
                  <a:pt x="750748" y="52841"/>
                  <a:pt x="717151" y="16159"/>
                </a:cubicBezTo>
                <a:cubicBezTo>
                  <a:pt x="712744" y="10703"/>
                  <a:pt x="707707" y="5456"/>
                  <a:pt x="702881" y="0"/>
                </a:cubicBezTo>
                <a:lnTo>
                  <a:pt x="634889" y="70511"/>
                </a:lnTo>
                <a:lnTo>
                  <a:pt x="39956" y="665023"/>
                </a:lnTo>
                <a:cubicBezTo>
                  <a:pt x="34710" y="670060"/>
                  <a:pt x="29673" y="675096"/>
                  <a:pt x="24637" y="680343"/>
                </a:cubicBezTo>
                <a:cubicBezTo>
                  <a:pt x="-7890" y="714129"/>
                  <a:pt x="-7890" y="717906"/>
                  <a:pt x="22748" y="750224"/>
                </a:cubicBezTo>
                <a:lnTo>
                  <a:pt x="34080" y="761766"/>
                </a:lnTo>
                <a:lnTo>
                  <a:pt x="316542" y="1043807"/>
                </a:lnTo>
                <a:cubicBezTo>
                  <a:pt x="325356" y="1052831"/>
                  <a:pt x="334379" y="1061645"/>
                  <a:pt x="343823" y="1069829"/>
                </a:cubicBezTo>
                <a:cubicBezTo>
                  <a:pt x="364806" y="1087373"/>
                  <a:pt x="390998" y="1097467"/>
                  <a:pt x="418321" y="1098579"/>
                </a:cubicBezTo>
                <a:cubicBezTo>
                  <a:pt x="461886" y="1098957"/>
                  <a:pt x="503416" y="1080154"/>
                  <a:pt x="531851" y="1047165"/>
                </a:cubicBezTo>
                <a:cubicBezTo>
                  <a:pt x="687708" y="890342"/>
                  <a:pt x="843965" y="734002"/>
                  <a:pt x="1000662" y="578144"/>
                </a:cubicBezTo>
                <a:cubicBezTo>
                  <a:pt x="973633" y="468517"/>
                  <a:pt x="934999" y="362080"/>
                  <a:pt x="885453" y="260637"/>
                </a:cubicBezTo>
                <a:close/>
              </a:path>
            </a:pathLst>
          </a:custGeom>
          <a:solidFill>
            <a:srgbClr val="708BAC">
              <a:alpha val="44000"/>
            </a:srgbClr>
          </a:solidFill>
          <a:ln w="209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C2EF45D-D54F-4056-A377-F929A967CD8F}"/>
              </a:ext>
            </a:extLst>
          </p:cNvPr>
          <p:cNvSpPr/>
          <p:nvPr/>
        </p:nvSpPr>
        <p:spPr>
          <a:xfrm>
            <a:off x="8512502" y="1232315"/>
            <a:ext cx="3284159" cy="3137660"/>
          </a:xfrm>
          <a:custGeom>
            <a:avLst/>
            <a:gdLst>
              <a:gd name="connsiteX0" fmla="*/ 2576782 w 2605533"/>
              <a:gd name="connsiteY0" fmla="*/ 1591346 h 2489305"/>
              <a:gd name="connsiteX1" fmla="*/ 2543625 w 2605533"/>
              <a:gd name="connsiteY1" fmla="*/ 1556090 h 2489305"/>
              <a:gd name="connsiteX2" fmla="*/ 1053670 w 2605533"/>
              <a:gd name="connsiteY2" fmla="*/ 65087 h 2489305"/>
              <a:gd name="connsiteX3" fmla="*/ 1018415 w 2605533"/>
              <a:gd name="connsiteY3" fmla="*/ 31720 h 2489305"/>
              <a:gd name="connsiteX4" fmla="*/ 855989 w 2605533"/>
              <a:gd name="connsiteY4" fmla="*/ 31720 h 2489305"/>
              <a:gd name="connsiteX5" fmla="*/ 817166 w 2605533"/>
              <a:gd name="connsiteY5" fmla="*/ 68864 h 2489305"/>
              <a:gd name="connsiteX6" fmla="*/ 0 w 2605533"/>
              <a:gd name="connsiteY6" fmla="*/ 880365 h 2489305"/>
              <a:gd name="connsiteX7" fmla="*/ 83941 w 2605533"/>
              <a:gd name="connsiteY7" fmla="*/ 1028730 h 2489305"/>
              <a:gd name="connsiteX8" fmla="*/ 543938 w 2605533"/>
              <a:gd name="connsiteY8" fmla="*/ 1476556 h 2489305"/>
              <a:gd name="connsiteX9" fmla="*/ 1159856 w 2605533"/>
              <a:gd name="connsiteY9" fmla="*/ 1785879 h 2489305"/>
              <a:gd name="connsiteX10" fmla="*/ 1733383 w 2605533"/>
              <a:gd name="connsiteY10" fmla="*/ 2300438 h 2489305"/>
              <a:gd name="connsiteX11" fmla="*/ 1840198 w 2605533"/>
              <a:gd name="connsiteY11" fmla="*/ 2489305 h 2489305"/>
              <a:gd name="connsiteX12" fmla="*/ 1845025 w 2605533"/>
              <a:gd name="connsiteY12" fmla="*/ 2485108 h 2489305"/>
              <a:gd name="connsiteX13" fmla="*/ 2539008 w 2605533"/>
              <a:gd name="connsiteY13" fmla="*/ 1791125 h 2489305"/>
              <a:gd name="connsiteX14" fmla="*/ 2578460 w 2605533"/>
              <a:gd name="connsiteY14" fmla="*/ 1747056 h 2489305"/>
              <a:gd name="connsiteX15" fmla="*/ 2605531 w 2605533"/>
              <a:gd name="connsiteY15" fmla="*/ 1665424 h 2489305"/>
              <a:gd name="connsiteX16" fmla="*/ 2576782 w 2605533"/>
              <a:gd name="connsiteY16" fmla="*/ 1591346 h 2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5533" h="2489305">
                <a:moveTo>
                  <a:pt x="2576782" y="1591346"/>
                </a:moveTo>
                <a:cubicBezTo>
                  <a:pt x="2566499" y="1578964"/>
                  <a:pt x="2555796" y="1567422"/>
                  <a:pt x="2543625" y="1556090"/>
                </a:cubicBezTo>
                <a:lnTo>
                  <a:pt x="1053670" y="65087"/>
                </a:lnTo>
                <a:cubicBezTo>
                  <a:pt x="1042485" y="53377"/>
                  <a:pt x="1030713" y="42242"/>
                  <a:pt x="1018415" y="31720"/>
                </a:cubicBezTo>
                <a:cubicBezTo>
                  <a:pt x="972541" y="-10573"/>
                  <a:pt x="901871" y="-10573"/>
                  <a:pt x="855989" y="31720"/>
                </a:cubicBezTo>
                <a:cubicBezTo>
                  <a:pt x="842391" y="43394"/>
                  <a:pt x="829430" y="55795"/>
                  <a:pt x="817166" y="68864"/>
                </a:cubicBezTo>
                <a:cubicBezTo>
                  <a:pt x="586748" y="298863"/>
                  <a:pt x="232517" y="648268"/>
                  <a:pt x="0" y="880365"/>
                </a:cubicBezTo>
                <a:cubicBezTo>
                  <a:pt x="25602" y="931359"/>
                  <a:pt x="53513" y="981094"/>
                  <a:pt x="83941" y="1028730"/>
                </a:cubicBezTo>
                <a:cubicBezTo>
                  <a:pt x="198817" y="1212996"/>
                  <a:pt x="356659" y="1366661"/>
                  <a:pt x="543938" y="1476556"/>
                </a:cubicBezTo>
                <a:cubicBezTo>
                  <a:pt x="728399" y="1590716"/>
                  <a:pt x="942658" y="1665424"/>
                  <a:pt x="1159856" y="1785879"/>
                </a:cubicBezTo>
                <a:cubicBezTo>
                  <a:pt x="1391218" y="1906502"/>
                  <a:pt x="1588480" y="2083450"/>
                  <a:pt x="1733383" y="2300438"/>
                </a:cubicBezTo>
                <a:cubicBezTo>
                  <a:pt x="1772668" y="2361232"/>
                  <a:pt x="1808343" y="2424314"/>
                  <a:pt x="1840198" y="2489305"/>
                </a:cubicBezTo>
                <a:lnTo>
                  <a:pt x="1845025" y="2485108"/>
                </a:lnTo>
                <a:cubicBezTo>
                  <a:pt x="2076430" y="2253851"/>
                  <a:pt x="2307750" y="2022530"/>
                  <a:pt x="2539008" y="1791125"/>
                </a:cubicBezTo>
                <a:cubicBezTo>
                  <a:pt x="2552921" y="1777149"/>
                  <a:pt x="2566100" y="1762438"/>
                  <a:pt x="2578460" y="1747056"/>
                </a:cubicBezTo>
                <a:cubicBezTo>
                  <a:pt x="2596193" y="1723553"/>
                  <a:pt x="2605699" y="1694866"/>
                  <a:pt x="2605531" y="1665424"/>
                </a:cubicBezTo>
                <a:cubicBezTo>
                  <a:pt x="2603831" y="1638353"/>
                  <a:pt x="2593800" y="1612472"/>
                  <a:pt x="2576782" y="1591346"/>
                </a:cubicBezTo>
                <a:close/>
              </a:path>
            </a:pathLst>
          </a:custGeom>
          <a:solidFill>
            <a:srgbClr val="708BAC">
              <a:alpha val="44000"/>
            </a:srgbClr>
          </a:solidFill>
          <a:ln w="20955" cap="flat">
            <a:noFill/>
            <a:prstDash val="solid"/>
            <a:miter/>
          </a:ln>
        </p:spPr>
        <p:txBody>
          <a:bodyPr rtlCol="0" anchor="ctr"/>
          <a:lstStyle/>
          <a:p>
            <a:endParaRPr lang="en-US"/>
          </a:p>
        </p:txBody>
      </p:sp>
    </p:spTree>
    <p:extLst>
      <p:ext uri="{BB962C8B-B14F-4D97-AF65-F5344CB8AC3E}">
        <p14:creationId xmlns:p14="http://schemas.microsoft.com/office/powerpoint/2010/main" val="25766625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CAE3165-AF44-4D23-9A29-496C65EE7D5C}"/>
              </a:ext>
            </a:extLst>
          </p:cNvPr>
          <p:cNvSpPr/>
          <p:nvPr userDrawn="1"/>
        </p:nvSpPr>
        <p:spPr>
          <a:xfrm>
            <a:off x="-3" y="174698"/>
            <a:ext cx="12192000" cy="6848724"/>
          </a:xfrm>
          <a:prstGeom prst="rect">
            <a:avLst/>
          </a:prstGeom>
          <a:solidFill>
            <a:srgbClr val="DD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A picture containing person, outdoor, outdoor object, colorful&#10;&#10;Description automatically generated">
            <a:extLst>
              <a:ext uri="{FF2B5EF4-FFF2-40B4-BE49-F238E27FC236}">
                <a16:creationId xmlns:a16="http://schemas.microsoft.com/office/drawing/2014/main" id="{00A3E25C-A372-4861-9F0C-A3DB47E2FBB8}"/>
              </a:ext>
            </a:extLst>
          </p:cNvPr>
          <p:cNvPicPr>
            <a:picLocks noChangeAspect="1"/>
          </p:cNvPicPr>
          <p:nvPr userDrawn="1"/>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840" t="628" r="27463" b="-89"/>
          <a:stretch/>
        </p:blipFill>
        <p:spPr>
          <a:xfrm>
            <a:off x="10106202" y="1090"/>
            <a:ext cx="2085799" cy="2575570"/>
          </a:xfrm>
          <a:custGeom>
            <a:avLst/>
            <a:gdLst>
              <a:gd name="connsiteX0" fmla="*/ 2085799 w 2085799"/>
              <a:gd name="connsiteY0" fmla="*/ 0 h 2575570"/>
              <a:gd name="connsiteX1" fmla="*/ 2085799 w 2085799"/>
              <a:gd name="connsiteY1" fmla="*/ 2185780 h 2575570"/>
              <a:gd name="connsiteX2" fmla="*/ 1749198 w 2085799"/>
              <a:gd name="connsiteY2" fmla="*/ 2535706 h 2575570"/>
              <a:gd name="connsiteX3" fmla="*/ 1565443 w 2085799"/>
              <a:gd name="connsiteY3" fmla="*/ 2539273 h 2575570"/>
              <a:gd name="connsiteX4" fmla="*/ 39866 w 2085799"/>
              <a:gd name="connsiteY4" fmla="*/ 1071793 h 2575570"/>
              <a:gd name="connsiteX5" fmla="*/ 36299 w 2085799"/>
              <a:gd name="connsiteY5" fmla="*/ 888037 h 2575570"/>
              <a:gd name="connsiteX6" fmla="*/ 890517 w 2085799"/>
              <a:gd name="connsiteY6" fmla="*/ 0 h 25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799" h="2575570">
                <a:moveTo>
                  <a:pt x="2085799" y="0"/>
                </a:moveTo>
                <a:lnTo>
                  <a:pt x="2085799" y="2185780"/>
                </a:lnTo>
                <a:lnTo>
                  <a:pt x="1749198" y="2535706"/>
                </a:lnTo>
                <a:cubicBezTo>
                  <a:pt x="1699441" y="2587433"/>
                  <a:pt x="1617171" y="2589030"/>
                  <a:pt x="1565443" y="2539273"/>
                </a:cubicBezTo>
                <a:lnTo>
                  <a:pt x="39866" y="1071793"/>
                </a:lnTo>
                <a:cubicBezTo>
                  <a:pt x="-11862" y="1022035"/>
                  <a:pt x="-13459" y="939765"/>
                  <a:pt x="36299" y="888037"/>
                </a:cubicBezTo>
                <a:lnTo>
                  <a:pt x="890517" y="0"/>
                </a:lnTo>
                <a:close/>
              </a:path>
            </a:pathLst>
          </a:custGeom>
        </p:spPr>
      </p:pic>
      <p:pic>
        <p:nvPicPr>
          <p:cNvPr id="44" name="Picture 43" descr="A person raising the hands&#10;&#10;Description automatically generated with low confidence">
            <a:extLst>
              <a:ext uri="{FF2B5EF4-FFF2-40B4-BE49-F238E27FC236}">
                <a16:creationId xmlns:a16="http://schemas.microsoft.com/office/drawing/2014/main" id="{537D450C-9F16-49CF-87BA-9FF35C02CDF5}"/>
              </a:ext>
            </a:extLst>
          </p:cNvPr>
          <p:cNvPicPr>
            <a:picLocks noChangeAspect="1"/>
          </p:cNvPicPr>
          <p:nvPr userDrawn="1"/>
        </p:nvPicPr>
        <p:blipFill>
          <a:blip r:embed="rId4">
            <a:extLst>
              <a:ext uri="{28A0092B-C50C-407E-A947-70E740481C1C}">
                <a14:useLocalDpi xmlns:a14="http://schemas.microsoft.com/office/drawing/2010/main" val="0"/>
              </a:ext>
            </a:extLst>
          </a:blip>
          <a:srcRect l="6232" t="3692" r="53398" b="10139"/>
          <a:stretch>
            <a:fillRect/>
          </a:stretch>
        </p:blipFill>
        <p:spPr>
          <a:xfrm>
            <a:off x="10179916" y="3985811"/>
            <a:ext cx="2015992" cy="2871841"/>
          </a:xfrm>
          <a:custGeom>
            <a:avLst/>
            <a:gdLst>
              <a:gd name="connsiteX0" fmla="*/ 1636667 w 2015992"/>
              <a:gd name="connsiteY0" fmla="*/ 25 h 2871841"/>
              <a:gd name="connsiteX1" fmla="*/ 1729284 w 2015992"/>
              <a:gd name="connsiteY1" fmla="*/ 36298 h 2871841"/>
              <a:gd name="connsiteX2" fmla="*/ 2015992 w 2015992"/>
              <a:gd name="connsiteY2" fmla="*/ 312087 h 2871841"/>
              <a:gd name="connsiteX3" fmla="*/ 2015992 w 2015992"/>
              <a:gd name="connsiteY3" fmla="*/ 2871841 h 2871841"/>
              <a:gd name="connsiteX4" fmla="*/ 1161833 w 2015992"/>
              <a:gd name="connsiteY4" fmla="*/ 2871841 h 2871841"/>
              <a:gd name="connsiteX5" fmla="*/ 39865 w 2015992"/>
              <a:gd name="connsiteY5" fmla="*/ 1792601 h 2871841"/>
              <a:gd name="connsiteX6" fmla="*/ 36298 w 2015992"/>
              <a:gd name="connsiteY6" fmla="*/ 1608845 h 2871841"/>
              <a:gd name="connsiteX7" fmla="*/ 1545529 w 2015992"/>
              <a:gd name="connsiteY7" fmla="*/ 39864 h 2871841"/>
              <a:gd name="connsiteX8" fmla="*/ 1636667 w 2015992"/>
              <a:gd name="connsiteY8" fmla="*/ 25 h 28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992" h="2871841">
                <a:moveTo>
                  <a:pt x="1636667" y="25"/>
                </a:moveTo>
                <a:cubicBezTo>
                  <a:pt x="1669921" y="-621"/>
                  <a:pt x="1703420" y="11419"/>
                  <a:pt x="1729284" y="36298"/>
                </a:cubicBezTo>
                <a:lnTo>
                  <a:pt x="2015992" y="312087"/>
                </a:lnTo>
                <a:lnTo>
                  <a:pt x="2015992" y="2871841"/>
                </a:lnTo>
                <a:lnTo>
                  <a:pt x="1161833" y="2871841"/>
                </a:lnTo>
                <a:lnTo>
                  <a:pt x="39865" y="1792601"/>
                </a:lnTo>
                <a:cubicBezTo>
                  <a:pt x="-11862" y="1742843"/>
                  <a:pt x="-13459" y="1660573"/>
                  <a:pt x="36298" y="1608845"/>
                </a:cubicBezTo>
                <a:lnTo>
                  <a:pt x="1545529" y="39864"/>
                </a:lnTo>
                <a:cubicBezTo>
                  <a:pt x="1570407" y="14001"/>
                  <a:pt x="1603414" y="669"/>
                  <a:pt x="1636667" y="25"/>
                </a:cubicBezTo>
                <a:close/>
              </a:path>
            </a:pathLst>
          </a:custGeom>
        </p:spPr>
      </p:pic>
      <p:sp>
        <p:nvSpPr>
          <p:cNvPr id="45" name="Freeform: Shape 44">
            <a:extLst>
              <a:ext uri="{FF2B5EF4-FFF2-40B4-BE49-F238E27FC236}">
                <a16:creationId xmlns:a16="http://schemas.microsoft.com/office/drawing/2014/main" id="{7E255052-DB71-41F5-A2FC-06300F0613C6}"/>
              </a:ext>
            </a:extLst>
          </p:cNvPr>
          <p:cNvSpPr/>
          <p:nvPr userDrawn="1"/>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A1260459-BC4A-4D5B-BDD6-E912FD5FE359}"/>
              </a:ext>
            </a:extLst>
          </p:cNvPr>
          <p:cNvSpPr/>
          <p:nvPr userDrawn="1"/>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7" name="Picture 46">
            <a:extLst>
              <a:ext uri="{FF2B5EF4-FFF2-40B4-BE49-F238E27FC236}">
                <a16:creationId xmlns:a16="http://schemas.microsoft.com/office/drawing/2014/main" id="{AFEECFE1-FC14-4C0D-932B-28B6B1896B3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7056" t="993" r="397" b="4123"/>
          <a:stretch/>
        </p:blipFill>
        <p:spPr>
          <a:xfrm>
            <a:off x="7731409" y="2620657"/>
            <a:ext cx="1958420" cy="1956806"/>
          </a:xfrm>
          <a:custGeom>
            <a:avLst/>
            <a:gdLst>
              <a:gd name="connsiteX0" fmla="*/ 781821 w 2209393"/>
              <a:gd name="connsiteY0" fmla="*/ 0 h 2207572"/>
              <a:gd name="connsiteX1" fmla="*/ 842962 w 2209393"/>
              <a:gd name="connsiteY1" fmla="*/ 144656 h 2207572"/>
              <a:gd name="connsiteX2" fmla="*/ 894996 w 2209393"/>
              <a:gd name="connsiteY2" fmla="*/ 245344 h 2207572"/>
              <a:gd name="connsiteX3" fmla="*/ 953015 w 2209393"/>
              <a:gd name="connsiteY3" fmla="*/ 342388 h 2207572"/>
              <a:gd name="connsiteX4" fmla="*/ 1015978 w 2209393"/>
              <a:gd name="connsiteY4" fmla="*/ 437612 h 2207572"/>
              <a:gd name="connsiteX5" fmla="*/ 1087525 w 2209393"/>
              <a:gd name="connsiteY5" fmla="*/ 528413 h 2207572"/>
              <a:gd name="connsiteX6" fmla="*/ 1163756 w 2209393"/>
              <a:gd name="connsiteY6" fmla="*/ 614790 h 2207572"/>
              <a:gd name="connsiteX7" fmla="*/ 1244150 w 2209393"/>
              <a:gd name="connsiteY7" fmla="*/ 697525 h 2207572"/>
              <a:gd name="connsiteX8" fmla="*/ 1418987 w 2209393"/>
              <a:gd name="connsiteY8" fmla="*/ 846084 h 2207572"/>
              <a:gd name="connsiteX9" fmla="*/ 2143310 w 2209393"/>
              <a:gd name="connsiteY9" fmla="*/ 1319600 h 2207572"/>
              <a:gd name="connsiteX10" fmla="*/ 2209393 w 2209393"/>
              <a:gd name="connsiteY10" fmla="*/ 1367212 h 2207572"/>
              <a:gd name="connsiteX11" fmla="*/ 1392189 w 2209393"/>
              <a:gd name="connsiteY11" fmla="*/ 2177652 h 2207572"/>
              <a:gd name="connsiteX12" fmla="*/ 1363309 w 2209393"/>
              <a:gd name="connsiteY12" fmla="*/ 2205751 h 2207572"/>
              <a:gd name="connsiteX13" fmla="*/ 1360803 w 2209393"/>
              <a:gd name="connsiteY13" fmla="*/ 2207572 h 2207572"/>
              <a:gd name="connsiteX14" fmla="*/ 1300294 w 2209393"/>
              <a:gd name="connsiteY14" fmla="*/ 2207572 h 2207572"/>
              <a:gd name="connsiteX15" fmla="*/ 1295144 w 2209393"/>
              <a:gd name="connsiteY15" fmla="*/ 2203670 h 2207572"/>
              <a:gd name="connsiteX16" fmla="*/ 1261842 w 2209393"/>
              <a:gd name="connsiteY16" fmla="*/ 2170888 h 2207572"/>
              <a:gd name="connsiteX17" fmla="*/ 88459 w 2209393"/>
              <a:gd name="connsiteY17" fmla="*/ 998546 h 2207572"/>
              <a:gd name="connsiteX18" fmla="*/ 41888 w 2209393"/>
              <a:gd name="connsiteY18" fmla="*/ 950414 h 2207572"/>
              <a:gd name="connsiteX19" fmla="*/ 0 w 2209393"/>
              <a:gd name="connsiteY19" fmla="*/ 842963 h 2207572"/>
              <a:gd name="connsiteX20" fmla="*/ 35384 w 2209393"/>
              <a:gd name="connsiteY20" fmla="*/ 747739 h 2207572"/>
              <a:gd name="connsiteX21" fmla="*/ 76752 w 2209393"/>
              <a:gd name="connsiteY21" fmla="*/ 704030 h 2207572"/>
              <a:gd name="connsiteX22" fmla="*/ 781821 w 2209393"/>
              <a:gd name="connsiteY22" fmla="*/ 0 h 22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9393" h="2207572">
                <a:moveTo>
                  <a:pt x="781821" y="0"/>
                </a:moveTo>
                <a:cubicBezTo>
                  <a:pt x="800294" y="49433"/>
                  <a:pt x="820847" y="96784"/>
                  <a:pt x="842962" y="144656"/>
                </a:cubicBezTo>
                <a:lnTo>
                  <a:pt x="894996" y="245344"/>
                </a:lnTo>
                <a:cubicBezTo>
                  <a:pt x="911908" y="278906"/>
                  <a:pt x="931941" y="310908"/>
                  <a:pt x="953015" y="342388"/>
                </a:cubicBezTo>
                <a:cubicBezTo>
                  <a:pt x="974090" y="373869"/>
                  <a:pt x="992041" y="407952"/>
                  <a:pt x="1015978" y="437612"/>
                </a:cubicBezTo>
                <a:lnTo>
                  <a:pt x="1087525" y="528413"/>
                </a:lnTo>
                <a:cubicBezTo>
                  <a:pt x="1111178" y="558710"/>
                  <a:pt x="1136635" y="587556"/>
                  <a:pt x="1163756" y="614790"/>
                </a:cubicBezTo>
                <a:cubicBezTo>
                  <a:pt x="1190554" y="642108"/>
                  <a:pt x="1215270" y="671508"/>
                  <a:pt x="1244150" y="697525"/>
                </a:cubicBezTo>
                <a:cubicBezTo>
                  <a:pt x="1300867" y="748779"/>
                  <a:pt x="1357845" y="801075"/>
                  <a:pt x="1418987" y="846084"/>
                </a:cubicBezTo>
                <a:cubicBezTo>
                  <a:pt x="1660167" y="1033409"/>
                  <a:pt x="1926584" y="1163496"/>
                  <a:pt x="2143310" y="1319600"/>
                </a:cubicBezTo>
                <a:cubicBezTo>
                  <a:pt x="2165945" y="1334950"/>
                  <a:pt x="2186758" y="1350301"/>
                  <a:pt x="2209393" y="1367212"/>
                </a:cubicBezTo>
                <a:cubicBezTo>
                  <a:pt x="1962749" y="1613076"/>
                  <a:pt x="1630508" y="1939594"/>
                  <a:pt x="1392189" y="2177652"/>
                </a:cubicBezTo>
                <a:cubicBezTo>
                  <a:pt x="1382562" y="2187279"/>
                  <a:pt x="1373455" y="2196905"/>
                  <a:pt x="1363309" y="2205751"/>
                </a:cubicBezTo>
                <a:lnTo>
                  <a:pt x="1360803" y="2207572"/>
                </a:lnTo>
                <a:lnTo>
                  <a:pt x="1300294" y="2207572"/>
                </a:lnTo>
                <a:lnTo>
                  <a:pt x="1295144" y="2203670"/>
                </a:lnTo>
                <a:cubicBezTo>
                  <a:pt x="1283696" y="2193262"/>
                  <a:pt x="1272768" y="2181815"/>
                  <a:pt x="1261842" y="2170888"/>
                </a:cubicBezTo>
                <a:lnTo>
                  <a:pt x="88459" y="998546"/>
                </a:lnTo>
                <a:cubicBezTo>
                  <a:pt x="72589" y="982676"/>
                  <a:pt x="56718" y="967064"/>
                  <a:pt x="41888" y="950414"/>
                </a:cubicBezTo>
                <a:cubicBezTo>
                  <a:pt x="16654" y="920078"/>
                  <a:pt x="1954" y="882371"/>
                  <a:pt x="0" y="842963"/>
                </a:cubicBezTo>
                <a:cubicBezTo>
                  <a:pt x="1412" y="808276"/>
                  <a:pt x="13803" y="774933"/>
                  <a:pt x="35384" y="747739"/>
                </a:cubicBezTo>
                <a:cubicBezTo>
                  <a:pt x="48393" y="732648"/>
                  <a:pt x="62442" y="718078"/>
                  <a:pt x="76752" y="704030"/>
                </a:cubicBezTo>
                <a:cubicBezTo>
                  <a:pt x="272662" y="508119"/>
                  <a:pt x="689980" y="91321"/>
                  <a:pt x="781821" y="0"/>
                </a:cubicBezTo>
                <a:close/>
              </a:path>
            </a:pathLst>
          </a:custGeom>
        </p:spPr>
      </p:pic>
      <p:sp>
        <p:nvSpPr>
          <p:cNvPr id="48" name="Freeform: Shape 47">
            <a:extLst>
              <a:ext uri="{FF2B5EF4-FFF2-40B4-BE49-F238E27FC236}">
                <a16:creationId xmlns:a16="http://schemas.microsoft.com/office/drawing/2014/main" id="{159575B1-A267-4B26-8C59-699ED555E616}"/>
              </a:ext>
            </a:extLst>
          </p:cNvPr>
          <p:cNvSpPr/>
          <p:nvPr userDrawn="1"/>
        </p:nvSpPr>
        <p:spPr>
          <a:xfrm>
            <a:off x="9157271" y="4055207"/>
            <a:ext cx="1261289" cy="1384718"/>
          </a:xfrm>
          <a:custGeom>
            <a:avLst/>
            <a:gdLst>
              <a:gd name="connsiteX0" fmla="*/ 885453 w 1000661"/>
              <a:gd name="connsiteY0" fmla="*/ 260637 h 1098584"/>
              <a:gd name="connsiteX1" fmla="*/ 848938 w 1000661"/>
              <a:gd name="connsiteY1" fmla="*/ 195793 h 1098584"/>
              <a:gd name="connsiteX2" fmla="*/ 809906 w 1000661"/>
              <a:gd name="connsiteY2" fmla="*/ 132837 h 1098584"/>
              <a:gd name="connsiteX3" fmla="*/ 717151 w 1000661"/>
              <a:gd name="connsiteY3" fmla="*/ 16159 h 1098584"/>
              <a:gd name="connsiteX4" fmla="*/ 702881 w 1000661"/>
              <a:gd name="connsiteY4" fmla="*/ 0 h 1098584"/>
              <a:gd name="connsiteX5" fmla="*/ 634889 w 1000661"/>
              <a:gd name="connsiteY5" fmla="*/ 70511 h 1098584"/>
              <a:gd name="connsiteX6" fmla="*/ 39956 w 1000661"/>
              <a:gd name="connsiteY6" fmla="*/ 665023 h 1098584"/>
              <a:gd name="connsiteX7" fmla="*/ 24637 w 1000661"/>
              <a:gd name="connsiteY7" fmla="*/ 680343 h 1098584"/>
              <a:gd name="connsiteX8" fmla="*/ 22748 w 1000661"/>
              <a:gd name="connsiteY8" fmla="*/ 750224 h 1098584"/>
              <a:gd name="connsiteX9" fmla="*/ 34080 w 1000661"/>
              <a:gd name="connsiteY9" fmla="*/ 761766 h 1098584"/>
              <a:gd name="connsiteX10" fmla="*/ 316542 w 1000661"/>
              <a:gd name="connsiteY10" fmla="*/ 1043807 h 1098584"/>
              <a:gd name="connsiteX11" fmla="*/ 343823 w 1000661"/>
              <a:gd name="connsiteY11" fmla="*/ 1069829 h 1098584"/>
              <a:gd name="connsiteX12" fmla="*/ 418321 w 1000661"/>
              <a:gd name="connsiteY12" fmla="*/ 1098579 h 1098584"/>
              <a:gd name="connsiteX13" fmla="*/ 531851 w 1000661"/>
              <a:gd name="connsiteY13" fmla="*/ 1047165 h 1098584"/>
              <a:gd name="connsiteX14" fmla="*/ 1000662 w 1000661"/>
              <a:gd name="connsiteY14" fmla="*/ 578144 h 1098584"/>
              <a:gd name="connsiteX15" fmla="*/ 885453 w 1000661"/>
              <a:gd name="connsiteY15" fmla="*/ 260637 h 10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661" h="1098584">
                <a:moveTo>
                  <a:pt x="885453" y="260637"/>
                </a:moveTo>
                <a:cubicBezTo>
                  <a:pt x="875589" y="237344"/>
                  <a:pt x="860900" y="218667"/>
                  <a:pt x="848938" y="195793"/>
                </a:cubicBezTo>
                <a:cubicBezTo>
                  <a:pt x="837019" y="174157"/>
                  <a:pt x="823987" y="153150"/>
                  <a:pt x="809906" y="132837"/>
                </a:cubicBezTo>
                <a:cubicBezTo>
                  <a:pt x="781743" y="91832"/>
                  <a:pt x="750748" y="52841"/>
                  <a:pt x="717151" y="16159"/>
                </a:cubicBezTo>
                <a:cubicBezTo>
                  <a:pt x="712744" y="10703"/>
                  <a:pt x="707707" y="5456"/>
                  <a:pt x="702881" y="0"/>
                </a:cubicBezTo>
                <a:lnTo>
                  <a:pt x="634889" y="70511"/>
                </a:lnTo>
                <a:lnTo>
                  <a:pt x="39956" y="665023"/>
                </a:lnTo>
                <a:cubicBezTo>
                  <a:pt x="34710" y="670060"/>
                  <a:pt x="29673" y="675096"/>
                  <a:pt x="24637" y="680343"/>
                </a:cubicBezTo>
                <a:cubicBezTo>
                  <a:pt x="-7890" y="714129"/>
                  <a:pt x="-7890" y="717906"/>
                  <a:pt x="22748" y="750224"/>
                </a:cubicBezTo>
                <a:lnTo>
                  <a:pt x="34080" y="761766"/>
                </a:lnTo>
                <a:lnTo>
                  <a:pt x="316542" y="1043807"/>
                </a:lnTo>
                <a:cubicBezTo>
                  <a:pt x="325356" y="1052831"/>
                  <a:pt x="334379" y="1061645"/>
                  <a:pt x="343823" y="1069829"/>
                </a:cubicBezTo>
                <a:cubicBezTo>
                  <a:pt x="364806" y="1087373"/>
                  <a:pt x="390998" y="1097467"/>
                  <a:pt x="418321" y="1098579"/>
                </a:cubicBezTo>
                <a:cubicBezTo>
                  <a:pt x="461886" y="1098957"/>
                  <a:pt x="503416" y="1080154"/>
                  <a:pt x="531851" y="1047165"/>
                </a:cubicBezTo>
                <a:cubicBezTo>
                  <a:pt x="687708" y="890342"/>
                  <a:pt x="843965" y="734002"/>
                  <a:pt x="1000662" y="578144"/>
                </a:cubicBezTo>
                <a:cubicBezTo>
                  <a:pt x="973633" y="468517"/>
                  <a:pt x="934999" y="362080"/>
                  <a:pt x="885453" y="260637"/>
                </a:cubicBezTo>
                <a:close/>
              </a:path>
            </a:pathLst>
          </a:custGeom>
          <a:solidFill>
            <a:srgbClr val="708BAC">
              <a:alpha val="44000"/>
            </a:srgbClr>
          </a:solidFill>
          <a:ln w="2095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30F6A8A-7508-4055-9E98-2AFD28625FEC}"/>
              </a:ext>
            </a:extLst>
          </p:cNvPr>
          <p:cNvSpPr/>
          <p:nvPr userDrawn="1"/>
        </p:nvSpPr>
        <p:spPr>
          <a:xfrm>
            <a:off x="8512502" y="1232315"/>
            <a:ext cx="3284159" cy="3137660"/>
          </a:xfrm>
          <a:custGeom>
            <a:avLst/>
            <a:gdLst>
              <a:gd name="connsiteX0" fmla="*/ 2576782 w 2605533"/>
              <a:gd name="connsiteY0" fmla="*/ 1591346 h 2489305"/>
              <a:gd name="connsiteX1" fmla="*/ 2543625 w 2605533"/>
              <a:gd name="connsiteY1" fmla="*/ 1556090 h 2489305"/>
              <a:gd name="connsiteX2" fmla="*/ 1053670 w 2605533"/>
              <a:gd name="connsiteY2" fmla="*/ 65087 h 2489305"/>
              <a:gd name="connsiteX3" fmla="*/ 1018415 w 2605533"/>
              <a:gd name="connsiteY3" fmla="*/ 31720 h 2489305"/>
              <a:gd name="connsiteX4" fmla="*/ 855989 w 2605533"/>
              <a:gd name="connsiteY4" fmla="*/ 31720 h 2489305"/>
              <a:gd name="connsiteX5" fmla="*/ 817166 w 2605533"/>
              <a:gd name="connsiteY5" fmla="*/ 68864 h 2489305"/>
              <a:gd name="connsiteX6" fmla="*/ 0 w 2605533"/>
              <a:gd name="connsiteY6" fmla="*/ 880365 h 2489305"/>
              <a:gd name="connsiteX7" fmla="*/ 83941 w 2605533"/>
              <a:gd name="connsiteY7" fmla="*/ 1028730 h 2489305"/>
              <a:gd name="connsiteX8" fmla="*/ 543938 w 2605533"/>
              <a:gd name="connsiteY8" fmla="*/ 1476556 h 2489305"/>
              <a:gd name="connsiteX9" fmla="*/ 1159856 w 2605533"/>
              <a:gd name="connsiteY9" fmla="*/ 1785879 h 2489305"/>
              <a:gd name="connsiteX10" fmla="*/ 1733383 w 2605533"/>
              <a:gd name="connsiteY10" fmla="*/ 2300438 h 2489305"/>
              <a:gd name="connsiteX11" fmla="*/ 1840198 w 2605533"/>
              <a:gd name="connsiteY11" fmla="*/ 2489305 h 2489305"/>
              <a:gd name="connsiteX12" fmla="*/ 1845025 w 2605533"/>
              <a:gd name="connsiteY12" fmla="*/ 2485108 h 2489305"/>
              <a:gd name="connsiteX13" fmla="*/ 2539008 w 2605533"/>
              <a:gd name="connsiteY13" fmla="*/ 1791125 h 2489305"/>
              <a:gd name="connsiteX14" fmla="*/ 2578460 w 2605533"/>
              <a:gd name="connsiteY14" fmla="*/ 1747056 h 2489305"/>
              <a:gd name="connsiteX15" fmla="*/ 2605531 w 2605533"/>
              <a:gd name="connsiteY15" fmla="*/ 1665424 h 2489305"/>
              <a:gd name="connsiteX16" fmla="*/ 2576782 w 2605533"/>
              <a:gd name="connsiteY16" fmla="*/ 1591346 h 2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5533" h="2489305">
                <a:moveTo>
                  <a:pt x="2576782" y="1591346"/>
                </a:moveTo>
                <a:cubicBezTo>
                  <a:pt x="2566499" y="1578964"/>
                  <a:pt x="2555796" y="1567422"/>
                  <a:pt x="2543625" y="1556090"/>
                </a:cubicBezTo>
                <a:lnTo>
                  <a:pt x="1053670" y="65087"/>
                </a:lnTo>
                <a:cubicBezTo>
                  <a:pt x="1042485" y="53377"/>
                  <a:pt x="1030713" y="42242"/>
                  <a:pt x="1018415" y="31720"/>
                </a:cubicBezTo>
                <a:cubicBezTo>
                  <a:pt x="972541" y="-10573"/>
                  <a:pt x="901871" y="-10573"/>
                  <a:pt x="855989" y="31720"/>
                </a:cubicBezTo>
                <a:cubicBezTo>
                  <a:pt x="842391" y="43394"/>
                  <a:pt x="829430" y="55795"/>
                  <a:pt x="817166" y="68864"/>
                </a:cubicBezTo>
                <a:cubicBezTo>
                  <a:pt x="586748" y="298863"/>
                  <a:pt x="232517" y="648268"/>
                  <a:pt x="0" y="880365"/>
                </a:cubicBezTo>
                <a:cubicBezTo>
                  <a:pt x="25602" y="931359"/>
                  <a:pt x="53513" y="981094"/>
                  <a:pt x="83941" y="1028730"/>
                </a:cubicBezTo>
                <a:cubicBezTo>
                  <a:pt x="198817" y="1212996"/>
                  <a:pt x="356659" y="1366661"/>
                  <a:pt x="543938" y="1476556"/>
                </a:cubicBezTo>
                <a:cubicBezTo>
                  <a:pt x="728399" y="1590716"/>
                  <a:pt x="942658" y="1665424"/>
                  <a:pt x="1159856" y="1785879"/>
                </a:cubicBezTo>
                <a:cubicBezTo>
                  <a:pt x="1391218" y="1906502"/>
                  <a:pt x="1588480" y="2083450"/>
                  <a:pt x="1733383" y="2300438"/>
                </a:cubicBezTo>
                <a:cubicBezTo>
                  <a:pt x="1772668" y="2361232"/>
                  <a:pt x="1808343" y="2424314"/>
                  <a:pt x="1840198" y="2489305"/>
                </a:cubicBezTo>
                <a:lnTo>
                  <a:pt x="1845025" y="2485108"/>
                </a:lnTo>
                <a:cubicBezTo>
                  <a:pt x="2076430" y="2253851"/>
                  <a:pt x="2307750" y="2022530"/>
                  <a:pt x="2539008" y="1791125"/>
                </a:cubicBezTo>
                <a:cubicBezTo>
                  <a:pt x="2552921" y="1777149"/>
                  <a:pt x="2566100" y="1762438"/>
                  <a:pt x="2578460" y="1747056"/>
                </a:cubicBezTo>
                <a:cubicBezTo>
                  <a:pt x="2596193" y="1723553"/>
                  <a:pt x="2605699" y="1694866"/>
                  <a:pt x="2605531" y="1665424"/>
                </a:cubicBezTo>
                <a:cubicBezTo>
                  <a:pt x="2603831" y="1638353"/>
                  <a:pt x="2593800" y="1612472"/>
                  <a:pt x="2576782" y="1591346"/>
                </a:cubicBezTo>
                <a:close/>
              </a:path>
            </a:pathLst>
          </a:custGeom>
          <a:solidFill>
            <a:srgbClr val="708BAC">
              <a:alpha val="44000"/>
            </a:srgbClr>
          </a:solidFill>
          <a:ln w="20955" cap="flat">
            <a:noFill/>
            <a:prstDash val="solid"/>
            <a:miter/>
          </a:ln>
        </p:spPr>
        <p:txBody>
          <a:bodyPr rtlCol="0" anchor="ctr"/>
          <a:lstStyle/>
          <a:p>
            <a:endParaRPr lang="en-US"/>
          </a:p>
        </p:txBody>
      </p:sp>
      <p:sp>
        <p:nvSpPr>
          <p:cNvPr id="60" name="Subtitle 2">
            <a:extLst>
              <a:ext uri="{FF2B5EF4-FFF2-40B4-BE49-F238E27FC236}">
                <a16:creationId xmlns:a16="http://schemas.microsoft.com/office/drawing/2014/main" id="{ADF69BAF-1DED-41D9-8310-880AEE28EEA2}"/>
              </a:ext>
            </a:extLst>
          </p:cNvPr>
          <p:cNvSpPr txBox="1">
            <a:spLocks/>
          </p:cNvSpPr>
          <p:nvPr userDrawn="1"/>
        </p:nvSpPr>
        <p:spPr>
          <a:xfrm>
            <a:off x="889168" y="2524219"/>
            <a:ext cx="5749376" cy="394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dirty="0">
                <a:solidFill>
                  <a:srgbClr val="5A8AB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5A8AB5"/>
                </a:solidFill>
              </a:rPr>
              <a:t>3</a:t>
            </a:r>
            <a:r>
              <a:rPr lang="en-US" baseline="30000" dirty="0">
                <a:solidFill>
                  <a:srgbClr val="5A8AB5"/>
                </a:solidFill>
              </a:rPr>
              <a:t>rd</a:t>
            </a:r>
            <a:r>
              <a:rPr lang="en-US" dirty="0">
                <a:solidFill>
                  <a:srgbClr val="5A8AB5"/>
                </a:solidFill>
              </a:rPr>
              <a:t> Quarter FY2026</a:t>
            </a:r>
          </a:p>
        </p:txBody>
      </p:sp>
      <p:sp>
        <p:nvSpPr>
          <p:cNvPr id="62" name="Title 1">
            <a:extLst>
              <a:ext uri="{FF2B5EF4-FFF2-40B4-BE49-F238E27FC236}">
                <a16:creationId xmlns:a16="http://schemas.microsoft.com/office/drawing/2014/main" id="{0C3591C1-2927-4797-8E01-677026C73DB5}"/>
              </a:ext>
            </a:extLst>
          </p:cNvPr>
          <p:cNvSpPr>
            <a:spLocks noGrp="1"/>
          </p:cNvSpPr>
          <p:nvPr>
            <p:ph type="ctrTitle"/>
          </p:nvPr>
        </p:nvSpPr>
        <p:spPr>
          <a:xfrm>
            <a:off x="889168" y="752725"/>
            <a:ext cx="5749376" cy="1475238"/>
          </a:xfrm>
        </p:spPr>
        <p:txBody>
          <a:bodyPr anchor="b">
            <a:normAutofit/>
          </a:bodyPr>
          <a:lstStyle>
            <a:lvl1pPr algn="l">
              <a:defRPr sz="4800" b="1">
                <a:solidFill>
                  <a:srgbClr val="074975"/>
                </a:solidFill>
                <a:latin typeface="Century Gothic" panose="020B0502020202020204" pitchFamily="34"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D8C83C1C-D9D9-40D1-BE59-0DC4E66792FA}"/>
              </a:ext>
            </a:extLst>
          </p:cNvPr>
          <p:cNvCxnSpPr>
            <a:cxnSpLocks/>
          </p:cNvCxnSpPr>
          <p:nvPr userDrawn="1"/>
        </p:nvCxnSpPr>
        <p:spPr>
          <a:xfrm>
            <a:off x="993782" y="3257791"/>
            <a:ext cx="4987376"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512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CD5624-BCDF-4C41-AEEA-B00767DF8794}"/>
              </a:ext>
            </a:extLst>
          </p:cNvPr>
          <p:cNvSpPr/>
          <p:nvPr userDrawn="1"/>
        </p:nvSpPr>
        <p:spPr>
          <a:xfrm>
            <a:off x="1" y="0"/>
            <a:ext cx="12192000" cy="6848724"/>
          </a:xfrm>
          <a:prstGeom prst="rect">
            <a:avLst/>
          </a:prstGeom>
          <a:solidFill>
            <a:srgbClr val="DD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B6132C6-622C-4CF5-B68D-EED069B62274}"/>
              </a:ext>
            </a:extLst>
          </p:cNvPr>
          <p:cNvSpPr/>
          <p:nvPr userDrawn="1"/>
        </p:nvSpPr>
        <p:spPr>
          <a:xfrm>
            <a:off x="0" y="-1417"/>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24" name="Rectangle 23">
            <a:extLst>
              <a:ext uri="{FF2B5EF4-FFF2-40B4-BE49-F238E27FC236}">
                <a16:creationId xmlns:a16="http://schemas.microsoft.com/office/drawing/2014/main" id="{629FE0FC-183F-4BA3-B100-26FF77EE361F}"/>
              </a:ext>
            </a:extLst>
          </p:cNvPr>
          <p:cNvSpPr/>
          <p:nvPr userDrawn="1"/>
        </p:nvSpPr>
        <p:spPr>
          <a:xfrm flipV="1">
            <a:off x="-3" y="6588185"/>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 name="Subtitle 2">
            <a:extLst>
              <a:ext uri="{FF2B5EF4-FFF2-40B4-BE49-F238E27FC236}">
                <a16:creationId xmlns:a16="http://schemas.microsoft.com/office/drawing/2014/main" id="{F18436D0-60C8-4D11-9A2C-8E5F44D1459E}"/>
              </a:ext>
            </a:extLst>
          </p:cNvPr>
          <p:cNvSpPr>
            <a:spLocks noGrp="1"/>
          </p:cNvSpPr>
          <p:nvPr>
            <p:ph type="subTitle" idx="1"/>
          </p:nvPr>
        </p:nvSpPr>
        <p:spPr>
          <a:xfrm>
            <a:off x="1133008" y="2493739"/>
            <a:ext cx="5749376" cy="394095"/>
          </a:xfrm>
        </p:spPr>
        <p:txBody>
          <a:bodyPr>
            <a:normAutofit/>
          </a:bodyPr>
          <a:lstStyle>
            <a:lvl1pPr marL="0" indent="0" algn="l" defTabSz="914400" rtl="0" eaLnBrk="1" latinLnBrk="0" hangingPunct="1">
              <a:buNone/>
              <a:defRPr lang="en-US" sz="2000" b="1" kern="1200" dirty="0">
                <a:solidFill>
                  <a:srgbClr val="5A8AB5"/>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reeform: Shape 10">
            <a:extLst>
              <a:ext uri="{FF2B5EF4-FFF2-40B4-BE49-F238E27FC236}">
                <a16:creationId xmlns:a16="http://schemas.microsoft.com/office/drawing/2014/main" id="{D38843A6-EC18-44FC-B0D5-A37DE25B608C}"/>
              </a:ext>
            </a:extLst>
          </p:cNvPr>
          <p:cNvSpPr/>
          <p:nvPr userDrawn="1"/>
        </p:nvSpPr>
        <p:spPr>
          <a:xfrm rot="2633279">
            <a:off x="10479872" y="-78213"/>
            <a:ext cx="2376728" cy="2190782"/>
          </a:xfrm>
          <a:custGeom>
            <a:avLst/>
            <a:gdLst>
              <a:gd name="connsiteX0" fmla="*/ 0 w 2376728"/>
              <a:gd name="connsiteY0" fmla="*/ 828630 h 2190782"/>
              <a:gd name="connsiteX1" fmla="*/ 861435 w 2376728"/>
              <a:gd name="connsiteY1" fmla="*/ 0 h 2190782"/>
              <a:gd name="connsiteX2" fmla="*/ 2376728 w 2376728"/>
              <a:gd name="connsiteY2" fmla="*/ 1575284 h 2190782"/>
              <a:gd name="connsiteX3" fmla="*/ 2376728 w 2376728"/>
              <a:gd name="connsiteY3" fmla="*/ 2060823 h 2190782"/>
              <a:gd name="connsiteX4" fmla="*/ 2246769 w 2376728"/>
              <a:gd name="connsiteY4" fmla="*/ 2190782 h 2190782"/>
              <a:gd name="connsiteX5" fmla="*/ 129959 w 2376728"/>
              <a:gd name="connsiteY5" fmla="*/ 2190782 h 2190782"/>
              <a:gd name="connsiteX6" fmla="*/ 0 w 2376728"/>
              <a:gd name="connsiteY6" fmla="*/ 2060823 h 219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728" h="2190782">
                <a:moveTo>
                  <a:pt x="0" y="828630"/>
                </a:moveTo>
                <a:lnTo>
                  <a:pt x="861435" y="0"/>
                </a:lnTo>
                <a:lnTo>
                  <a:pt x="2376728" y="1575284"/>
                </a:lnTo>
                <a:lnTo>
                  <a:pt x="2376728" y="2060823"/>
                </a:lnTo>
                <a:cubicBezTo>
                  <a:pt x="2376728" y="2132597"/>
                  <a:pt x="2318543" y="2190782"/>
                  <a:pt x="2246769" y="2190782"/>
                </a:cubicBezTo>
                <a:lnTo>
                  <a:pt x="129959" y="2190782"/>
                </a:lnTo>
                <a:cubicBezTo>
                  <a:pt x="58185" y="2190782"/>
                  <a:pt x="0" y="2132597"/>
                  <a:pt x="0" y="2060823"/>
                </a:cubicBezTo>
                <a:close/>
              </a:path>
            </a:pathLst>
          </a:custGeom>
          <a:gradFill flip="none" rotWithShape="1">
            <a:gsLst>
              <a:gs pos="0">
                <a:srgbClr val="FCB322">
                  <a:alpha val="42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CFA0CEE2-8162-4BED-AD41-B656C0A6F8DE}"/>
              </a:ext>
            </a:extLst>
          </p:cNvPr>
          <p:cNvSpPr/>
          <p:nvPr userDrawn="1"/>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261E0CA8-FC54-43A4-85A9-C251D69B238D}"/>
              </a:ext>
            </a:extLst>
          </p:cNvPr>
          <p:cNvSpPr/>
          <p:nvPr userDrawn="1"/>
        </p:nvSpPr>
        <p:spPr>
          <a:xfrm rot="2633279">
            <a:off x="10649305" y="4389736"/>
            <a:ext cx="2302331" cy="2436952"/>
          </a:xfrm>
          <a:custGeom>
            <a:avLst/>
            <a:gdLst>
              <a:gd name="connsiteX0" fmla="*/ 38064 w 2302331"/>
              <a:gd name="connsiteY0" fmla="*/ 38065 h 2436952"/>
              <a:gd name="connsiteX1" fmla="*/ 129959 w 2302331"/>
              <a:gd name="connsiteY1" fmla="*/ 0 h 2436952"/>
              <a:gd name="connsiteX2" fmla="*/ 527780 w 2302331"/>
              <a:gd name="connsiteY2" fmla="*/ 0 h 2436952"/>
              <a:gd name="connsiteX3" fmla="*/ 2302331 w 2302331"/>
              <a:gd name="connsiteY3" fmla="*/ 1844805 h 2436952"/>
              <a:gd name="connsiteX4" fmla="*/ 1686741 w 2302331"/>
              <a:gd name="connsiteY4" fmla="*/ 2436952 h 2436952"/>
              <a:gd name="connsiteX5" fmla="*/ 129959 w 2302331"/>
              <a:gd name="connsiteY5" fmla="*/ 2436952 h 2436952"/>
              <a:gd name="connsiteX6" fmla="*/ 0 w 2302331"/>
              <a:gd name="connsiteY6" fmla="*/ 2306993 h 2436952"/>
              <a:gd name="connsiteX7" fmla="*/ 0 w 2302331"/>
              <a:gd name="connsiteY7" fmla="*/ 129959 h 2436952"/>
              <a:gd name="connsiteX8" fmla="*/ 38064 w 2302331"/>
              <a:gd name="connsiteY8" fmla="*/ 38065 h 24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2331" h="2436952">
                <a:moveTo>
                  <a:pt x="38064" y="38065"/>
                </a:moveTo>
                <a:cubicBezTo>
                  <a:pt x="61583" y="14546"/>
                  <a:pt x="94072" y="0"/>
                  <a:pt x="129959" y="0"/>
                </a:cubicBezTo>
                <a:lnTo>
                  <a:pt x="527780" y="0"/>
                </a:lnTo>
                <a:lnTo>
                  <a:pt x="2302331" y="1844805"/>
                </a:lnTo>
                <a:lnTo>
                  <a:pt x="1686741" y="2436952"/>
                </a:lnTo>
                <a:lnTo>
                  <a:pt x="129959" y="2436952"/>
                </a:lnTo>
                <a:cubicBezTo>
                  <a:pt x="58185" y="2436952"/>
                  <a:pt x="0" y="2378767"/>
                  <a:pt x="0" y="2306993"/>
                </a:cubicBezTo>
                <a:lnTo>
                  <a:pt x="0" y="129959"/>
                </a:lnTo>
                <a:cubicBezTo>
                  <a:pt x="0" y="94072"/>
                  <a:pt x="14546" y="61582"/>
                  <a:pt x="38064" y="38065"/>
                </a:cubicBezTo>
                <a:close/>
              </a:path>
            </a:pathLst>
          </a:custGeom>
          <a:gradFill flip="none" rotWithShape="1">
            <a:gsLst>
              <a:gs pos="0">
                <a:srgbClr val="E86888">
                  <a:alpha val="18000"/>
                </a:srgbClr>
              </a:gs>
              <a:gs pos="100000">
                <a:srgbClr val="E86888">
                  <a:alpha val="8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5755BDE2-51C3-4D95-825A-B5D89AA6DA9D}"/>
              </a:ext>
            </a:extLst>
          </p:cNvPr>
          <p:cNvSpPr/>
          <p:nvPr userDrawn="1"/>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aphic 15">
            <a:extLst>
              <a:ext uri="{FF2B5EF4-FFF2-40B4-BE49-F238E27FC236}">
                <a16:creationId xmlns:a16="http://schemas.microsoft.com/office/drawing/2014/main" id="{112B1278-CFB9-49C3-9851-808E83E5A4D1}"/>
              </a:ext>
            </a:extLst>
          </p:cNvPr>
          <p:cNvGrpSpPr/>
          <p:nvPr userDrawn="1"/>
        </p:nvGrpSpPr>
        <p:grpSpPr>
          <a:xfrm>
            <a:off x="7518423" y="1249582"/>
            <a:ext cx="4217355" cy="4206240"/>
            <a:chOff x="7528767" y="1044722"/>
            <a:chExt cx="3998968" cy="3997504"/>
          </a:xfrm>
        </p:grpSpPr>
        <p:sp>
          <p:nvSpPr>
            <p:cNvPr id="18" name="Freeform: Shape 17">
              <a:extLst>
                <a:ext uri="{FF2B5EF4-FFF2-40B4-BE49-F238E27FC236}">
                  <a16:creationId xmlns:a16="http://schemas.microsoft.com/office/drawing/2014/main" id="{D0717EA5-33F0-4BB9-AFDC-F3E5D60B74B0}"/>
                </a:ext>
              </a:extLst>
            </p:cNvPr>
            <p:cNvSpPr/>
            <p:nvPr/>
          </p:nvSpPr>
          <p:spPr>
            <a:xfrm>
              <a:off x="9020143" y="3726655"/>
              <a:ext cx="1198307" cy="1315571"/>
            </a:xfrm>
            <a:custGeom>
              <a:avLst/>
              <a:gdLst>
                <a:gd name="connsiteX0" fmla="*/ 1060343 w 1198307"/>
                <a:gd name="connsiteY0" fmla="*/ 312117 h 1315571"/>
                <a:gd name="connsiteX1" fmla="*/ 1016617 w 1198307"/>
                <a:gd name="connsiteY1" fmla="*/ 234465 h 1315571"/>
                <a:gd name="connsiteX2" fmla="*/ 969874 w 1198307"/>
                <a:gd name="connsiteY2" fmla="*/ 159074 h 1315571"/>
                <a:gd name="connsiteX3" fmla="*/ 858799 w 1198307"/>
                <a:gd name="connsiteY3" fmla="*/ 19350 h 1315571"/>
                <a:gd name="connsiteX4" fmla="*/ 841711 w 1198307"/>
                <a:gd name="connsiteY4" fmla="*/ 0 h 1315571"/>
                <a:gd name="connsiteX5" fmla="*/ 760289 w 1198307"/>
                <a:gd name="connsiteY5" fmla="*/ 84438 h 1315571"/>
                <a:gd name="connsiteX6" fmla="*/ 47848 w 1198307"/>
                <a:gd name="connsiteY6" fmla="*/ 796376 h 1315571"/>
                <a:gd name="connsiteX7" fmla="*/ 29503 w 1198307"/>
                <a:gd name="connsiteY7" fmla="*/ 814721 h 1315571"/>
                <a:gd name="connsiteX8" fmla="*/ 27241 w 1198307"/>
                <a:gd name="connsiteY8" fmla="*/ 898404 h 1315571"/>
                <a:gd name="connsiteX9" fmla="*/ 40811 w 1198307"/>
                <a:gd name="connsiteY9" fmla="*/ 912226 h 1315571"/>
                <a:gd name="connsiteX10" fmla="*/ 379064 w 1198307"/>
                <a:gd name="connsiteY10" fmla="*/ 1249975 h 1315571"/>
                <a:gd name="connsiteX11" fmla="*/ 411733 w 1198307"/>
                <a:gd name="connsiteY11" fmla="*/ 1281137 h 1315571"/>
                <a:gd name="connsiteX12" fmla="*/ 500945 w 1198307"/>
                <a:gd name="connsiteY12" fmla="*/ 1315565 h 1315571"/>
                <a:gd name="connsiteX13" fmla="*/ 636900 w 1198307"/>
                <a:gd name="connsiteY13" fmla="*/ 1253996 h 1315571"/>
                <a:gd name="connsiteX14" fmla="*/ 1198308 w 1198307"/>
                <a:gd name="connsiteY14" fmla="*/ 692337 h 1315571"/>
                <a:gd name="connsiteX15" fmla="*/ 1060343 w 1198307"/>
                <a:gd name="connsiteY15" fmla="*/ 312117 h 13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8307" h="1315571">
                  <a:moveTo>
                    <a:pt x="1060343" y="312117"/>
                  </a:moveTo>
                  <a:cubicBezTo>
                    <a:pt x="1048532" y="284223"/>
                    <a:pt x="1030941" y="261857"/>
                    <a:pt x="1016617" y="234465"/>
                  </a:cubicBezTo>
                  <a:cubicBezTo>
                    <a:pt x="1002343" y="208556"/>
                    <a:pt x="986737" y="183400"/>
                    <a:pt x="969874" y="159074"/>
                  </a:cubicBezTo>
                  <a:cubicBezTo>
                    <a:pt x="936150" y="109970"/>
                    <a:pt x="899032" y="63278"/>
                    <a:pt x="858799" y="19350"/>
                  </a:cubicBezTo>
                  <a:cubicBezTo>
                    <a:pt x="853522" y="12816"/>
                    <a:pt x="847490" y="6534"/>
                    <a:pt x="841711" y="0"/>
                  </a:cubicBezTo>
                  <a:lnTo>
                    <a:pt x="760289" y="84438"/>
                  </a:lnTo>
                  <a:lnTo>
                    <a:pt x="47848" y="796376"/>
                  </a:lnTo>
                  <a:cubicBezTo>
                    <a:pt x="41565" y="802407"/>
                    <a:pt x="35534" y="808438"/>
                    <a:pt x="29503" y="814721"/>
                  </a:cubicBezTo>
                  <a:cubicBezTo>
                    <a:pt x="-9449" y="855180"/>
                    <a:pt x="-9449" y="859704"/>
                    <a:pt x="27241" y="898404"/>
                  </a:cubicBezTo>
                  <a:lnTo>
                    <a:pt x="40811" y="912226"/>
                  </a:lnTo>
                  <a:lnTo>
                    <a:pt x="379064" y="1249975"/>
                  </a:lnTo>
                  <a:cubicBezTo>
                    <a:pt x="389619" y="1260782"/>
                    <a:pt x="400425" y="1271336"/>
                    <a:pt x="411733" y="1281137"/>
                  </a:cubicBezTo>
                  <a:cubicBezTo>
                    <a:pt x="436861" y="1302146"/>
                    <a:pt x="468226" y="1314233"/>
                    <a:pt x="500945" y="1315565"/>
                  </a:cubicBezTo>
                  <a:cubicBezTo>
                    <a:pt x="553115" y="1316018"/>
                    <a:pt x="602848" y="1293501"/>
                    <a:pt x="636900" y="1253996"/>
                  </a:cubicBezTo>
                  <a:cubicBezTo>
                    <a:pt x="823541" y="1066199"/>
                    <a:pt x="1010661" y="878978"/>
                    <a:pt x="1198308" y="692337"/>
                  </a:cubicBezTo>
                  <a:cubicBezTo>
                    <a:pt x="1165940" y="561056"/>
                    <a:pt x="1119676" y="433596"/>
                    <a:pt x="1060343" y="312117"/>
                  </a:cubicBezTo>
                  <a:close/>
                </a:path>
              </a:pathLst>
            </a:custGeom>
            <a:gradFill>
              <a:gsLst>
                <a:gs pos="0">
                  <a:srgbClr val="5A8AB5">
                    <a:alpha val="33000"/>
                  </a:srgbClr>
                </a:gs>
                <a:gs pos="100000">
                  <a:srgbClr val="5A8AB5">
                    <a:alpha val="67000"/>
                  </a:srgbClr>
                </a:gs>
              </a:gsLst>
              <a:path path="circle">
                <a:fillToRect l="50000" t="50000" r="50000" b="50000"/>
              </a:path>
            </a:gradFill>
            <a:ln w="2509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B103360-3B30-4A14-A1C4-55C57CE00512}"/>
                </a:ext>
              </a:extLst>
            </p:cNvPr>
            <p:cNvSpPr/>
            <p:nvPr/>
          </p:nvSpPr>
          <p:spPr>
            <a:xfrm>
              <a:off x="7528767" y="2227137"/>
              <a:ext cx="2134055" cy="2147633"/>
            </a:xfrm>
            <a:custGeom>
              <a:avLst/>
              <a:gdLst>
                <a:gd name="connsiteX0" fmla="*/ 2070225 w 2134055"/>
                <a:gd name="connsiteY0" fmla="*/ 1274603 h 2147633"/>
                <a:gd name="connsiteX1" fmla="*/ 1370600 w 2134055"/>
                <a:gd name="connsiteY1" fmla="*/ 817234 h 2147633"/>
                <a:gd name="connsiteX2" fmla="*/ 1201725 w 2134055"/>
                <a:gd name="connsiteY2" fmla="*/ 673740 h 2147633"/>
                <a:gd name="connsiteX3" fmla="*/ 1124073 w 2134055"/>
                <a:gd name="connsiteY3" fmla="*/ 593826 h 2147633"/>
                <a:gd name="connsiteX4" fmla="*/ 1050442 w 2134055"/>
                <a:gd name="connsiteY4" fmla="*/ 510394 h 2147633"/>
                <a:gd name="connsiteX5" fmla="*/ 981334 w 2134055"/>
                <a:gd name="connsiteY5" fmla="*/ 422690 h 2147633"/>
                <a:gd name="connsiteX6" fmla="*/ 920519 w 2134055"/>
                <a:gd name="connsiteY6" fmla="*/ 330713 h 2147633"/>
                <a:gd name="connsiteX7" fmla="*/ 864478 w 2134055"/>
                <a:gd name="connsiteY7" fmla="*/ 236978 h 2147633"/>
                <a:gd name="connsiteX8" fmla="*/ 814218 w 2134055"/>
                <a:gd name="connsiteY8" fmla="*/ 139724 h 2147633"/>
                <a:gd name="connsiteX9" fmla="*/ 755162 w 2134055"/>
                <a:gd name="connsiteY9" fmla="*/ 0 h 2147633"/>
                <a:gd name="connsiteX10" fmla="*/ 74134 w 2134055"/>
                <a:gd name="connsiteY10" fmla="*/ 680023 h 2147633"/>
                <a:gd name="connsiteX11" fmla="*/ 34177 w 2134055"/>
                <a:gd name="connsiteY11" fmla="*/ 722241 h 2147633"/>
                <a:gd name="connsiteX12" fmla="*/ 0 w 2134055"/>
                <a:gd name="connsiteY12" fmla="*/ 814218 h 2147633"/>
                <a:gd name="connsiteX13" fmla="*/ 40460 w 2134055"/>
                <a:gd name="connsiteY13" fmla="*/ 918006 h 2147633"/>
                <a:gd name="connsiteX14" fmla="*/ 85443 w 2134055"/>
                <a:gd name="connsiteY14" fmla="*/ 964497 h 2147633"/>
                <a:gd name="connsiteX15" fmla="*/ 1218814 w 2134055"/>
                <a:gd name="connsiteY15" fmla="*/ 2096863 h 2147633"/>
                <a:gd name="connsiteX16" fmla="*/ 1250981 w 2134055"/>
                <a:gd name="connsiteY16" fmla="*/ 2128527 h 2147633"/>
                <a:gd name="connsiteX17" fmla="*/ 1316822 w 2134055"/>
                <a:gd name="connsiteY17" fmla="*/ 2130537 h 2147633"/>
                <a:gd name="connsiteX18" fmla="*/ 1344716 w 2134055"/>
                <a:gd name="connsiteY18" fmla="*/ 2103397 h 2147633"/>
                <a:gd name="connsiteX19" fmla="*/ 2134055 w 2134055"/>
                <a:gd name="connsiteY19" fmla="*/ 1320591 h 2147633"/>
                <a:gd name="connsiteX20" fmla="*/ 2070225 w 2134055"/>
                <a:gd name="connsiteY20" fmla="*/ 1274603 h 21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4055" h="2147633">
                  <a:moveTo>
                    <a:pt x="2070225" y="1274603"/>
                  </a:moveTo>
                  <a:cubicBezTo>
                    <a:pt x="1860890" y="1123822"/>
                    <a:pt x="1603557" y="998171"/>
                    <a:pt x="1370600" y="817234"/>
                  </a:cubicBezTo>
                  <a:cubicBezTo>
                    <a:pt x="1311544" y="773758"/>
                    <a:pt x="1256509" y="723247"/>
                    <a:pt x="1201725" y="673740"/>
                  </a:cubicBezTo>
                  <a:cubicBezTo>
                    <a:pt x="1173831" y="648610"/>
                    <a:pt x="1149957" y="620213"/>
                    <a:pt x="1124073" y="593826"/>
                  </a:cubicBezTo>
                  <a:cubicBezTo>
                    <a:pt x="1097878" y="567520"/>
                    <a:pt x="1073288" y="539658"/>
                    <a:pt x="1050442" y="510394"/>
                  </a:cubicBezTo>
                  <a:lnTo>
                    <a:pt x="981334" y="422690"/>
                  </a:lnTo>
                  <a:cubicBezTo>
                    <a:pt x="958214" y="394041"/>
                    <a:pt x="940874" y="361121"/>
                    <a:pt x="920519" y="330713"/>
                  </a:cubicBezTo>
                  <a:cubicBezTo>
                    <a:pt x="900163" y="300306"/>
                    <a:pt x="880813" y="269396"/>
                    <a:pt x="864478" y="236978"/>
                  </a:cubicBezTo>
                  <a:lnTo>
                    <a:pt x="814218" y="139724"/>
                  </a:lnTo>
                  <a:cubicBezTo>
                    <a:pt x="792857" y="93484"/>
                    <a:pt x="773004" y="47747"/>
                    <a:pt x="755162" y="0"/>
                  </a:cubicBezTo>
                  <a:cubicBezTo>
                    <a:pt x="666453" y="88207"/>
                    <a:pt x="263364" y="490792"/>
                    <a:pt x="74134" y="680023"/>
                  </a:cubicBezTo>
                  <a:cubicBezTo>
                    <a:pt x="60312" y="693593"/>
                    <a:pt x="46742" y="707666"/>
                    <a:pt x="34177" y="722241"/>
                  </a:cubicBezTo>
                  <a:cubicBezTo>
                    <a:pt x="13332" y="748508"/>
                    <a:pt x="1365" y="780715"/>
                    <a:pt x="0" y="814218"/>
                  </a:cubicBezTo>
                  <a:cubicBezTo>
                    <a:pt x="1887" y="852283"/>
                    <a:pt x="16086" y="888704"/>
                    <a:pt x="40460" y="918006"/>
                  </a:cubicBezTo>
                  <a:cubicBezTo>
                    <a:pt x="54784" y="934089"/>
                    <a:pt x="70113" y="949167"/>
                    <a:pt x="85443" y="964497"/>
                  </a:cubicBezTo>
                  <a:lnTo>
                    <a:pt x="1218814" y="2096863"/>
                  </a:lnTo>
                  <a:cubicBezTo>
                    <a:pt x="1229369" y="2107418"/>
                    <a:pt x="1239923" y="2118475"/>
                    <a:pt x="1250981" y="2128527"/>
                  </a:cubicBezTo>
                  <a:cubicBezTo>
                    <a:pt x="1280132" y="2153657"/>
                    <a:pt x="1289179" y="2153657"/>
                    <a:pt x="1316822" y="2130537"/>
                  </a:cubicBezTo>
                  <a:cubicBezTo>
                    <a:pt x="1326622" y="2121993"/>
                    <a:pt x="1335418" y="2112695"/>
                    <a:pt x="1344716" y="2103397"/>
                  </a:cubicBezTo>
                  <a:cubicBezTo>
                    <a:pt x="1574909" y="1873455"/>
                    <a:pt x="1895821" y="1558072"/>
                    <a:pt x="2134055" y="1320591"/>
                  </a:cubicBezTo>
                  <a:cubicBezTo>
                    <a:pt x="2112192" y="1304257"/>
                    <a:pt x="2092088" y="1289430"/>
                    <a:pt x="2070225" y="1274603"/>
                  </a:cubicBezTo>
                  <a:close/>
                </a:path>
              </a:pathLst>
            </a:custGeom>
            <a:gradFill>
              <a:gsLst>
                <a:gs pos="100000">
                  <a:srgbClr val="074975"/>
                </a:gs>
                <a:gs pos="0">
                  <a:srgbClr val="5A8AB5"/>
                </a:gs>
              </a:gsLst>
              <a:path path="circle">
                <a:fillToRect l="50000" t="50000" r="50000" b="50000"/>
              </a:path>
            </a:gradFill>
            <a:ln w="2509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19312A6-8ED9-48FF-BD3A-60E1C132EC03}"/>
                </a:ext>
              </a:extLst>
            </p:cNvPr>
            <p:cNvSpPr/>
            <p:nvPr/>
          </p:nvSpPr>
          <p:spPr>
            <a:xfrm>
              <a:off x="8407569" y="1044722"/>
              <a:ext cx="3120166" cy="2980981"/>
            </a:xfrm>
            <a:custGeom>
              <a:avLst/>
              <a:gdLst>
                <a:gd name="connsiteX0" fmla="*/ 3085736 w 3120166"/>
                <a:gd name="connsiteY0" fmla="*/ 1905661 h 2980981"/>
                <a:gd name="connsiteX1" fmla="*/ 3046030 w 3120166"/>
                <a:gd name="connsiteY1" fmla="*/ 1863442 h 2980981"/>
                <a:gd name="connsiteX2" fmla="*/ 1261787 w 3120166"/>
                <a:gd name="connsiteY2" fmla="*/ 77943 h 2980981"/>
                <a:gd name="connsiteX3" fmla="*/ 1219568 w 3120166"/>
                <a:gd name="connsiteY3" fmla="*/ 37986 h 2980981"/>
                <a:gd name="connsiteX4" fmla="*/ 1025060 w 3120166"/>
                <a:gd name="connsiteY4" fmla="*/ 37986 h 2980981"/>
                <a:gd name="connsiteX5" fmla="*/ 978569 w 3120166"/>
                <a:gd name="connsiteY5" fmla="*/ 82466 h 2980981"/>
                <a:gd name="connsiteX6" fmla="*/ 0 w 3120166"/>
                <a:gd name="connsiteY6" fmla="*/ 1054250 h 2980981"/>
                <a:gd name="connsiteX7" fmla="*/ 100521 w 3120166"/>
                <a:gd name="connsiteY7" fmla="*/ 1231921 h 2980981"/>
                <a:gd name="connsiteX8" fmla="*/ 651374 w 3120166"/>
                <a:gd name="connsiteY8" fmla="*/ 1768199 h 2980981"/>
                <a:gd name="connsiteX9" fmla="*/ 1388945 w 3120166"/>
                <a:gd name="connsiteY9" fmla="*/ 2138618 h 2980981"/>
                <a:gd name="connsiteX10" fmla="*/ 2075753 w 3120166"/>
                <a:gd name="connsiteY10" fmla="*/ 2754810 h 2980981"/>
                <a:gd name="connsiteX11" fmla="*/ 2203666 w 3120166"/>
                <a:gd name="connsiteY11" fmla="*/ 2980982 h 2980981"/>
                <a:gd name="connsiteX12" fmla="*/ 2209446 w 3120166"/>
                <a:gd name="connsiteY12" fmla="*/ 2975956 h 2980981"/>
                <a:gd name="connsiteX13" fmla="*/ 3040501 w 3120166"/>
                <a:gd name="connsiteY13" fmla="*/ 2144900 h 2980981"/>
                <a:gd name="connsiteX14" fmla="*/ 3087746 w 3120166"/>
                <a:gd name="connsiteY14" fmla="*/ 2092127 h 2980981"/>
                <a:gd name="connsiteX15" fmla="*/ 3120164 w 3120166"/>
                <a:gd name="connsiteY15" fmla="*/ 1994371 h 2980981"/>
                <a:gd name="connsiteX16" fmla="*/ 3085736 w 3120166"/>
                <a:gd name="connsiteY16" fmla="*/ 1905661 h 29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0166" h="2980981">
                  <a:moveTo>
                    <a:pt x="3085736" y="1905661"/>
                  </a:moveTo>
                  <a:cubicBezTo>
                    <a:pt x="3073422" y="1890834"/>
                    <a:pt x="3060606" y="1877012"/>
                    <a:pt x="3046030" y="1863442"/>
                  </a:cubicBezTo>
                  <a:lnTo>
                    <a:pt x="1261787" y="77943"/>
                  </a:lnTo>
                  <a:cubicBezTo>
                    <a:pt x="1248392" y="63920"/>
                    <a:pt x="1234294" y="50586"/>
                    <a:pt x="1219568" y="37986"/>
                  </a:cubicBezTo>
                  <a:cubicBezTo>
                    <a:pt x="1164633" y="-12662"/>
                    <a:pt x="1080005" y="-12662"/>
                    <a:pt x="1025060" y="37986"/>
                  </a:cubicBezTo>
                  <a:cubicBezTo>
                    <a:pt x="1008776" y="51965"/>
                    <a:pt x="993255" y="66815"/>
                    <a:pt x="978569" y="82466"/>
                  </a:cubicBezTo>
                  <a:cubicBezTo>
                    <a:pt x="702640" y="357893"/>
                    <a:pt x="278443" y="776310"/>
                    <a:pt x="0" y="1054250"/>
                  </a:cubicBezTo>
                  <a:cubicBezTo>
                    <a:pt x="30659" y="1115317"/>
                    <a:pt x="64082" y="1174875"/>
                    <a:pt x="100521" y="1231921"/>
                  </a:cubicBezTo>
                  <a:cubicBezTo>
                    <a:pt x="238086" y="1452581"/>
                    <a:pt x="427105" y="1636597"/>
                    <a:pt x="651374" y="1768199"/>
                  </a:cubicBezTo>
                  <a:cubicBezTo>
                    <a:pt x="872269" y="1904907"/>
                    <a:pt x="1128848" y="1994371"/>
                    <a:pt x="1388945" y="2138618"/>
                  </a:cubicBezTo>
                  <a:cubicBezTo>
                    <a:pt x="1666006" y="2283066"/>
                    <a:pt x="1902230" y="2494964"/>
                    <a:pt x="2075753" y="2754810"/>
                  </a:cubicBezTo>
                  <a:cubicBezTo>
                    <a:pt x="2122797" y="2827612"/>
                    <a:pt x="2165518" y="2903153"/>
                    <a:pt x="2203666" y="2980982"/>
                  </a:cubicBezTo>
                  <a:lnTo>
                    <a:pt x="2209446" y="2975956"/>
                  </a:lnTo>
                  <a:cubicBezTo>
                    <a:pt x="2486557" y="2699021"/>
                    <a:pt x="2763567" y="2422011"/>
                    <a:pt x="3040501" y="2144900"/>
                  </a:cubicBezTo>
                  <a:cubicBezTo>
                    <a:pt x="3057163" y="2128164"/>
                    <a:pt x="3072944" y="2110547"/>
                    <a:pt x="3087746" y="2092127"/>
                  </a:cubicBezTo>
                  <a:cubicBezTo>
                    <a:pt x="3108981" y="2063981"/>
                    <a:pt x="3120365" y="2029628"/>
                    <a:pt x="3120164" y="1994371"/>
                  </a:cubicBezTo>
                  <a:cubicBezTo>
                    <a:pt x="3118128" y="1961953"/>
                    <a:pt x="3106116" y="1930960"/>
                    <a:pt x="3085736" y="1905661"/>
                  </a:cubicBezTo>
                  <a:close/>
                </a:path>
              </a:pathLst>
            </a:custGeom>
            <a:gradFill>
              <a:gsLst>
                <a:gs pos="0">
                  <a:srgbClr val="5A8AB5">
                    <a:alpha val="45000"/>
                  </a:srgbClr>
                </a:gs>
                <a:gs pos="100000">
                  <a:srgbClr val="5A8AB5"/>
                </a:gs>
              </a:gsLst>
              <a:path path="circle">
                <a:fillToRect l="50000" t="50000" r="50000" b="50000"/>
              </a:path>
            </a:gradFill>
            <a:ln w="25098" cap="flat">
              <a:noFill/>
              <a:prstDash val="solid"/>
              <a:miter/>
            </a:ln>
          </p:spPr>
          <p:txBody>
            <a:bodyPr rtlCol="0" anchor="ctr"/>
            <a:lstStyle/>
            <a:p>
              <a:endParaRPr lang="en-US"/>
            </a:p>
          </p:txBody>
        </p:sp>
      </p:grpSp>
      <p:sp>
        <p:nvSpPr>
          <p:cNvPr id="21" name="Title 1">
            <a:extLst>
              <a:ext uri="{FF2B5EF4-FFF2-40B4-BE49-F238E27FC236}">
                <a16:creationId xmlns:a16="http://schemas.microsoft.com/office/drawing/2014/main" id="{0CD2850B-3401-4D3C-9D44-10F7EDC8CE46}"/>
              </a:ext>
            </a:extLst>
          </p:cNvPr>
          <p:cNvSpPr>
            <a:spLocks noGrp="1"/>
          </p:cNvSpPr>
          <p:nvPr>
            <p:ph type="ctrTitle"/>
          </p:nvPr>
        </p:nvSpPr>
        <p:spPr>
          <a:xfrm>
            <a:off x="1133008" y="722245"/>
            <a:ext cx="5749376" cy="1475238"/>
          </a:xfrm>
        </p:spPr>
        <p:txBody>
          <a:bodyPr anchor="b">
            <a:normAutofit/>
          </a:bodyPr>
          <a:lstStyle>
            <a:lvl1pPr algn="l">
              <a:defRPr sz="4800" b="1">
                <a:solidFill>
                  <a:srgbClr val="074975"/>
                </a:solidFill>
                <a:latin typeface="Century Gothic" panose="020B0502020202020204" pitchFamily="34" charset="0"/>
              </a:defRPr>
            </a:lvl1pPr>
          </a:lstStyle>
          <a:p>
            <a:r>
              <a:rPr lang="en-US" dirty="0"/>
              <a:t>Click to edit Master title style</a:t>
            </a:r>
          </a:p>
        </p:txBody>
      </p:sp>
      <p:cxnSp>
        <p:nvCxnSpPr>
          <p:cNvPr id="23" name="Straight Connector 22">
            <a:extLst>
              <a:ext uri="{FF2B5EF4-FFF2-40B4-BE49-F238E27FC236}">
                <a16:creationId xmlns:a16="http://schemas.microsoft.com/office/drawing/2014/main" id="{25525041-D5E7-49E5-BFF9-174FC283285B}"/>
              </a:ext>
            </a:extLst>
          </p:cNvPr>
          <p:cNvCxnSpPr>
            <a:cxnSpLocks/>
          </p:cNvCxnSpPr>
          <p:nvPr userDrawn="1"/>
        </p:nvCxnSpPr>
        <p:spPr>
          <a:xfrm>
            <a:off x="1133008" y="3253916"/>
            <a:ext cx="4987376"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296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4AE21C7-D885-43AB-85B4-091732934688}"/>
              </a:ext>
            </a:extLst>
          </p:cNvPr>
          <p:cNvSpPr/>
          <p:nvPr userDrawn="1"/>
        </p:nvSpPr>
        <p:spPr>
          <a:xfrm>
            <a:off x="0" y="-1417"/>
            <a:ext cx="12192000" cy="685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B161DD6A-B88D-489D-9BA3-2BB3DDB5D598}"/>
              </a:ext>
            </a:extLst>
          </p:cNvPr>
          <p:cNvSpPr>
            <a:spLocks noGrp="1"/>
          </p:cNvSpPr>
          <p:nvPr>
            <p:ph type="sldNum" sz="quarter" idx="12"/>
          </p:nvPr>
        </p:nvSpPr>
        <p:spPr>
          <a:xfrm>
            <a:off x="627724" y="5738692"/>
            <a:ext cx="2743200" cy="365125"/>
          </a:xfrm>
        </p:spPr>
        <p:txBody>
          <a:bodyPr/>
          <a:lstStyle>
            <a:lvl1pPr algn="l">
              <a:defRPr>
                <a:solidFill>
                  <a:srgbClr val="074975"/>
                </a:solidFill>
              </a:defRPr>
            </a:lvl1pPr>
          </a:lstStyle>
          <a:p>
            <a:fld id="{7E68E447-13C0-421B-B222-9B30BD94899B}" type="slidenum">
              <a:rPr lang="en-US" smtClean="0"/>
              <a:pPr/>
              <a:t>‹#›</a:t>
            </a:fld>
            <a:endParaRPr lang="en-US" dirty="0"/>
          </a:p>
        </p:txBody>
      </p:sp>
      <p:sp>
        <p:nvSpPr>
          <p:cNvPr id="33" name="Rectangle 32">
            <a:extLst>
              <a:ext uri="{FF2B5EF4-FFF2-40B4-BE49-F238E27FC236}">
                <a16:creationId xmlns:a16="http://schemas.microsoft.com/office/drawing/2014/main" id="{0592D0BA-3078-4BD8-927D-27D798A5A6FB}"/>
              </a:ext>
            </a:extLst>
          </p:cNvPr>
          <p:cNvSpPr/>
          <p:nvPr userDrawn="1"/>
        </p:nvSpPr>
        <p:spPr>
          <a:xfrm>
            <a:off x="0" y="-1417"/>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4" name="Rectangle 33">
            <a:extLst>
              <a:ext uri="{FF2B5EF4-FFF2-40B4-BE49-F238E27FC236}">
                <a16:creationId xmlns:a16="http://schemas.microsoft.com/office/drawing/2014/main" id="{42858E38-E443-4F72-ACE9-EDDBBC084B22}"/>
              </a:ext>
            </a:extLst>
          </p:cNvPr>
          <p:cNvSpPr/>
          <p:nvPr userDrawn="1"/>
        </p:nvSpPr>
        <p:spPr>
          <a:xfrm flipV="1">
            <a:off x="0" y="6588184"/>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grpSp>
        <p:nvGrpSpPr>
          <p:cNvPr id="2" name="Group 1">
            <a:extLst>
              <a:ext uri="{FF2B5EF4-FFF2-40B4-BE49-F238E27FC236}">
                <a16:creationId xmlns:a16="http://schemas.microsoft.com/office/drawing/2014/main" id="{8BFACED8-37E3-4118-8614-32691FD53F44}"/>
              </a:ext>
            </a:extLst>
          </p:cNvPr>
          <p:cNvGrpSpPr/>
          <p:nvPr userDrawn="1"/>
        </p:nvGrpSpPr>
        <p:grpSpPr>
          <a:xfrm>
            <a:off x="7616212" y="-271434"/>
            <a:ext cx="5335427" cy="7101807"/>
            <a:chOff x="7616212" y="-271434"/>
            <a:chExt cx="5335427" cy="7101807"/>
          </a:xfrm>
        </p:grpSpPr>
        <p:sp>
          <p:nvSpPr>
            <p:cNvPr id="35" name="Freeform: Shape 34">
              <a:extLst>
                <a:ext uri="{FF2B5EF4-FFF2-40B4-BE49-F238E27FC236}">
                  <a16:creationId xmlns:a16="http://schemas.microsoft.com/office/drawing/2014/main" id="{49DF0D88-3D61-4662-8773-BC5AB62EA33C}"/>
                </a:ext>
              </a:extLst>
            </p:cNvPr>
            <p:cNvSpPr/>
            <p:nvPr userDrawn="1"/>
          </p:nvSpPr>
          <p:spPr>
            <a:xfrm rot="2633279">
              <a:off x="10479875" y="-78214"/>
              <a:ext cx="2376728" cy="2190782"/>
            </a:xfrm>
            <a:custGeom>
              <a:avLst/>
              <a:gdLst>
                <a:gd name="connsiteX0" fmla="*/ 0 w 2376728"/>
                <a:gd name="connsiteY0" fmla="*/ 828630 h 2190782"/>
                <a:gd name="connsiteX1" fmla="*/ 861435 w 2376728"/>
                <a:gd name="connsiteY1" fmla="*/ 0 h 2190782"/>
                <a:gd name="connsiteX2" fmla="*/ 2376728 w 2376728"/>
                <a:gd name="connsiteY2" fmla="*/ 1575284 h 2190782"/>
                <a:gd name="connsiteX3" fmla="*/ 2376728 w 2376728"/>
                <a:gd name="connsiteY3" fmla="*/ 2060823 h 2190782"/>
                <a:gd name="connsiteX4" fmla="*/ 2246769 w 2376728"/>
                <a:gd name="connsiteY4" fmla="*/ 2190782 h 2190782"/>
                <a:gd name="connsiteX5" fmla="*/ 129959 w 2376728"/>
                <a:gd name="connsiteY5" fmla="*/ 2190782 h 2190782"/>
                <a:gd name="connsiteX6" fmla="*/ 0 w 2376728"/>
                <a:gd name="connsiteY6" fmla="*/ 2060823 h 219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728" h="2190782">
                  <a:moveTo>
                    <a:pt x="0" y="828630"/>
                  </a:moveTo>
                  <a:lnTo>
                    <a:pt x="861435" y="0"/>
                  </a:lnTo>
                  <a:lnTo>
                    <a:pt x="2376728" y="1575284"/>
                  </a:lnTo>
                  <a:lnTo>
                    <a:pt x="2376728" y="2060823"/>
                  </a:lnTo>
                  <a:cubicBezTo>
                    <a:pt x="2376728" y="2132597"/>
                    <a:pt x="2318543" y="2190782"/>
                    <a:pt x="2246769" y="2190782"/>
                  </a:cubicBezTo>
                  <a:lnTo>
                    <a:pt x="129959" y="2190782"/>
                  </a:lnTo>
                  <a:cubicBezTo>
                    <a:pt x="58185" y="2190782"/>
                    <a:pt x="0" y="2132597"/>
                    <a:pt x="0" y="2060823"/>
                  </a:cubicBezTo>
                  <a:close/>
                </a:path>
              </a:pathLst>
            </a:custGeom>
            <a:gradFill flip="none" rotWithShape="1">
              <a:gsLst>
                <a:gs pos="0">
                  <a:srgbClr val="FCB322">
                    <a:alpha val="42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022A5E69-1369-4548-AFC5-37655E527D1E}"/>
                </a:ext>
              </a:extLst>
            </p:cNvPr>
            <p:cNvSpPr/>
            <p:nvPr userDrawn="1"/>
          </p:nvSpPr>
          <p:spPr>
            <a:xfrm rot="2633279">
              <a:off x="10469027" y="-271434"/>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9" name="Graphic 15">
              <a:extLst>
                <a:ext uri="{FF2B5EF4-FFF2-40B4-BE49-F238E27FC236}">
                  <a16:creationId xmlns:a16="http://schemas.microsoft.com/office/drawing/2014/main" id="{C6F569B3-51EF-410E-862F-B550CE1B813D}"/>
                </a:ext>
              </a:extLst>
            </p:cNvPr>
            <p:cNvGrpSpPr/>
            <p:nvPr userDrawn="1"/>
          </p:nvGrpSpPr>
          <p:grpSpPr>
            <a:xfrm>
              <a:off x="7616212" y="1246313"/>
              <a:ext cx="4217356" cy="4206241"/>
              <a:chOff x="7528767" y="1044721"/>
              <a:chExt cx="3998969" cy="3997505"/>
            </a:xfrm>
          </p:grpSpPr>
          <p:sp>
            <p:nvSpPr>
              <p:cNvPr id="40" name="Freeform: Shape 39">
                <a:extLst>
                  <a:ext uri="{FF2B5EF4-FFF2-40B4-BE49-F238E27FC236}">
                    <a16:creationId xmlns:a16="http://schemas.microsoft.com/office/drawing/2014/main" id="{FAB803AB-98C3-4413-A9B4-F202F485946E}"/>
                  </a:ext>
                </a:extLst>
              </p:cNvPr>
              <p:cNvSpPr/>
              <p:nvPr/>
            </p:nvSpPr>
            <p:spPr>
              <a:xfrm>
                <a:off x="9020143" y="3726655"/>
                <a:ext cx="1198307" cy="1315571"/>
              </a:xfrm>
              <a:custGeom>
                <a:avLst/>
                <a:gdLst>
                  <a:gd name="connsiteX0" fmla="*/ 1060343 w 1198307"/>
                  <a:gd name="connsiteY0" fmla="*/ 312117 h 1315571"/>
                  <a:gd name="connsiteX1" fmla="*/ 1016617 w 1198307"/>
                  <a:gd name="connsiteY1" fmla="*/ 234465 h 1315571"/>
                  <a:gd name="connsiteX2" fmla="*/ 969874 w 1198307"/>
                  <a:gd name="connsiteY2" fmla="*/ 159074 h 1315571"/>
                  <a:gd name="connsiteX3" fmla="*/ 858799 w 1198307"/>
                  <a:gd name="connsiteY3" fmla="*/ 19350 h 1315571"/>
                  <a:gd name="connsiteX4" fmla="*/ 841711 w 1198307"/>
                  <a:gd name="connsiteY4" fmla="*/ 0 h 1315571"/>
                  <a:gd name="connsiteX5" fmla="*/ 760289 w 1198307"/>
                  <a:gd name="connsiteY5" fmla="*/ 84438 h 1315571"/>
                  <a:gd name="connsiteX6" fmla="*/ 47848 w 1198307"/>
                  <a:gd name="connsiteY6" fmla="*/ 796376 h 1315571"/>
                  <a:gd name="connsiteX7" fmla="*/ 29503 w 1198307"/>
                  <a:gd name="connsiteY7" fmla="*/ 814721 h 1315571"/>
                  <a:gd name="connsiteX8" fmla="*/ 27241 w 1198307"/>
                  <a:gd name="connsiteY8" fmla="*/ 898404 h 1315571"/>
                  <a:gd name="connsiteX9" fmla="*/ 40811 w 1198307"/>
                  <a:gd name="connsiteY9" fmla="*/ 912226 h 1315571"/>
                  <a:gd name="connsiteX10" fmla="*/ 379064 w 1198307"/>
                  <a:gd name="connsiteY10" fmla="*/ 1249975 h 1315571"/>
                  <a:gd name="connsiteX11" fmla="*/ 411733 w 1198307"/>
                  <a:gd name="connsiteY11" fmla="*/ 1281137 h 1315571"/>
                  <a:gd name="connsiteX12" fmla="*/ 500945 w 1198307"/>
                  <a:gd name="connsiteY12" fmla="*/ 1315565 h 1315571"/>
                  <a:gd name="connsiteX13" fmla="*/ 636900 w 1198307"/>
                  <a:gd name="connsiteY13" fmla="*/ 1253996 h 1315571"/>
                  <a:gd name="connsiteX14" fmla="*/ 1198308 w 1198307"/>
                  <a:gd name="connsiteY14" fmla="*/ 692337 h 1315571"/>
                  <a:gd name="connsiteX15" fmla="*/ 1060343 w 1198307"/>
                  <a:gd name="connsiteY15" fmla="*/ 312117 h 13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8307" h="1315571">
                    <a:moveTo>
                      <a:pt x="1060343" y="312117"/>
                    </a:moveTo>
                    <a:cubicBezTo>
                      <a:pt x="1048532" y="284223"/>
                      <a:pt x="1030941" y="261857"/>
                      <a:pt x="1016617" y="234465"/>
                    </a:cubicBezTo>
                    <a:cubicBezTo>
                      <a:pt x="1002343" y="208556"/>
                      <a:pt x="986737" y="183400"/>
                      <a:pt x="969874" y="159074"/>
                    </a:cubicBezTo>
                    <a:cubicBezTo>
                      <a:pt x="936150" y="109970"/>
                      <a:pt x="899032" y="63278"/>
                      <a:pt x="858799" y="19350"/>
                    </a:cubicBezTo>
                    <a:cubicBezTo>
                      <a:pt x="853522" y="12816"/>
                      <a:pt x="847490" y="6534"/>
                      <a:pt x="841711" y="0"/>
                    </a:cubicBezTo>
                    <a:lnTo>
                      <a:pt x="760289" y="84438"/>
                    </a:lnTo>
                    <a:lnTo>
                      <a:pt x="47848" y="796376"/>
                    </a:lnTo>
                    <a:cubicBezTo>
                      <a:pt x="41565" y="802407"/>
                      <a:pt x="35534" y="808438"/>
                      <a:pt x="29503" y="814721"/>
                    </a:cubicBezTo>
                    <a:cubicBezTo>
                      <a:pt x="-9449" y="855180"/>
                      <a:pt x="-9449" y="859704"/>
                      <a:pt x="27241" y="898404"/>
                    </a:cubicBezTo>
                    <a:lnTo>
                      <a:pt x="40811" y="912226"/>
                    </a:lnTo>
                    <a:lnTo>
                      <a:pt x="379064" y="1249975"/>
                    </a:lnTo>
                    <a:cubicBezTo>
                      <a:pt x="389619" y="1260782"/>
                      <a:pt x="400425" y="1271336"/>
                      <a:pt x="411733" y="1281137"/>
                    </a:cubicBezTo>
                    <a:cubicBezTo>
                      <a:pt x="436861" y="1302146"/>
                      <a:pt x="468226" y="1314233"/>
                      <a:pt x="500945" y="1315565"/>
                    </a:cubicBezTo>
                    <a:cubicBezTo>
                      <a:pt x="553115" y="1316018"/>
                      <a:pt x="602848" y="1293501"/>
                      <a:pt x="636900" y="1253996"/>
                    </a:cubicBezTo>
                    <a:cubicBezTo>
                      <a:pt x="823541" y="1066199"/>
                      <a:pt x="1010661" y="878978"/>
                      <a:pt x="1198308" y="692337"/>
                    </a:cubicBezTo>
                    <a:cubicBezTo>
                      <a:pt x="1165940" y="561056"/>
                      <a:pt x="1119676" y="433596"/>
                      <a:pt x="1060343" y="312117"/>
                    </a:cubicBezTo>
                    <a:close/>
                  </a:path>
                </a:pathLst>
              </a:custGeom>
              <a:gradFill>
                <a:gsLst>
                  <a:gs pos="0">
                    <a:srgbClr val="00B5B9">
                      <a:alpha val="10000"/>
                    </a:srgbClr>
                  </a:gs>
                  <a:gs pos="100000">
                    <a:srgbClr val="00B5B9">
                      <a:alpha val="35000"/>
                    </a:srgbClr>
                  </a:gs>
                </a:gsLst>
                <a:path path="circle">
                  <a:fillToRect l="50000" t="50000" r="50000" b="50000"/>
                </a:path>
              </a:gradFill>
              <a:ln w="2509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7BFC475-0B7D-4C64-969F-D36EA9D2B576}"/>
                  </a:ext>
                </a:extLst>
              </p:cNvPr>
              <p:cNvSpPr/>
              <p:nvPr/>
            </p:nvSpPr>
            <p:spPr>
              <a:xfrm>
                <a:off x="7528767" y="2227137"/>
                <a:ext cx="2134055" cy="2147633"/>
              </a:xfrm>
              <a:custGeom>
                <a:avLst/>
                <a:gdLst>
                  <a:gd name="connsiteX0" fmla="*/ 2070225 w 2134055"/>
                  <a:gd name="connsiteY0" fmla="*/ 1274603 h 2147633"/>
                  <a:gd name="connsiteX1" fmla="*/ 1370600 w 2134055"/>
                  <a:gd name="connsiteY1" fmla="*/ 817234 h 2147633"/>
                  <a:gd name="connsiteX2" fmla="*/ 1201725 w 2134055"/>
                  <a:gd name="connsiteY2" fmla="*/ 673740 h 2147633"/>
                  <a:gd name="connsiteX3" fmla="*/ 1124073 w 2134055"/>
                  <a:gd name="connsiteY3" fmla="*/ 593826 h 2147633"/>
                  <a:gd name="connsiteX4" fmla="*/ 1050442 w 2134055"/>
                  <a:gd name="connsiteY4" fmla="*/ 510394 h 2147633"/>
                  <a:gd name="connsiteX5" fmla="*/ 981334 w 2134055"/>
                  <a:gd name="connsiteY5" fmla="*/ 422690 h 2147633"/>
                  <a:gd name="connsiteX6" fmla="*/ 920519 w 2134055"/>
                  <a:gd name="connsiteY6" fmla="*/ 330713 h 2147633"/>
                  <a:gd name="connsiteX7" fmla="*/ 864478 w 2134055"/>
                  <a:gd name="connsiteY7" fmla="*/ 236978 h 2147633"/>
                  <a:gd name="connsiteX8" fmla="*/ 814218 w 2134055"/>
                  <a:gd name="connsiteY8" fmla="*/ 139724 h 2147633"/>
                  <a:gd name="connsiteX9" fmla="*/ 755162 w 2134055"/>
                  <a:gd name="connsiteY9" fmla="*/ 0 h 2147633"/>
                  <a:gd name="connsiteX10" fmla="*/ 74134 w 2134055"/>
                  <a:gd name="connsiteY10" fmla="*/ 680023 h 2147633"/>
                  <a:gd name="connsiteX11" fmla="*/ 34177 w 2134055"/>
                  <a:gd name="connsiteY11" fmla="*/ 722241 h 2147633"/>
                  <a:gd name="connsiteX12" fmla="*/ 0 w 2134055"/>
                  <a:gd name="connsiteY12" fmla="*/ 814218 h 2147633"/>
                  <a:gd name="connsiteX13" fmla="*/ 40460 w 2134055"/>
                  <a:gd name="connsiteY13" fmla="*/ 918006 h 2147633"/>
                  <a:gd name="connsiteX14" fmla="*/ 85443 w 2134055"/>
                  <a:gd name="connsiteY14" fmla="*/ 964497 h 2147633"/>
                  <a:gd name="connsiteX15" fmla="*/ 1218814 w 2134055"/>
                  <a:gd name="connsiteY15" fmla="*/ 2096863 h 2147633"/>
                  <a:gd name="connsiteX16" fmla="*/ 1250981 w 2134055"/>
                  <a:gd name="connsiteY16" fmla="*/ 2128527 h 2147633"/>
                  <a:gd name="connsiteX17" fmla="*/ 1316822 w 2134055"/>
                  <a:gd name="connsiteY17" fmla="*/ 2130537 h 2147633"/>
                  <a:gd name="connsiteX18" fmla="*/ 1344716 w 2134055"/>
                  <a:gd name="connsiteY18" fmla="*/ 2103397 h 2147633"/>
                  <a:gd name="connsiteX19" fmla="*/ 2134055 w 2134055"/>
                  <a:gd name="connsiteY19" fmla="*/ 1320591 h 2147633"/>
                  <a:gd name="connsiteX20" fmla="*/ 2070225 w 2134055"/>
                  <a:gd name="connsiteY20" fmla="*/ 1274603 h 21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4055" h="2147633">
                    <a:moveTo>
                      <a:pt x="2070225" y="1274603"/>
                    </a:moveTo>
                    <a:cubicBezTo>
                      <a:pt x="1860890" y="1123822"/>
                      <a:pt x="1603557" y="998171"/>
                      <a:pt x="1370600" y="817234"/>
                    </a:cubicBezTo>
                    <a:cubicBezTo>
                      <a:pt x="1311544" y="773758"/>
                      <a:pt x="1256509" y="723247"/>
                      <a:pt x="1201725" y="673740"/>
                    </a:cubicBezTo>
                    <a:cubicBezTo>
                      <a:pt x="1173831" y="648610"/>
                      <a:pt x="1149957" y="620213"/>
                      <a:pt x="1124073" y="593826"/>
                    </a:cubicBezTo>
                    <a:cubicBezTo>
                      <a:pt x="1097878" y="567520"/>
                      <a:pt x="1073288" y="539658"/>
                      <a:pt x="1050442" y="510394"/>
                    </a:cubicBezTo>
                    <a:lnTo>
                      <a:pt x="981334" y="422690"/>
                    </a:lnTo>
                    <a:cubicBezTo>
                      <a:pt x="958214" y="394041"/>
                      <a:pt x="940874" y="361121"/>
                      <a:pt x="920519" y="330713"/>
                    </a:cubicBezTo>
                    <a:cubicBezTo>
                      <a:pt x="900163" y="300306"/>
                      <a:pt x="880813" y="269396"/>
                      <a:pt x="864478" y="236978"/>
                    </a:cubicBezTo>
                    <a:lnTo>
                      <a:pt x="814218" y="139724"/>
                    </a:lnTo>
                    <a:cubicBezTo>
                      <a:pt x="792857" y="93484"/>
                      <a:pt x="773004" y="47747"/>
                      <a:pt x="755162" y="0"/>
                    </a:cubicBezTo>
                    <a:cubicBezTo>
                      <a:pt x="666453" y="88207"/>
                      <a:pt x="263364" y="490792"/>
                      <a:pt x="74134" y="680023"/>
                    </a:cubicBezTo>
                    <a:cubicBezTo>
                      <a:pt x="60312" y="693593"/>
                      <a:pt x="46742" y="707666"/>
                      <a:pt x="34177" y="722241"/>
                    </a:cubicBezTo>
                    <a:cubicBezTo>
                      <a:pt x="13332" y="748508"/>
                      <a:pt x="1365" y="780715"/>
                      <a:pt x="0" y="814218"/>
                    </a:cubicBezTo>
                    <a:cubicBezTo>
                      <a:pt x="1887" y="852283"/>
                      <a:pt x="16086" y="888704"/>
                      <a:pt x="40460" y="918006"/>
                    </a:cubicBezTo>
                    <a:cubicBezTo>
                      <a:pt x="54784" y="934089"/>
                      <a:pt x="70113" y="949167"/>
                      <a:pt x="85443" y="964497"/>
                    </a:cubicBezTo>
                    <a:lnTo>
                      <a:pt x="1218814" y="2096863"/>
                    </a:lnTo>
                    <a:cubicBezTo>
                      <a:pt x="1229369" y="2107418"/>
                      <a:pt x="1239923" y="2118475"/>
                      <a:pt x="1250981" y="2128527"/>
                    </a:cubicBezTo>
                    <a:cubicBezTo>
                      <a:pt x="1280132" y="2153657"/>
                      <a:pt x="1289179" y="2153657"/>
                      <a:pt x="1316822" y="2130537"/>
                    </a:cubicBezTo>
                    <a:cubicBezTo>
                      <a:pt x="1326622" y="2121993"/>
                      <a:pt x="1335418" y="2112695"/>
                      <a:pt x="1344716" y="2103397"/>
                    </a:cubicBezTo>
                    <a:cubicBezTo>
                      <a:pt x="1574909" y="1873455"/>
                      <a:pt x="1895821" y="1558072"/>
                      <a:pt x="2134055" y="1320591"/>
                    </a:cubicBezTo>
                    <a:cubicBezTo>
                      <a:pt x="2112192" y="1304257"/>
                      <a:pt x="2092088" y="1289430"/>
                      <a:pt x="2070225" y="1274603"/>
                    </a:cubicBezTo>
                    <a:close/>
                  </a:path>
                </a:pathLst>
              </a:custGeom>
              <a:gradFill>
                <a:gsLst>
                  <a:gs pos="100000">
                    <a:srgbClr val="00B5B9"/>
                  </a:gs>
                  <a:gs pos="0">
                    <a:srgbClr val="8AE2E1"/>
                  </a:gs>
                </a:gsLst>
                <a:path path="circle">
                  <a:fillToRect l="50000" t="50000" r="50000" b="50000"/>
                </a:path>
              </a:gradFill>
              <a:ln w="2509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21575D6-5F27-4E1B-AE07-02FFF90D5F40}"/>
                  </a:ext>
                </a:extLst>
              </p:cNvPr>
              <p:cNvSpPr/>
              <p:nvPr/>
            </p:nvSpPr>
            <p:spPr>
              <a:xfrm>
                <a:off x="8407570" y="1044721"/>
                <a:ext cx="3120166" cy="2980981"/>
              </a:xfrm>
              <a:custGeom>
                <a:avLst/>
                <a:gdLst>
                  <a:gd name="connsiteX0" fmla="*/ 3085736 w 3120166"/>
                  <a:gd name="connsiteY0" fmla="*/ 1905661 h 2980981"/>
                  <a:gd name="connsiteX1" fmla="*/ 3046030 w 3120166"/>
                  <a:gd name="connsiteY1" fmla="*/ 1863442 h 2980981"/>
                  <a:gd name="connsiteX2" fmla="*/ 1261787 w 3120166"/>
                  <a:gd name="connsiteY2" fmla="*/ 77943 h 2980981"/>
                  <a:gd name="connsiteX3" fmla="*/ 1219568 w 3120166"/>
                  <a:gd name="connsiteY3" fmla="*/ 37986 h 2980981"/>
                  <a:gd name="connsiteX4" fmla="*/ 1025060 w 3120166"/>
                  <a:gd name="connsiteY4" fmla="*/ 37986 h 2980981"/>
                  <a:gd name="connsiteX5" fmla="*/ 978569 w 3120166"/>
                  <a:gd name="connsiteY5" fmla="*/ 82466 h 2980981"/>
                  <a:gd name="connsiteX6" fmla="*/ 0 w 3120166"/>
                  <a:gd name="connsiteY6" fmla="*/ 1054250 h 2980981"/>
                  <a:gd name="connsiteX7" fmla="*/ 100521 w 3120166"/>
                  <a:gd name="connsiteY7" fmla="*/ 1231921 h 2980981"/>
                  <a:gd name="connsiteX8" fmla="*/ 651374 w 3120166"/>
                  <a:gd name="connsiteY8" fmla="*/ 1768199 h 2980981"/>
                  <a:gd name="connsiteX9" fmla="*/ 1388945 w 3120166"/>
                  <a:gd name="connsiteY9" fmla="*/ 2138618 h 2980981"/>
                  <a:gd name="connsiteX10" fmla="*/ 2075753 w 3120166"/>
                  <a:gd name="connsiteY10" fmla="*/ 2754810 h 2980981"/>
                  <a:gd name="connsiteX11" fmla="*/ 2203666 w 3120166"/>
                  <a:gd name="connsiteY11" fmla="*/ 2980982 h 2980981"/>
                  <a:gd name="connsiteX12" fmla="*/ 2209446 w 3120166"/>
                  <a:gd name="connsiteY12" fmla="*/ 2975956 h 2980981"/>
                  <a:gd name="connsiteX13" fmla="*/ 3040501 w 3120166"/>
                  <a:gd name="connsiteY13" fmla="*/ 2144900 h 2980981"/>
                  <a:gd name="connsiteX14" fmla="*/ 3087746 w 3120166"/>
                  <a:gd name="connsiteY14" fmla="*/ 2092127 h 2980981"/>
                  <a:gd name="connsiteX15" fmla="*/ 3120164 w 3120166"/>
                  <a:gd name="connsiteY15" fmla="*/ 1994371 h 2980981"/>
                  <a:gd name="connsiteX16" fmla="*/ 3085736 w 3120166"/>
                  <a:gd name="connsiteY16" fmla="*/ 1905661 h 29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0166" h="2980981">
                    <a:moveTo>
                      <a:pt x="3085736" y="1905661"/>
                    </a:moveTo>
                    <a:cubicBezTo>
                      <a:pt x="3073422" y="1890834"/>
                      <a:pt x="3060606" y="1877012"/>
                      <a:pt x="3046030" y="1863442"/>
                    </a:cubicBezTo>
                    <a:lnTo>
                      <a:pt x="1261787" y="77943"/>
                    </a:lnTo>
                    <a:cubicBezTo>
                      <a:pt x="1248392" y="63920"/>
                      <a:pt x="1234294" y="50586"/>
                      <a:pt x="1219568" y="37986"/>
                    </a:cubicBezTo>
                    <a:cubicBezTo>
                      <a:pt x="1164633" y="-12662"/>
                      <a:pt x="1080005" y="-12662"/>
                      <a:pt x="1025060" y="37986"/>
                    </a:cubicBezTo>
                    <a:cubicBezTo>
                      <a:pt x="1008776" y="51965"/>
                      <a:pt x="993255" y="66815"/>
                      <a:pt x="978569" y="82466"/>
                    </a:cubicBezTo>
                    <a:cubicBezTo>
                      <a:pt x="702640" y="357893"/>
                      <a:pt x="278443" y="776310"/>
                      <a:pt x="0" y="1054250"/>
                    </a:cubicBezTo>
                    <a:cubicBezTo>
                      <a:pt x="30659" y="1115317"/>
                      <a:pt x="64082" y="1174875"/>
                      <a:pt x="100521" y="1231921"/>
                    </a:cubicBezTo>
                    <a:cubicBezTo>
                      <a:pt x="238086" y="1452581"/>
                      <a:pt x="427105" y="1636597"/>
                      <a:pt x="651374" y="1768199"/>
                    </a:cubicBezTo>
                    <a:cubicBezTo>
                      <a:pt x="872269" y="1904907"/>
                      <a:pt x="1128848" y="1994371"/>
                      <a:pt x="1388945" y="2138618"/>
                    </a:cubicBezTo>
                    <a:cubicBezTo>
                      <a:pt x="1666006" y="2283066"/>
                      <a:pt x="1902230" y="2494964"/>
                      <a:pt x="2075753" y="2754810"/>
                    </a:cubicBezTo>
                    <a:cubicBezTo>
                      <a:pt x="2122797" y="2827612"/>
                      <a:pt x="2165518" y="2903153"/>
                      <a:pt x="2203666" y="2980982"/>
                    </a:cubicBezTo>
                    <a:lnTo>
                      <a:pt x="2209446" y="2975956"/>
                    </a:lnTo>
                    <a:cubicBezTo>
                      <a:pt x="2486557" y="2699021"/>
                      <a:pt x="2763567" y="2422011"/>
                      <a:pt x="3040501" y="2144900"/>
                    </a:cubicBezTo>
                    <a:cubicBezTo>
                      <a:pt x="3057163" y="2128164"/>
                      <a:pt x="3072944" y="2110547"/>
                      <a:pt x="3087746" y="2092127"/>
                    </a:cubicBezTo>
                    <a:cubicBezTo>
                      <a:pt x="3108981" y="2063981"/>
                      <a:pt x="3120365" y="2029628"/>
                      <a:pt x="3120164" y="1994371"/>
                    </a:cubicBezTo>
                    <a:cubicBezTo>
                      <a:pt x="3118128" y="1961953"/>
                      <a:pt x="3106116" y="1930960"/>
                      <a:pt x="3085736" y="1905661"/>
                    </a:cubicBezTo>
                    <a:close/>
                  </a:path>
                </a:pathLst>
              </a:custGeom>
              <a:gradFill>
                <a:gsLst>
                  <a:gs pos="100000">
                    <a:srgbClr val="00B5B9">
                      <a:alpha val="42000"/>
                    </a:srgbClr>
                  </a:gs>
                  <a:gs pos="0">
                    <a:srgbClr val="00B5B9">
                      <a:alpha val="20000"/>
                    </a:srgbClr>
                  </a:gs>
                </a:gsLst>
                <a:path path="circle">
                  <a:fillToRect l="50000" t="50000" r="50000" b="50000"/>
                </a:path>
              </a:gradFill>
              <a:ln w="25098"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38DB379A-8672-4D50-9A4C-7F72E4D8B23B}"/>
                </a:ext>
              </a:extLst>
            </p:cNvPr>
            <p:cNvSpPr/>
            <p:nvPr userDrawn="1"/>
          </p:nvSpPr>
          <p:spPr>
            <a:xfrm rot="2633279">
              <a:off x="10649308" y="4389735"/>
              <a:ext cx="2302331" cy="2436952"/>
            </a:xfrm>
            <a:custGeom>
              <a:avLst/>
              <a:gdLst>
                <a:gd name="connsiteX0" fmla="*/ 38064 w 2302331"/>
                <a:gd name="connsiteY0" fmla="*/ 38065 h 2436952"/>
                <a:gd name="connsiteX1" fmla="*/ 129959 w 2302331"/>
                <a:gd name="connsiteY1" fmla="*/ 0 h 2436952"/>
                <a:gd name="connsiteX2" fmla="*/ 527780 w 2302331"/>
                <a:gd name="connsiteY2" fmla="*/ 0 h 2436952"/>
                <a:gd name="connsiteX3" fmla="*/ 2302331 w 2302331"/>
                <a:gd name="connsiteY3" fmla="*/ 1844805 h 2436952"/>
                <a:gd name="connsiteX4" fmla="*/ 1686741 w 2302331"/>
                <a:gd name="connsiteY4" fmla="*/ 2436952 h 2436952"/>
                <a:gd name="connsiteX5" fmla="*/ 129959 w 2302331"/>
                <a:gd name="connsiteY5" fmla="*/ 2436952 h 2436952"/>
                <a:gd name="connsiteX6" fmla="*/ 0 w 2302331"/>
                <a:gd name="connsiteY6" fmla="*/ 2306993 h 2436952"/>
                <a:gd name="connsiteX7" fmla="*/ 0 w 2302331"/>
                <a:gd name="connsiteY7" fmla="*/ 129959 h 2436952"/>
                <a:gd name="connsiteX8" fmla="*/ 38064 w 2302331"/>
                <a:gd name="connsiteY8" fmla="*/ 38065 h 24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2331" h="2436952">
                  <a:moveTo>
                    <a:pt x="38064" y="38065"/>
                  </a:moveTo>
                  <a:cubicBezTo>
                    <a:pt x="61583" y="14546"/>
                    <a:pt x="94072" y="0"/>
                    <a:pt x="129959" y="0"/>
                  </a:cubicBezTo>
                  <a:lnTo>
                    <a:pt x="527780" y="0"/>
                  </a:lnTo>
                  <a:lnTo>
                    <a:pt x="2302331" y="1844805"/>
                  </a:lnTo>
                  <a:lnTo>
                    <a:pt x="1686741" y="2436952"/>
                  </a:lnTo>
                  <a:lnTo>
                    <a:pt x="129959" y="2436952"/>
                  </a:lnTo>
                  <a:cubicBezTo>
                    <a:pt x="58185" y="2436952"/>
                    <a:pt x="0" y="2378767"/>
                    <a:pt x="0" y="2306993"/>
                  </a:cubicBezTo>
                  <a:lnTo>
                    <a:pt x="0" y="129959"/>
                  </a:lnTo>
                  <a:cubicBezTo>
                    <a:pt x="0" y="94072"/>
                    <a:pt x="14546" y="61582"/>
                    <a:pt x="38064" y="38065"/>
                  </a:cubicBezTo>
                  <a:close/>
                </a:path>
              </a:pathLst>
            </a:custGeom>
            <a:gradFill flip="none" rotWithShape="1">
              <a:gsLst>
                <a:gs pos="0">
                  <a:srgbClr val="E86888">
                    <a:alpha val="18000"/>
                  </a:srgbClr>
                </a:gs>
                <a:gs pos="100000">
                  <a:srgbClr val="E86888">
                    <a:alpha val="8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ACFE86E8-F60A-4E6D-8CDD-DDF7656E1853}"/>
                </a:ext>
              </a:extLst>
            </p:cNvPr>
            <p:cNvSpPr/>
            <p:nvPr userDrawn="1"/>
          </p:nvSpPr>
          <p:spPr>
            <a:xfrm rot="2633279">
              <a:off x="10506810" y="5377261"/>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266787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DDAC-837B-44AB-8CA5-C68D9C5FA7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9D6DAB-1493-4D61-B793-B4DFA0AA0F7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7596F0-0A9A-4E9A-8902-5971E3293131}"/>
              </a:ext>
            </a:extLst>
          </p:cNvPr>
          <p:cNvSpPr>
            <a:spLocks noGrp="1"/>
          </p:cNvSpPr>
          <p:nvPr>
            <p:ph type="dt" sz="half" idx="10"/>
          </p:nvPr>
        </p:nvSpPr>
        <p:spPr/>
        <p:txBody>
          <a:bodyPr/>
          <a:lstStyle/>
          <a:p>
            <a:fld id="{B7D325DE-A54A-4259-93E8-C37C937064EE}" type="datetimeFigureOut">
              <a:rPr lang="en-US" smtClean="0"/>
              <a:t>3/24/2026</a:t>
            </a:fld>
            <a:endParaRPr lang="en-US"/>
          </a:p>
        </p:txBody>
      </p:sp>
      <p:sp>
        <p:nvSpPr>
          <p:cNvPr id="5" name="Footer Placeholder 4">
            <a:extLst>
              <a:ext uri="{FF2B5EF4-FFF2-40B4-BE49-F238E27FC236}">
                <a16:creationId xmlns:a16="http://schemas.microsoft.com/office/drawing/2014/main" id="{9333C6E8-1E30-43E5-B529-70C47B96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A9AA1-B602-48A7-9CBD-B30E00ABC530}"/>
              </a:ext>
            </a:extLst>
          </p:cNvPr>
          <p:cNvSpPr>
            <a:spLocks noGrp="1"/>
          </p:cNvSpPr>
          <p:nvPr>
            <p:ph type="sldNum" sz="quarter" idx="12"/>
          </p:nvPr>
        </p:nvSpPr>
        <p:spPr/>
        <p:txBody>
          <a:bodyPr/>
          <a:lstStyle/>
          <a:p>
            <a:fld id="{7E68E447-13C0-421B-B222-9B30BD94899B}" type="slidenum">
              <a:rPr lang="en-US" smtClean="0"/>
              <a:t>‹#›</a:t>
            </a:fld>
            <a:endParaRPr lang="en-US"/>
          </a:p>
        </p:txBody>
      </p:sp>
    </p:spTree>
    <p:extLst>
      <p:ext uri="{BB962C8B-B14F-4D97-AF65-F5344CB8AC3E}">
        <p14:creationId xmlns:p14="http://schemas.microsoft.com/office/powerpoint/2010/main" val="151313381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62CC-CA56-4C9D-8ACE-12A17D8D9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6E769-1A27-41A5-B8D4-E67DD52F7ED4}"/>
              </a:ext>
            </a:extLst>
          </p:cNvPr>
          <p:cNvSpPr>
            <a:spLocks noGrp="1"/>
          </p:cNvSpPr>
          <p:nvPr>
            <p:ph type="dt" sz="half" idx="10"/>
          </p:nvPr>
        </p:nvSpPr>
        <p:spPr/>
        <p:txBody>
          <a:bodyPr/>
          <a:lstStyle/>
          <a:p>
            <a:fld id="{B7D325DE-A54A-4259-93E8-C37C937064EE}" type="datetimeFigureOut">
              <a:rPr lang="en-US" smtClean="0"/>
              <a:t>3/24/2026</a:t>
            </a:fld>
            <a:endParaRPr lang="en-US"/>
          </a:p>
        </p:txBody>
      </p:sp>
      <p:sp>
        <p:nvSpPr>
          <p:cNvPr id="4" name="Footer Placeholder 3">
            <a:extLst>
              <a:ext uri="{FF2B5EF4-FFF2-40B4-BE49-F238E27FC236}">
                <a16:creationId xmlns:a16="http://schemas.microsoft.com/office/drawing/2014/main" id="{BD34A99E-3026-4B73-A4AE-5542D6CA8C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5AEBA9-0CDB-41C7-8310-45B4A0D962A1}"/>
              </a:ext>
            </a:extLst>
          </p:cNvPr>
          <p:cNvSpPr>
            <a:spLocks noGrp="1"/>
          </p:cNvSpPr>
          <p:nvPr>
            <p:ph type="sldNum" sz="quarter" idx="12"/>
          </p:nvPr>
        </p:nvSpPr>
        <p:spPr/>
        <p:txBody>
          <a:bodyPr/>
          <a:lstStyle/>
          <a:p>
            <a:fld id="{7E68E447-13C0-421B-B222-9B30BD94899B}" type="slidenum">
              <a:rPr lang="en-US" smtClean="0"/>
              <a:t>‹#›</a:t>
            </a:fld>
            <a:endParaRPr lang="en-US"/>
          </a:p>
        </p:txBody>
      </p:sp>
    </p:spTree>
    <p:extLst>
      <p:ext uri="{BB962C8B-B14F-4D97-AF65-F5344CB8AC3E}">
        <p14:creationId xmlns:p14="http://schemas.microsoft.com/office/powerpoint/2010/main" val="30548304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6E5B8-71F0-44D7-BEA1-6D25FF659304}"/>
              </a:ext>
            </a:extLst>
          </p:cNvPr>
          <p:cNvSpPr>
            <a:spLocks noGrp="1"/>
          </p:cNvSpPr>
          <p:nvPr>
            <p:ph type="dt" sz="half" idx="10"/>
          </p:nvPr>
        </p:nvSpPr>
        <p:spPr/>
        <p:txBody>
          <a:bodyPr/>
          <a:lstStyle/>
          <a:p>
            <a:fld id="{B7D325DE-A54A-4259-93E8-C37C937064EE}" type="datetimeFigureOut">
              <a:rPr lang="en-US" smtClean="0"/>
              <a:t>3/24/2026</a:t>
            </a:fld>
            <a:endParaRPr lang="en-US"/>
          </a:p>
        </p:txBody>
      </p:sp>
      <p:sp>
        <p:nvSpPr>
          <p:cNvPr id="3" name="Footer Placeholder 2">
            <a:extLst>
              <a:ext uri="{FF2B5EF4-FFF2-40B4-BE49-F238E27FC236}">
                <a16:creationId xmlns:a16="http://schemas.microsoft.com/office/drawing/2014/main" id="{CA4F5895-3687-46FB-B02E-5FE5719E37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AAA9D-8347-497E-9369-AEB60A1058D8}"/>
              </a:ext>
            </a:extLst>
          </p:cNvPr>
          <p:cNvSpPr>
            <a:spLocks noGrp="1"/>
          </p:cNvSpPr>
          <p:nvPr>
            <p:ph type="sldNum" sz="quarter" idx="12"/>
          </p:nvPr>
        </p:nvSpPr>
        <p:spPr/>
        <p:txBody>
          <a:bodyPr/>
          <a:lstStyle/>
          <a:p>
            <a:fld id="{7E68E447-13C0-421B-B222-9B30BD94899B}" type="slidenum">
              <a:rPr lang="en-US" smtClean="0"/>
              <a:t>‹#›</a:t>
            </a:fld>
            <a:endParaRPr lang="en-US"/>
          </a:p>
        </p:txBody>
      </p:sp>
      <p:sp>
        <p:nvSpPr>
          <p:cNvPr id="5" name="Rectangle 4">
            <a:extLst>
              <a:ext uri="{FF2B5EF4-FFF2-40B4-BE49-F238E27FC236}">
                <a16:creationId xmlns:a16="http://schemas.microsoft.com/office/drawing/2014/main" id="{241BBE93-2F69-44A3-B00F-BB62030A86D7}"/>
              </a:ext>
            </a:extLst>
          </p:cNvPr>
          <p:cNvSpPr/>
          <p:nvPr userDrawn="1"/>
        </p:nvSpPr>
        <p:spPr>
          <a:xfrm>
            <a:off x="-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7612858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77288C-CB8C-4000-9283-7E5472854476}"/>
              </a:ext>
            </a:extLst>
          </p:cNvPr>
          <p:cNvSpPr/>
          <p:nvPr userDrawn="1"/>
        </p:nvSpPr>
        <p:spPr>
          <a:xfrm flipV="1">
            <a:off x="0" y="0"/>
            <a:ext cx="12192000" cy="1557338"/>
          </a:xfrm>
          <a:prstGeom prst="rect">
            <a:avLst/>
          </a:prstGeom>
          <a:solidFill>
            <a:srgbClr val="E5E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2" name="Title Placeholder 1">
            <a:extLst>
              <a:ext uri="{FF2B5EF4-FFF2-40B4-BE49-F238E27FC236}">
                <a16:creationId xmlns:a16="http://schemas.microsoft.com/office/drawing/2014/main" id="{09506AB4-B61D-42D7-B02A-A6C4FEBE63DC}"/>
              </a:ext>
            </a:extLst>
          </p:cNvPr>
          <p:cNvSpPr>
            <a:spLocks noGrp="1"/>
          </p:cNvSpPr>
          <p:nvPr>
            <p:ph type="title"/>
          </p:nvPr>
        </p:nvSpPr>
        <p:spPr>
          <a:xfrm>
            <a:off x="838200" y="365125"/>
            <a:ext cx="10515600" cy="1006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D284440-F089-440E-BD10-C43F3699CBE6}"/>
              </a:ext>
            </a:extLst>
          </p:cNvPr>
          <p:cNvSpPr>
            <a:spLocks noGrp="1"/>
          </p:cNvSpPr>
          <p:nvPr>
            <p:ph type="body" idx="1"/>
          </p:nvPr>
        </p:nvSpPr>
        <p:spPr>
          <a:xfrm>
            <a:off x="838200" y="2179319"/>
            <a:ext cx="10515600" cy="3497581"/>
          </a:xfrm>
          <a:prstGeom prst="rect">
            <a:avLst/>
          </a:prstGeom>
        </p:spPr>
        <p:txBody>
          <a:bodyPr vert="horz" wrap="square"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2AFCD8-E666-4878-8413-C12351707E4A}"/>
              </a:ext>
            </a:extLst>
          </p:cNvPr>
          <p:cNvSpPr>
            <a:spLocks noGrp="1"/>
          </p:cNvSpPr>
          <p:nvPr>
            <p:ph type="dt" sz="half" idx="2"/>
          </p:nvPr>
        </p:nvSpPr>
        <p:spPr>
          <a:xfrm>
            <a:off x="838200" y="61582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325DE-A54A-4259-93E8-C37C937064EE}" type="datetimeFigureOut">
              <a:rPr lang="en-US" smtClean="0"/>
              <a:t>3/24/2026</a:t>
            </a:fld>
            <a:endParaRPr lang="en-US"/>
          </a:p>
        </p:txBody>
      </p:sp>
      <p:sp>
        <p:nvSpPr>
          <p:cNvPr id="5" name="Footer Placeholder 4">
            <a:extLst>
              <a:ext uri="{FF2B5EF4-FFF2-40B4-BE49-F238E27FC236}">
                <a16:creationId xmlns:a16="http://schemas.microsoft.com/office/drawing/2014/main" id="{FC8168A6-6F2A-4F8D-BAD1-EDFD99041B21}"/>
              </a:ext>
            </a:extLst>
          </p:cNvPr>
          <p:cNvSpPr>
            <a:spLocks noGrp="1"/>
          </p:cNvSpPr>
          <p:nvPr>
            <p:ph type="ftr" sz="quarter" idx="3"/>
          </p:nvPr>
        </p:nvSpPr>
        <p:spPr>
          <a:xfrm>
            <a:off x="4038600" y="61582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6F4115-9215-47EE-A864-FDC1E8E4D9D5}"/>
              </a:ext>
            </a:extLst>
          </p:cNvPr>
          <p:cNvSpPr>
            <a:spLocks noGrp="1"/>
          </p:cNvSpPr>
          <p:nvPr>
            <p:ph type="sldNum" sz="quarter" idx="4"/>
          </p:nvPr>
        </p:nvSpPr>
        <p:spPr>
          <a:xfrm>
            <a:off x="8610600" y="615823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8E447-13C0-421B-B222-9B30BD94899B}" type="slidenum">
              <a:rPr lang="en-US" smtClean="0"/>
              <a:t>‹#›</a:t>
            </a:fld>
            <a:endParaRPr lang="en-US"/>
          </a:p>
        </p:txBody>
      </p:sp>
      <p:cxnSp>
        <p:nvCxnSpPr>
          <p:cNvPr id="9" name="Straight Connector 8">
            <a:extLst>
              <a:ext uri="{FF2B5EF4-FFF2-40B4-BE49-F238E27FC236}">
                <a16:creationId xmlns:a16="http://schemas.microsoft.com/office/drawing/2014/main" id="{A2F108D2-8E32-4132-A67A-A1AC4AF210C0}"/>
              </a:ext>
            </a:extLst>
          </p:cNvPr>
          <p:cNvCxnSpPr>
            <a:cxnSpLocks/>
          </p:cNvCxnSpPr>
          <p:nvPr userDrawn="1"/>
        </p:nvCxnSpPr>
        <p:spPr>
          <a:xfrm>
            <a:off x="0" y="1545840"/>
            <a:ext cx="12192000" cy="0"/>
          </a:xfrm>
          <a:prstGeom prst="line">
            <a:avLst/>
          </a:prstGeom>
          <a:ln w="44450">
            <a:solidFill>
              <a:srgbClr val="0749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68445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1" r:id="rId4"/>
    <p:sldLayoutId id="2147483650"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0"/>
        </a:spcBef>
        <a:spcAft>
          <a:spcPts val="1200"/>
        </a:spcAft>
        <a:buClr>
          <a:srgbClr val="074975"/>
        </a:buClr>
        <a:buFont typeface="Wingdings" panose="05000000000000000000" pitchFamily="2" charset="2"/>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0"/>
        </a:spcBef>
        <a:spcAft>
          <a:spcPts val="800"/>
        </a:spcAft>
        <a:buClr>
          <a:srgbClr val="074975"/>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0"/>
        </a:spcBef>
        <a:spcAft>
          <a:spcPts val="600"/>
        </a:spcAft>
        <a:buClr>
          <a:srgbClr val="074975"/>
        </a:buClr>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0"/>
        </a:spcBef>
        <a:spcAft>
          <a:spcPts val="600"/>
        </a:spcAft>
        <a:buClr>
          <a:srgbClr val="07497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0"/>
        </a:spcBef>
        <a:spcAft>
          <a:spcPts val="600"/>
        </a:spcAft>
        <a:buClr>
          <a:srgbClr val="07497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454DB0-3357-44DA-897D-32F2B45DFCB0}"/>
              </a:ext>
            </a:extLst>
          </p:cNvPr>
          <p:cNvSpPr>
            <a:spLocks noGrp="1"/>
          </p:cNvSpPr>
          <p:nvPr>
            <p:ph type="ctrTitle"/>
          </p:nvPr>
        </p:nvSpPr>
        <p:spPr>
          <a:xfrm>
            <a:off x="720004" y="316861"/>
            <a:ext cx="8753180" cy="1475238"/>
          </a:xfrm>
        </p:spPr>
        <p:txBody>
          <a:bodyPr>
            <a:normAutofit/>
          </a:bodyPr>
          <a:lstStyle/>
          <a:p>
            <a:r>
              <a:rPr lang="en-US" dirty="0"/>
              <a:t>Audit Committee Meeting</a:t>
            </a:r>
          </a:p>
        </p:txBody>
      </p:sp>
      <p:sp>
        <p:nvSpPr>
          <p:cNvPr id="26" name="TextBox 25">
            <a:extLst>
              <a:ext uri="{FF2B5EF4-FFF2-40B4-BE49-F238E27FC236}">
                <a16:creationId xmlns:a16="http://schemas.microsoft.com/office/drawing/2014/main" id="{2B9C161F-918B-462E-A221-3AC37C2FF0EC}"/>
              </a:ext>
            </a:extLst>
          </p:cNvPr>
          <p:cNvSpPr txBox="1"/>
          <p:nvPr/>
        </p:nvSpPr>
        <p:spPr>
          <a:xfrm>
            <a:off x="972988" y="3600904"/>
            <a:ext cx="4387275" cy="369332"/>
          </a:xfrm>
          <a:prstGeom prst="rect">
            <a:avLst/>
          </a:prstGeom>
          <a:noFill/>
        </p:spPr>
        <p:txBody>
          <a:bodyPr wrap="square" rtlCol="0">
            <a:spAutoFit/>
          </a:bodyPr>
          <a:lstStyle/>
          <a:p>
            <a:r>
              <a:rPr lang="en-US" dirty="0">
                <a:solidFill>
                  <a:srgbClr val="074975"/>
                </a:solidFill>
                <a:latin typeface="Century Gothic" panose="020B0502020202020204" pitchFamily="34" charset="0"/>
              </a:rPr>
              <a:t>March 23, 2026</a:t>
            </a:r>
          </a:p>
        </p:txBody>
      </p:sp>
      <p:pic>
        <p:nvPicPr>
          <p:cNvPr id="4" name="Picture 3">
            <a:extLst>
              <a:ext uri="{FF2B5EF4-FFF2-40B4-BE49-F238E27FC236}">
                <a16:creationId xmlns:a16="http://schemas.microsoft.com/office/drawing/2014/main" id="{85FDAA46-71C3-45AC-87CD-89703E4BAE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723" y="5503470"/>
            <a:ext cx="2344809" cy="721879"/>
          </a:xfrm>
          <a:prstGeom prst="rect">
            <a:avLst/>
          </a:prstGeom>
        </p:spPr>
      </p:pic>
    </p:spTree>
    <p:extLst>
      <p:ext uri="{BB962C8B-B14F-4D97-AF65-F5344CB8AC3E}">
        <p14:creationId xmlns:p14="http://schemas.microsoft.com/office/powerpoint/2010/main" val="193527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48C5-41BA-5FFA-5583-B19A7E30A24F}"/>
              </a:ext>
            </a:extLst>
          </p:cNvPr>
          <p:cNvSpPr>
            <a:spLocks noGrp="1"/>
          </p:cNvSpPr>
          <p:nvPr>
            <p:ph type="title"/>
          </p:nvPr>
        </p:nvSpPr>
        <p:spPr/>
        <p:txBody>
          <a:bodyPr/>
          <a:lstStyle/>
          <a:p>
            <a:r>
              <a:rPr lang="en-US" dirty="0"/>
              <a:t>Audit Objective</a:t>
            </a:r>
          </a:p>
        </p:txBody>
      </p:sp>
      <p:sp>
        <p:nvSpPr>
          <p:cNvPr id="3" name="Content Placeholder 2">
            <a:extLst>
              <a:ext uri="{FF2B5EF4-FFF2-40B4-BE49-F238E27FC236}">
                <a16:creationId xmlns:a16="http://schemas.microsoft.com/office/drawing/2014/main" id="{70E4BF25-7592-167C-065E-9C7D5110AA3F}"/>
              </a:ext>
            </a:extLst>
          </p:cNvPr>
          <p:cNvSpPr>
            <a:spLocks noGrp="1"/>
          </p:cNvSpPr>
          <p:nvPr>
            <p:ph idx="1"/>
          </p:nvPr>
        </p:nvSpPr>
        <p:spPr/>
        <p:txBody>
          <a:bodyPr/>
          <a:lstStyle/>
          <a:p>
            <a:pPr>
              <a:spcBef>
                <a:spcPts val="1800"/>
              </a:spcBef>
            </a:pPr>
            <a:r>
              <a:rPr lang="en-US" dirty="0"/>
              <a:t>Audit Objective</a:t>
            </a:r>
            <a:endParaRPr lang="en-US" dirty="0">
              <a:highlight>
                <a:srgbClr val="FFFF00"/>
              </a:highlight>
            </a:endParaRPr>
          </a:p>
          <a:p>
            <a:pPr lvl="1">
              <a:lnSpc>
                <a:spcPct val="120000"/>
              </a:lnSpc>
            </a:pPr>
            <a:r>
              <a:rPr lang="en-US" dirty="0"/>
              <a:t>Determine whether the community benefits identified in site plans approved by the County Board are effectively documented, tracked, implemented, and monitored. </a:t>
            </a:r>
          </a:p>
          <a:p>
            <a:r>
              <a:rPr lang="en-US" dirty="0"/>
              <a:t>The audit objective was designed to answer the following question</a:t>
            </a:r>
          </a:p>
          <a:p>
            <a:pPr lvl="1"/>
            <a:r>
              <a:rPr lang="en-US" dirty="0"/>
              <a:t>Does the County’s process provide reasonable assurance that community benefits are obtained?</a:t>
            </a:r>
          </a:p>
        </p:txBody>
      </p:sp>
      <p:sp>
        <p:nvSpPr>
          <p:cNvPr id="4" name="Slide Number Placeholder 3">
            <a:extLst>
              <a:ext uri="{FF2B5EF4-FFF2-40B4-BE49-F238E27FC236}">
                <a16:creationId xmlns:a16="http://schemas.microsoft.com/office/drawing/2014/main" id="{6511FD0D-4626-E274-84F2-02EFCEAC9655}"/>
              </a:ext>
            </a:extLst>
          </p:cNvPr>
          <p:cNvSpPr>
            <a:spLocks noGrp="1"/>
          </p:cNvSpPr>
          <p:nvPr>
            <p:ph type="sldNum" sz="quarter" idx="12"/>
          </p:nvPr>
        </p:nvSpPr>
        <p:spPr/>
        <p:txBody>
          <a:bodyPr/>
          <a:lstStyle/>
          <a:p>
            <a:fld id="{7E68E447-13C0-421B-B222-9B30BD94899B}" type="slidenum">
              <a:rPr lang="en-US" smtClean="0"/>
              <a:t>10</a:t>
            </a:fld>
            <a:endParaRPr lang="en-US"/>
          </a:p>
        </p:txBody>
      </p:sp>
    </p:spTree>
    <p:extLst>
      <p:ext uri="{BB962C8B-B14F-4D97-AF65-F5344CB8AC3E}">
        <p14:creationId xmlns:p14="http://schemas.microsoft.com/office/powerpoint/2010/main" val="363628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3357-AB4C-C497-2B90-C5740B47C27D}"/>
              </a:ext>
            </a:extLst>
          </p:cNvPr>
          <p:cNvSpPr>
            <a:spLocks noGrp="1"/>
          </p:cNvSpPr>
          <p:nvPr>
            <p:ph type="title"/>
          </p:nvPr>
        </p:nvSpPr>
        <p:spPr/>
        <p:txBody>
          <a:bodyPr/>
          <a:lstStyle/>
          <a:p>
            <a:r>
              <a:rPr lang="en-US" dirty="0"/>
              <a:t>Audit Scope</a:t>
            </a:r>
          </a:p>
        </p:txBody>
      </p:sp>
      <p:sp>
        <p:nvSpPr>
          <p:cNvPr id="3" name="Content Placeholder 2">
            <a:extLst>
              <a:ext uri="{FF2B5EF4-FFF2-40B4-BE49-F238E27FC236}">
                <a16:creationId xmlns:a16="http://schemas.microsoft.com/office/drawing/2014/main" id="{AB9762D2-2489-3661-E910-2DD893488EDA}"/>
              </a:ext>
            </a:extLst>
          </p:cNvPr>
          <p:cNvSpPr>
            <a:spLocks noGrp="1"/>
          </p:cNvSpPr>
          <p:nvPr>
            <p:ph idx="1"/>
          </p:nvPr>
        </p:nvSpPr>
        <p:spPr>
          <a:xfrm>
            <a:off x="838200" y="1767839"/>
            <a:ext cx="10515600" cy="3497581"/>
          </a:xfrm>
        </p:spPr>
        <p:txBody>
          <a:bodyPr/>
          <a:lstStyle/>
          <a:p>
            <a:r>
              <a:rPr lang="en-US" dirty="0"/>
              <a:t>Implementation of community benefits in County Board approved site plans</a:t>
            </a:r>
          </a:p>
          <a:p>
            <a:r>
              <a:rPr lang="en-US" dirty="0"/>
              <a:t>We did NOT examine site plan development prior to Board approval</a:t>
            </a:r>
          </a:p>
          <a:p>
            <a:r>
              <a:rPr lang="en-US" dirty="0"/>
              <a:t>Sample of eight completed site plans approved in 2014 or later with community benefits</a:t>
            </a:r>
          </a:p>
          <a:p>
            <a:pPr lvl="1"/>
            <a:r>
              <a:rPr lang="en-US" dirty="0"/>
              <a:t>Drawn from universe of approximately 40 site plans</a:t>
            </a:r>
          </a:p>
          <a:p>
            <a:pPr lvl="1"/>
            <a:r>
              <a:rPr lang="en-US" dirty="0"/>
              <a:t>Focus on site plans with several types of community benefits</a:t>
            </a:r>
          </a:p>
          <a:p>
            <a:pPr lvl="1"/>
            <a:r>
              <a:rPr lang="en-US" dirty="0"/>
              <a:t>Sample represents 7 planning areas and all community benefit types</a:t>
            </a:r>
          </a:p>
          <a:p>
            <a:pPr lvl="1"/>
            <a:r>
              <a:rPr lang="en-US" dirty="0"/>
              <a:t>Included discussions with relevant Civic Associations</a:t>
            </a:r>
          </a:p>
        </p:txBody>
      </p:sp>
      <p:sp>
        <p:nvSpPr>
          <p:cNvPr id="4" name="Slide Number Placeholder 3">
            <a:extLst>
              <a:ext uri="{FF2B5EF4-FFF2-40B4-BE49-F238E27FC236}">
                <a16:creationId xmlns:a16="http://schemas.microsoft.com/office/drawing/2014/main" id="{9D20E76A-7D84-2C0F-0B6B-38E053FB1EEC}"/>
              </a:ext>
            </a:extLst>
          </p:cNvPr>
          <p:cNvSpPr>
            <a:spLocks noGrp="1"/>
          </p:cNvSpPr>
          <p:nvPr>
            <p:ph type="sldNum" sz="quarter" idx="12"/>
          </p:nvPr>
        </p:nvSpPr>
        <p:spPr/>
        <p:txBody>
          <a:bodyPr/>
          <a:lstStyle/>
          <a:p>
            <a:fld id="{7E68E447-13C0-421B-B222-9B30BD94899B}" type="slidenum">
              <a:rPr lang="en-US" smtClean="0"/>
              <a:t>11</a:t>
            </a:fld>
            <a:endParaRPr lang="en-US"/>
          </a:p>
        </p:txBody>
      </p:sp>
    </p:spTree>
    <p:extLst>
      <p:ext uri="{BB962C8B-B14F-4D97-AF65-F5344CB8AC3E}">
        <p14:creationId xmlns:p14="http://schemas.microsoft.com/office/powerpoint/2010/main" val="284596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94C9-0AAA-0ABB-C85B-C8A13A09823A}"/>
              </a:ext>
            </a:extLst>
          </p:cNvPr>
          <p:cNvSpPr>
            <a:spLocks noGrp="1"/>
          </p:cNvSpPr>
          <p:nvPr>
            <p:ph type="title"/>
          </p:nvPr>
        </p:nvSpPr>
        <p:spPr/>
        <p:txBody>
          <a:bodyPr/>
          <a:lstStyle/>
          <a:p>
            <a:r>
              <a:rPr lang="en-US" dirty="0"/>
              <a:t>Professional Standards</a:t>
            </a:r>
          </a:p>
        </p:txBody>
      </p:sp>
      <p:sp>
        <p:nvSpPr>
          <p:cNvPr id="3" name="Content Placeholder 2">
            <a:extLst>
              <a:ext uri="{FF2B5EF4-FFF2-40B4-BE49-F238E27FC236}">
                <a16:creationId xmlns:a16="http://schemas.microsoft.com/office/drawing/2014/main" id="{887AA6C9-8D0C-79D0-6EAD-6CF85348A262}"/>
              </a:ext>
            </a:extLst>
          </p:cNvPr>
          <p:cNvSpPr>
            <a:spLocks noGrp="1"/>
          </p:cNvSpPr>
          <p:nvPr>
            <p:ph idx="1"/>
          </p:nvPr>
        </p:nvSpPr>
        <p:spPr/>
        <p:txBody>
          <a:bodyPr/>
          <a:lstStyle/>
          <a:p>
            <a:r>
              <a:rPr lang="en-US" dirty="0"/>
              <a:t>We conducted our audit in accordance with Generally Accepted Government Auditing Standards</a:t>
            </a:r>
          </a:p>
          <a:p>
            <a:r>
              <a:rPr lang="en-US" dirty="0"/>
              <a:t>The standards require us:</a:t>
            </a:r>
          </a:p>
          <a:p>
            <a:pPr lvl="1"/>
            <a:r>
              <a:rPr lang="en-US" dirty="0"/>
              <a:t>Use professional judgment throughout the audit</a:t>
            </a:r>
          </a:p>
          <a:p>
            <a:pPr lvl="1"/>
            <a:r>
              <a:rPr lang="en-US" dirty="0"/>
              <a:t>Evaluate relevance, validity, and sufficiency of evidence </a:t>
            </a:r>
          </a:p>
          <a:p>
            <a:pPr lvl="1"/>
            <a:r>
              <a:rPr lang="en-US" dirty="0"/>
              <a:t>Assess internal controls relevant to the audit objective</a:t>
            </a:r>
          </a:p>
          <a:p>
            <a:pPr lvl="1"/>
            <a:r>
              <a:rPr lang="en-US" dirty="0"/>
              <a:t>Design audit procedures to reduce audit risk</a:t>
            </a:r>
          </a:p>
        </p:txBody>
      </p:sp>
      <p:sp>
        <p:nvSpPr>
          <p:cNvPr id="4" name="Slide Number Placeholder 3">
            <a:extLst>
              <a:ext uri="{FF2B5EF4-FFF2-40B4-BE49-F238E27FC236}">
                <a16:creationId xmlns:a16="http://schemas.microsoft.com/office/drawing/2014/main" id="{E77207C9-8776-28EE-67C6-1872F3A83AA3}"/>
              </a:ext>
            </a:extLst>
          </p:cNvPr>
          <p:cNvSpPr>
            <a:spLocks noGrp="1"/>
          </p:cNvSpPr>
          <p:nvPr>
            <p:ph type="sldNum" sz="quarter" idx="12"/>
          </p:nvPr>
        </p:nvSpPr>
        <p:spPr/>
        <p:txBody>
          <a:bodyPr/>
          <a:lstStyle/>
          <a:p>
            <a:fld id="{7E68E447-13C0-421B-B222-9B30BD94899B}" type="slidenum">
              <a:rPr lang="en-US" smtClean="0"/>
              <a:t>12</a:t>
            </a:fld>
            <a:endParaRPr lang="en-US"/>
          </a:p>
        </p:txBody>
      </p:sp>
    </p:spTree>
    <p:extLst>
      <p:ext uri="{BB962C8B-B14F-4D97-AF65-F5344CB8AC3E}">
        <p14:creationId xmlns:p14="http://schemas.microsoft.com/office/powerpoint/2010/main" val="66018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656B-71DF-8381-BE6E-EE0C2FF76629}"/>
              </a:ext>
            </a:extLst>
          </p:cNvPr>
          <p:cNvSpPr>
            <a:spLocks noGrp="1"/>
          </p:cNvSpPr>
          <p:nvPr>
            <p:ph type="title"/>
          </p:nvPr>
        </p:nvSpPr>
        <p:spPr/>
        <p:txBody>
          <a:bodyPr/>
          <a:lstStyle/>
          <a:p>
            <a:r>
              <a:rPr lang="en-US" dirty="0"/>
              <a:t>Audit Methodology</a:t>
            </a:r>
          </a:p>
        </p:txBody>
      </p:sp>
      <p:sp>
        <p:nvSpPr>
          <p:cNvPr id="3" name="Content Placeholder 2">
            <a:extLst>
              <a:ext uri="{FF2B5EF4-FFF2-40B4-BE49-F238E27FC236}">
                <a16:creationId xmlns:a16="http://schemas.microsoft.com/office/drawing/2014/main" id="{DA1E86D5-1961-B266-0D1B-C9FB656537B4}"/>
              </a:ext>
            </a:extLst>
          </p:cNvPr>
          <p:cNvSpPr>
            <a:spLocks noGrp="1"/>
          </p:cNvSpPr>
          <p:nvPr>
            <p:ph idx="1"/>
          </p:nvPr>
        </p:nvSpPr>
        <p:spPr>
          <a:xfrm>
            <a:off x="838200" y="1680209"/>
            <a:ext cx="10515600" cy="3497581"/>
          </a:xfrm>
        </p:spPr>
        <p:txBody>
          <a:bodyPr/>
          <a:lstStyle/>
          <a:p>
            <a:r>
              <a:rPr lang="en-US" dirty="0"/>
              <a:t>We conducted a series of interviews with relevant Department management to gain an understanding of the process</a:t>
            </a:r>
          </a:p>
          <a:p>
            <a:r>
              <a:rPr lang="en-US" dirty="0"/>
              <a:t>Inquired about key policies, procedures, and applicable regulations</a:t>
            </a:r>
          </a:p>
          <a:p>
            <a:r>
              <a:rPr lang="en-US" dirty="0"/>
              <a:t>Performed procedures to test the completeness and accuracy of tracking community benefits implementation</a:t>
            </a:r>
          </a:p>
          <a:p>
            <a:r>
              <a:rPr lang="en-US" dirty="0"/>
              <a:t>Examined documentation to support effective delivery of community benefits</a:t>
            </a:r>
          </a:p>
          <a:p>
            <a:r>
              <a:rPr lang="en-US" dirty="0"/>
              <a:t>Performed inquiries of Civic Associations to understand community engagement and knowledge</a:t>
            </a:r>
          </a:p>
        </p:txBody>
      </p:sp>
      <p:sp>
        <p:nvSpPr>
          <p:cNvPr id="4" name="Slide Number Placeholder 3">
            <a:extLst>
              <a:ext uri="{FF2B5EF4-FFF2-40B4-BE49-F238E27FC236}">
                <a16:creationId xmlns:a16="http://schemas.microsoft.com/office/drawing/2014/main" id="{0E43C7C9-28CF-4709-287D-273BA23FD97C}"/>
              </a:ext>
            </a:extLst>
          </p:cNvPr>
          <p:cNvSpPr>
            <a:spLocks noGrp="1"/>
          </p:cNvSpPr>
          <p:nvPr>
            <p:ph type="sldNum" sz="quarter" idx="12"/>
          </p:nvPr>
        </p:nvSpPr>
        <p:spPr/>
        <p:txBody>
          <a:bodyPr/>
          <a:lstStyle/>
          <a:p>
            <a:fld id="{7E68E447-13C0-421B-B222-9B30BD94899B}" type="slidenum">
              <a:rPr lang="en-US" smtClean="0"/>
              <a:t>13</a:t>
            </a:fld>
            <a:endParaRPr lang="en-US"/>
          </a:p>
        </p:txBody>
      </p:sp>
    </p:spTree>
    <p:extLst>
      <p:ext uri="{BB962C8B-B14F-4D97-AF65-F5344CB8AC3E}">
        <p14:creationId xmlns:p14="http://schemas.microsoft.com/office/powerpoint/2010/main" val="246113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FA7B-83EE-7AE1-E16B-E3B2DF00B22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E7EBE55-DF3C-E9D4-59D9-288CCEDB9882}"/>
              </a:ext>
            </a:extLst>
          </p:cNvPr>
          <p:cNvSpPr>
            <a:spLocks noGrp="1"/>
          </p:cNvSpPr>
          <p:nvPr>
            <p:ph idx="1"/>
          </p:nvPr>
        </p:nvSpPr>
        <p:spPr>
          <a:xfrm>
            <a:off x="838200" y="1904999"/>
            <a:ext cx="10152888" cy="3864865"/>
          </a:xfrm>
        </p:spPr>
        <p:txBody>
          <a:bodyPr/>
          <a:lstStyle/>
          <a:p>
            <a:r>
              <a:rPr lang="en-US" dirty="0"/>
              <a:t>County’s process lacked measurable criteria, guidance, base level standardization, and clear terminology</a:t>
            </a:r>
          </a:p>
          <a:p>
            <a:pPr lvl="1"/>
            <a:r>
              <a:rPr lang="en-US" dirty="0"/>
              <a:t>Cannot audit against non-existent or inconsistent standards</a:t>
            </a:r>
          </a:p>
          <a:p>
            <a:r>
              <a:rPr lang="en-US" dirty="0"/>
              <a:t>Therefore, to evaluate whether the County’s process ensures that community benefits are obtained, we had to use non-routine audit approaches that required significant manual research and reliance on management testimony</a:t>
            </a:r>
          </a:p>
          <a:p>
            <a:endParaRPr lang="en-US" dirty="0"/>
          </a:p>
        </p:txBody>
      </p:sp>
      <p:sp>
        <p:nvSpPr>
          <p:cNvPr id="4" name="Slide Number Placeholder 3">
            <a:extLst>
              <a:ext uri="{FF2B5EF4-FFF2-40B4-BE49-F238E27FC236}">
                <a16:creationId xmlns:a16="http://schemas.microsoft.com/office/drawing/2014/main" id="{7DF864E0-EC48-5DA8-5FCB-E7D7DC5FD9EC}"/>
              </a:ext>
            </a:extLst>
          </p:cNvPr>
          <p:cNvSpPr>
            <a:spLocks noGrp="1"/>
          </p:cNvSpPr>
          <p:nvPr>
            <p:ph type="sldNum" sz="quarter" idx="12"/>
          </p:nvPr>
        </p:nvSpPr>
        <p:spPr/>
        <p:txBody>
          <a:bodyPr/>
          <a:lstStyle/>
          <a:p>
            <a:fld id="{7E68E447-13C0-421B-B222-9B30BD94899B}" type="slidenum">
              <a:rPr lang="en-US" smtClean="0"/>
              <a:t>14</a:t>
            </a:fld>
            <a:endParaRPr lang="en-US"/>
          </a:p>
        </p:txBody>
      </p:sp>
    </p:spTree>
    <p:extLst>
      <p:ext uri="{BB962C8B-B14F-4D97-AF65-F5344CB8AC3E}">
        <p14:creationId xmlns:p14="http://schemas.microsoft.com/office/powerpoint/2010/main" val="74782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1CA01-FFF6-893D-A9AD-9E5E7CB2B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6C3C89-6BE4-B8E5-3337-43857F0CECB9}"/>
              </a:ext>
            </a:extLst>
          </p:cNvPr>
          <p:cNvSpPr>
            <a:spLocks noGrp="1"/>
          </p:cNvSpPr>
          <p:nvPr>
            <p:ph type="title"/>
          </p:nvPr>
        </p:nvSpPr>
        <p:spPr/>
        <p:txBody>
          <a:bodyPr/>
          <a:lstStyle/>
          <a:p>
            <a:r>
              <a:rPr lang="en-US" dirty="0"/>
              <a:t>Conclusion, continued</a:t>
            </a:r>
          </a:p>
        </p:txBody>
      </p:sp>
      <p:sp>
        <p:nvSpPr>
          <p:cNvPr id="3" name="Content Placeholder 2">
            <a:extLst>
              <a:ext uri="{FF2B5EF4-FFF2-40B4-BE49-F238E27FC236}">
                <a16:creationId xmlns:a16="http://schemas.microsoft.com/office/drawing/2014/main" id="{982AC7C3-B6F4-F9D3-C441-7BCB409F1B55}"/>
              </a:ext>
            </a:extLst>
          </p:cNvPr>
          <p:cNvSpPr>
            <a:spLocks noGrp="1"/>
          </p:cNvSpPr>
          <p:nvPr>
            <p:ph idx="1"/>
          </p:nvPr>
        </p:nvSpPr>
        <p:spPr>
          <a:xfrm>
            <a:off x="902208" y="1520951"/>
            <a:ext cx="10152888" cy="3497581"/>
          </a:xfrm>
        </p:spPr>
        <p:txBody>
          <a:bodyPr/>
          <a:lstStyle/>
          <a:p>
            <a:r>
              <a:rPr lang="en-US" dirty="0"/>
              <a:t>Policies and regulations affecting community benefits need tightening</a:t>
            </a:r>
          </a:p>
          <a:p>
            <a:r>
              <a:rPr lang="en-US" dirty="0"/>
              <a:t>Community benefits terminology needs to be clarified</a:t>
            </a:r>
          </a:p>
          <a:p>
            <a:r>
              <a:rPr lang="en-US" dirty="0"/>
              <a:t>Procedures and practices for tracking community benefits are not well defined and are inconsistently applied</a:t>
            </a:r>
          </a:p>
          <a:p>
            <a:r>
              <a:rPr lang="en-US" dirty="0"/>
              <a:t>Documentation that community benefits were obtained is incomplete and inconsistent</a:t>
            </a:r>
          </a:p>
          <a:p>
            <a:r>
              <a:rPr lang="en-US" dirty="0"/>
              <a:t>Our audit risk remains elevated due to existing processes</a:t>
            </a:r>
          </a:p>
          <a:p>
            <a:r>
              <a:rPr lang="en-US" dirty="0"/>
              <a:t>Despite these process weakness, we found that most community benefits were implemented as intended</a:t>
            </a:r>
          </a:p>
          <a:p>
            <a:endParaRPr lang="en-US" dirty="0"/>
          </a:p>
        </p:txBody>
      </p:sp>
      <p:sp>
        <p:nvSpPr>
          <p:cNvPr id="4" name="Slide Number Placeholder 3">
            <a:extLst>
              <a:ext uri="{FF2B5EF4-FFF2-40B4-BE49-F238E27FC236}">
                <a16:creationId xmlns:a16="http://schemas.microsoft.com/office/drawing/2014/main" id="{2E4E4A94-9E90-C809-85C9-A184A5146FC9}"/>
              </a:ext>
            </a:extLst>
          </p:cNvPr>
          <p:cNvSpPr>
            <a:spLocks noGrp="1"/>
          </p:cNvSpPr>
          <p:nvPr>
            <p:ph type="sldNum" sz="quarter" idx="12"/>
          </p:nvPr>
        </p:nvSpPr>
        <p:spPr/>
        <p:txBody>
          <a:bodyPr/>
          <a:lstStyle/>
          <a:p>
            <a:fld id="{7E68E447-13C0-421B-B222-9B30BD94899B}" type="slidenum">
              <a:rPr lang="en-US" smtClean="0"/>
              <a:t>15</a:t>
            </a:fld>
            <a:endParaRPr lang="en-US"/>
          </a:p>
        </p:txBody>
      </p:sp>
    </p:spTree>
    <p:extLst>
      <p:ext uri="{BB962C8B-B14F-4D97-AF65-F5344CB8AC3E}">
        <p14:creationId xmlns:p14="http://schemas.microsoft.com/office/powerpoint/2010/main" val="397932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BAD0E3-4900-B063-089A-87D36EF820E8}"/>
              </a:ext>
            </a:extLst>
          </p:cNvPr>
          <p:cNvSpPr txBox="1">
            <a:spLocks noGrp="1"/>
          </p:cNvSpPr>
          <p:nvPr>
            <p:ph type="title" idx="4294967295"/>
          </p:nvPr>
        </p:nvSpPr>
        <p:spPr>
          <a:xfrm>
            <a:off x="536448" y="2788602"/>
            <a:ext cx="8516112" cy="1006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74975"/>
                </a:solidFill>
                <a:effectLst/>
                <a:uLnTx/>
                <a:uFillTx/>
                <a:latin typeface="Century Gothic" panose="020B0502020202020204" pitchFamily="34" charset="0"/>
                <a:ea typeface="+mj-ea"/>
                <a:cs typeface="+mj-cs"/>
              </a:rPr>
              <a:t>Audit Findings and Recommendations</a:t>
            </a:r>
          </a:p>
        </p:txBody>
      </p:sp>
      <p:sp>
        <p:nvSpPr>
          <p:cNvPr id="2" name="Slide Number Placeholder 1">
            <a:extLst>
              <a:ext uri="{FF2B5EF4-FFF2-40B4-BE49-F238E27FC236}">
                <a16:creationId xmlns:a16="http://schemas.microsoft.com/office/drawing/2014/main" id="{E7C8E2A5-7B5A-D0BF-84C8-2C8F93E1ED32}"/>
              </a:ext>
            </a:extLst>
          </p:cNvPr>
          <p:cNvSpPr>
            <a:spLocks noGrp="1"/>
          </p:cNvSpPr>
          <p:nvPr>
            <p:ph type="sldNum" sz="quarter" idx="12"/>
          </p:nvPr>
        </p:nvSpPr>
        <p:spPr/>
        <p:txBody>
          <a:bodyPr/>
          <a:lstStyle/>
          <a:p>
            <a:fld id="{7E68E447-13C0-421B-B222-9B30BD94899B}" type="slidenum">
              <a:rPr lang="en-US" smtClean="0"/>
              <a:pPr/>
              <a:t>16</a:t>
            </a:fld>
            <a:endParaRPr lang="en-US" dirty="0"/>
          </a:p>
        </p:txBody>
      </p:sp>
    </p:spTree>
    <p:extLst>
      <p:ext uri="{BB962C8B-B14F-4D97-AF65-F5344CB8AC3E}">
        <p14:creationId xmlns:p14="http://schemas.microsoft.com/office/powerpoint/2010/main" val="297838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F1D4-F456-F4AB-E042-481D19B98F38}"/>
              </a:ext>
            </a:extLst>
          </p:cNvPr>
          <p:cNvSpPr>
            <a:spLocks noGrp="1"/>
          </p:cNvSpPr>
          <p:nvPr>
            <p:ph type="title"/>
          </p:nvPr>
        </p:nvSpPr>
        <p:spPr/>
        <p:txBody>
          <a:bodyPr>
            <a:normAutofit/>
          </a:bodyPr>
          <a:lstStyle/>
          <a:p>
            <a:r>
              <a:rPr lang="en-US" sz="2400" dirty="0"/>
              <a:t>1. Site Plan Policies Provide Flexibility to Make Non-Transparent Changes to Community Benefits - </a:t>
            </a:r>
            <a:r>
              <a:rPr lang="en-US" sz="2400" i="1" dirty="0">
                <a:solidFill>
                  <a:srgbClr val="FF0000"/>
                </a:solidFill>
              </a:rPr>
              <a:t>Findings</a:t>
            </a:r>
          </a:p>
        </p:txBody>
      </p:sp>
      <p:sp>
        <p:nvSpPr>
          <p:cNvPr id="3" name="Content Placeholder 2">
            <a:extLst>
              <a:ext uri="{FF2B5EF4-FFF2-40B4-BE49-F238E27FC236}">
                <a16:creationId xmlns:a16="http://schemas.microsoft.com/office/drawing/2014/main" id="{154F3F70-A67F-4E45-F4C4-66D9A62EA933}"/>
              </a:ext>
            </a:extLst>
          </p:cNvPr>
          <p:cNvSpPr>
            <a:spLocks noGrp="1"/>
          </p:cNvSpPr>
          <p:nvPr>
            <p:ph idx="1"/>
          </p:nvPr>
        </p:nvSpPr>
        <p:spPr>
          <a:xfrm>
            <a:off x="838200" y="1840991"/>
            <a:ext cx="10515600" cy="3497581"/>
          </a:xfrm>
        </p:spPr>
        <p:txBody>
          <a:bodyPr/>
          <a:lstStyle/>
          <a:p>
            <a:r>
              <a:rPr lang="en-US" dirty="0"/>
              <a:t>Two community benefits were not implemented as approved by Board</a:t>
            </a:r>
          </a:p>
          <a:p>
            <a:pPr lvl="1"/>
            <a:r>
              <a:rPr lang="en-US" dirty="0"/>
              <a:t>Developer monetary contributions were reduced for open space and streetscape improvements, and the developer performed the work</a:t>
            </a:r>
          </a:p>
          <a:p>
            <a:r>
              <a:rPr lang="en-US" dirty="0"/>
              <a:t>Permissions to make such changes were not requested or approved using the established methods in the Zoning Ordinance</a:t>
            </a:r>
          </a:p>
          <a:p>
            <a:r>
              <a:rPr lang="en-US" dirty="0"/>
              <a:t>Zoning ordinance allows certain changes to be made with limited scrutiny or transparency </a:t>
            </a:r>
          </a:p>
        </p:txBody>
      </p:sp>
      <p:sp>
        <p:nvSpPr>
          <p:cNvPr id="4" name="Slide Number Placeholder 3">
            <a:extLst>
              <a:ext uri="{FF2B5EF4-FFF2-40B4-BE49-F238E27FC236}">
                <a16:creationId xmlns:a16="http://schemas.microsoft.com/office/drawing/2014/main" id="{8F8B5FAF-E2D9-B4B4-B707-671E57FC4F0A}"/>
              </a:ext>
            </a:extLst>
          </p:cNvPr>
          <p:cNvSpPr>
            <a:spLocks noGrp="1"/>
          </p:cNvSpPr>
          <p:nvPr>
            <p:ph type="sldNum" sz="quarter" idx="12"/>
          </p:nvPr>
        </p:nvSpPr>
        <p:spPr/>
        <p:txBody>
          <a:bodyPr/>
          <a:lstStyle/>
          <a:p>
            <a:fld id="{7E68E447-13C0-421B-B222-9B30BD94899B}" type="slidenum">
              <a:rPr lang="en-US" smtClean="0"/>
              <a:t>17</a:t>
            </a:fld>
            <a:endParaRPr lang="en-US"/>
          </a:p>
        </p:txBody>
      </p:sp>
    </p:spTree>
    <p:extLst>
      <p:ext uri="{BB962C8B-B14F-4D97-AF65-F5344CB8AC3E}">
        <p14:creationId xmlns:p14="http://schemas.microsoft.com/office/powerpoint/2010/main" val="164981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F1D3F-8D1B-1031-CC67-4C228146C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BC7BC-A083-090F-F2CE-300B1B82FDC7}"/>
              </a:ext>
            </a:extLst>
          </p:cNvPr>
          <p:cNvSpPr>
            <a:spLocks noGrp="1"/>
          </p:cNvSpPr>
          <p:nvPr>
            <p:ph type="title"/>
          </p:nvPr>
        </p:nvSpPr>
        <p:spPr/>
        <p:txBody>
          <a:bodyPr>
            <a:normAutofit/>
          </a:bodyPr>
          <a:lstStyle/>
          <a:p>
            <a:r>
              <a:rPr lang="en-US" sz="2400" dirty="0"/>
              <a:t>1. Site Plan Policies Provide Flexibility to Make Non-Transparent Changes to Community Benefits - </a:t>
            </a:r>
            <a:r>
              <a:rPr lang="en-US" sz="2400" i="1" dirty="0">
                <a:solidFill>
                  <a:srgbClr val="FF0000"/>
                </a:solidFill>
              </a:rPr>
              <a:t>Recommendations</a:t>
            </a:r>
          </a:p>
        </p:txBody>
      </p:sp>
      <p:sp>
        <p:nvSpPr>
          <p:cNvPr id="3" name="Content Placeholder 2">
            <a:extLst>
              <a:ext uri="{FF2B5EF4-FFF2-40B4-BE49-F238E27FC236}">
                <a16:creationId xmlns:a16="http://schemas.microsoft.com/office/drawing/2014/main" id="{5D12DFCD-F208-F5E4-E504-3167E73ADACF}"/>
              </a:ext>
            </a:extLst>
          </p:cNvPr>
          <p:cNvSpPr>
            <a:spLocks noGrp="1"/>
          </p:cNvSpPr>
          <p:nvPr>
            <p:ph idx="1"/>
          </p:nvPr>
        </p:nvSpPr>
        <p:spPr/>
        <p:txBody>
          <a:bodyPr/>
          <a:lstStyle/>
          <a:p>
            <a:r>
              <a:rPr lang="en-US" dirty="0"/>
              <a:t>Amend the Zoning Ordinance to provide clear standards for when administrative changes can be made</a:t>
            </a:r>
          </a:p>
          <a:p>
            <a:r>
              <a:rPr lang="en-US" dirty="0"/>
              <a:t>CPHD should develop a process and guidance to ensure all changes made to community benefits in Board approved site plans follow established procedures and that administrative changes are properly documented and approved by the Zoning Administrator</a:t>
            </a:r>
          </a:p>
        </p:txBody>
      </p:sp>
      <p:sp>
        <p:nvSpPr>
          <p:cNvPr id="4" name="Slide Number Placeholder 3">
            <a:extLst>
              <a:ext uri="{FF2B5EF4-FFF2-40B4-BE49-F238E27FC236}">
                <a16:creationId xmlns:a16="http://schemas.microsoft.com/office/drawing/2014/main" id="{A574995B-C154-8ADC-6CE0-52C91BDE1219}"/>
              </a:ext>
            </a:extLst>
          </p:cNvPr>
          <p:cNvSpPr>
            <a:spLocks noGrp="1"/>
          </p:cNvSpPr>
          <p:nvPr>
            <p:ph type="sldNum" sz="quarter" idx="12"/>
          </p:nvPr>
        </p:nvSpPr>
        <p:spPr/>
        <p:txBody>
          <a:bodyPr/>
          <a:lstStyle/>
          <a:p>
            <a:fld id="{7E68E447-13C0-421B-B222-9B30BD94899B}" type="slidenum">
              <a:rPr lang="en-US" smtClean="0"/>
              <a:t>18</a:t>
            </a:fld>
            <a:endParaRPr lang="en-US"/>
          </a:p>
        </p:txBody>
      </p:sp>
    </p:spTree>
    <p:extLst>
      <p:ext uri="{BB962C8B-B14F-4D97-AF65-F5344CB8AC3E}">
        <p14:creationId xmlns:p14="http://schemas.microsoft.com/office/powerpoint/2010/main" val="297994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721D3-F2AF-E0C0-E240-8C283BB6A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D7088-6E85-9EE6-AC26-8DC7D34AA653}"/>
              </a:ext>
            </a:extLst>
          </p:cNvPr>
          <p:cNvSpPr>
            <a:spLocks noGrp="1"/>
          </p:cNvSpPr>
          <p:nvPr>
            <p:ph type="title"/>
          </p:nvPr>
        </p:nvSpPr>
        <p:spPr/>
        <p:txBody>
          <a:bodyPr>
            <a:noAutofit/>
          </a:bodyPr>
          <a:lstStyle/>
          <a:p>
            <a:r>
              <a:rPr lang="en-US" sz="2400" dirty="0"/>
              <a:t>2. Community Benefits and Implementation Requirements Were Not Clearly Articulated in County Board Reports </a:t>
            </a:r>
            <a:r>
              <a:rPr lang="en-US" sz="1800" dirty="0"/>
              <a:t>- </a:t>
            </a:r>
            <a:r>
              <a:rPr lang="en-US" sz="2400" i="1" dirty="0">
                <a:solidFill>
                  <a:srgbClr val="FF0000"/>
                </a:solidFill>
              </a:rPr>
              <a:t>Findings</a:t>
            </a:r>
          </a:p>
        </p:txBody>
      </p:sp>
      <p:sp>
        <p:nvSpPr>
          <p:cNvPr id="3" name="Content Placeholder 2">
            <a:extLst>
              <a:ext uri="{FF2B5EF4-FFF2-40B4-BE49-F238E27FC236}">
                <a16:creationId xmlns:a16="http://schemas.microsoft.com/office/drawing/2014/main" id="{87FAA970-184C-46AF-669A-2DF9223BE4EA}"/>
              </a:ext>
            </a:extLst>
          </p:cNvPr>
          <p:cNvSpPr>
            <a:spLocks noGrp="1"/>
          </p:cNvSpPr>
          <p:nvPr>
            <p:ph idx="1"/>
          </p:nvPr>
        </p:nvSpPr>
        <p:spPr/>
        <p:txBody>
          <a:bodyPr/>
          <a:lstStyle/>
          <a:p>
            <a:r>
              <a:rPr lang="en-US" dirty="0"/>
              <a:t>County Board reports and CPHD staff presentations for the County Board were inconsistent in how they defined community benefits</a:t>
            </a:r>
          </a:p>
          <a:p>
            <a:r>
              <a:rPr lang="en-US" dirty="0"/>
              <a:t>The relationship between bonus density and community benefits was not always clearly explained</a:t>
            </a:r>
          </a:p>
          <a:p>
            <a:r>
              <a:rPr lang="en-US" dirty="0"/>
              <a:t>Site plan ordinance language describing community benefits was sometimes missing key controls to support effective implementation </a:t>
            </a:r>
          </a:p>
        </p:txBody>
      </p:sp>
      <p:sp>
        <p:nvSpPr>
          <p:cNvPr id="4" name="Slide Number Placeholder 3">
            <a:extLst>
              <a:ext uri="{FF2B5EF4-FFF2-40B4-BE49-F238E27FC236}">
                <a16:creationId xmlns:a16="http://schemas.microsoft.com/office/drawing/2014/main" id="{2DAB9EE9-AFAF-7B1B-58CD-F3A0E21F03BD}"/>
              </a:ext>
            </a:extLst>
          </p:cNvPr>
          <p:cNvSpPr>
            <a:spLocks noGrp="1"/>
          </p:cNvSpPr>
          <p:nvPr>
            <p:ph type="sldNum" sz="quarter" idx="12"/>
          </p:nvPr>
        </p:nvSpPr>
        <p:spPr/>
        <p:txBody>
          <a:bodyPr/>
          <a:lstStyle/>
          <a:p>
            <a:fld id="{7E68E447-13C0-421B-B222-9B30BD94899B}" type="slidenum">
              <a:rPr lang="en-US" smtClean="0"/>
              <a:t>19</a:t>
            </a:fld>
            <a:endParaRPr lang="en-US"/>
          </a:p>
        </p:txBody>
      </p:sp>
    </p:spTree>
    <p:extLst>
      <p:ext uri="{BB962C8B-B14F-4D97-AF65-F5344CB8AC3E}">
        <p14:creationId xmlns:p14="http://schemas.microsoft.com/office/powerpoint/2010/main" val="77217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6F0D01-F81A-4235-AF3B-1EDFA1BA67D3}"/>
              </a:ext>
            </a:extLst>
          </p:cNvPr>
          <p:cNvSpPr txBox="1">
            <a:spLocks noGrp="1"/>
          </p:cNvSpPr>
          <p:nvPr>
            <p:ph type="title" idx="4294967295"/>
          </p:nvPr>
        </p:nvSpPr>
        <p:spPr>
          <a:xfrm>
            <a:off x="917281" y="1387351"/>
            <a:ext cx="5554980" cy="13411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74975"/>
                </a:solidFill>
                <a:effectLst/>
                <a:uLnTx/>
                <a:uFillTx/>
                <a:latin typeface="Century Gothic" panose="020B0502020202020204" pitchFamily="34" charset="0"/>
                <a:ea typeface="+mj-ea"/>
                <a:cs typeface="+mj-cs"/>
              </a:rPr>
              <a:t>Call to Order</a:t>
            </a:r>
          </a:p>
        </p:txBody>
      </p:sp>
      <p:sp>
        <p:nvSpPr>
          <p:cNvPr id="4" name="Text Placeholder 2">
            <a:extLst>
              <a:ext uri="{FF2B5EF4-FFF2-40B4-BE49-F238E27FC236}">
                <a16:creationId xmlns:a16="http://schemas.microsoft.com/office/drawing/2014/main" id="{A07BF6C2-1AFD-4F8E-8DC9-FD41C39DD29C}"/>
              </a:ext>
            </a:extLst>
          </p:cNvPr>
          <p:cNvSpPr txBox="1">
            <a:spLocks/>
          </p:cNvSpPr>
          <p:nvPr/>
        </p:nvSpPr>
        <p:spPr>
          <a:xfrm>
            <a:off x="917281" y="5090160"/>
            <a:ext cx="5575046" cy="374425"/>
          </a:xfrm>
          <a:prstGeom prst="rect">
            <a:avLst/>
          </a:prstGeom>
        </p:spPr>
        <p:txBody>
          <a:bodyPr>
            <a:normAutofit lnSpcReduction="10000"/>
          </a:bodyPr>
          <a:lstStyle>
            <a:lvl1pPr marL="0" indent="0" algn="l" defTabSz="914400" rtl="0" eaLnBrk="1" latinLnBrk="0" hangingPunct="1">
              <a:lnSpc>
                <a:spcPct val="100000"/>
              </a:lnSpc>
              <a:spcBef>
                <a:spcPts val="0"/>
              </a:spcBef>
              <a:spcAft>
                <a:spcPts val="1200"/>
              </a:spcAft>
              <a:buClr>
                <a:srgbClr val="074975"/>
              </a:buClr>
              <a:buFont typeface="Wingdings" panose="05000000000000000000" pitchFamily="2" charset="2"/>
              <a:buNone/>
              <a:defRPr lang="en-US" sz="2000" b="1" kern="1200" dirty="0" smtClean="0">
                <a:solidFill>
                  <a:srgbClr val="5A8AB5"/>
                </a:solidFill>
                <a:latin typeface="Century Gothic" panose="020B0502020202020204" pitchFamily="34" charset="0"/>
                <a:ea typeface="+mn-ea"/>
                <a:cs typeface="+mn-cs"/>
              </a:defRPr>
            </a:lvl1pPr>
            <a:lvl2pPr marL="457200" indent="0" algn="l" defTabSz="914400" rtl="0" eaLnBrk="1" latinLnBrk="0" hangingPunct="1">
              <a:lnSpc>
                <a:spcPct val="100000"/>
              </a:lnSpc>
              <a:spcBef>
                <a:spcPts val="0"/>
              </a:spcBef>
              <a:spcAft>
                <a:spcPts val="800"/>
              </a:spcAft>
              <a:buClr>
                <a:srgbClr val="074975"/>
              </a:buClr>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100000"/>
              </a:lnSpc>
              <a:spcBef>
                <a:spcPts val="0"/>
              </a:spcBef>
              <a:spcAft>
                <a:spcPts val="600"/>
              </a:spcAft>
              <a:buClr>
                <a:srgbClr val="074975"/>
              </a:buClr>
              <a:buFont typeface="Courier New" panose="02070309020205020404" pitchFamily="49" charset="0"/>
              <a:buNone/>
              <a:defRPr sz="180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Agenda Item 1</a:t>
            </a:r>
          </a:p>
        </p:txBody>
      </p:sp>
      <p:cxnSp>
        <p:nvCxnSpPr>
          <p:cNvPr id="5" name="Straight Connector 4">
            <a:extLst>
              <a:ext uri="{FF2B5EF4-FFF2-40B4-BE49-F238E27FC236}">
                <a16:creationId xmlns:a16="http://schemas.microsoft.com/office/drawing/2014/main" id="{C684CE25-2A98-4A2A-A563-E22B8CAC48F8}"/>
              </a:ext>
              <a:ext uri="{C183D7F6-B498-43B3-948B-1728B52AA6E4}">
                <adec:decorative xmlns:adec="http://schemas.microsoft.com/office/drawing/2017/decorative" val="1"/>
              </a:ext>
            </a:extLst>
          </p:cNvPr>
          <p:cNvCxnSpPr>
            <a:cxnSpLocks/>
          </p:cNvCxnSpPr>
          <p:nvPr/>
        </p:nvCxnSpPr>
        <p:spPr>
          <a:xfrm>
            <a:off x="1078661" y="2824984"/>
            <a:ext cx="3989999"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ECF7FE1-9696-61C3-ECE4-CAEE5CD76D18}"/>
              </a:ext>
            </a:extLst>
          </p:cNvPr>
          <p:cNvSpPr>
            <a:spLocks noGrp="1"/>
          </p:cNvSpPr>
          <p:nvPr>
            <p:ph type="sldNum" sz="quarter" idx="12"/>
          </p:nvPr>
        </p:nvSpPr>
        <p:spPr/>
        <p:txBody>
          <a:bodyPr/>
          <a:lstStyle/>
          <a:p>
            <a:fld id="{7E68E447-13C0-421B-B222-9B30BD94899B}" type="slidenum">
              <a:rPr lang="en-US" smtClean="0"/>
              <a:pPr/>
              <a:t>2</a:t>
            </a:fld>
            <a:endParaRPr lang="en-US"/>
          </a:p>
        </p:txBody>
      </p:sp>
    </p:spTree>
    <p:extLst>
      <p:ext uri="{BB962C8B-B14F-4D97-AF65-F5344CB8AC3E}">
        <p14:creationId xmlns:p14="http://schemas.microsoft.com/office/powerpoint/2010/main" val="310957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64853-B7E5-146E-7450-E59196D38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15E43-4620-83BB-DAA8-AB64D56DE089}"/>
              </a:ext>
            </a:extLst>
          </p:cNvPr>
          <p:cNvSpPr>
            <a:spLocks noGrp="1"/>
          </p:cNvSpPr>
          <p:nvPr>
            <p:ph type="title"/>
          </p:nvPr>
        </p:nvSpPr>
        <p:spPr/>
        <p:txBody>
          <a:bodyPr>
            <a:noAutofit/>
          </a:bodyPr>
          <a:lstStyle/>
          <a:p>
            <a:r>
              <a:rPr lang="en-US" sz="2400" dirty="0"/>
              <a:t>2. Community Benefits and Implementation Requirements Were Not Clearly Articulated in County Board Reports </a:t>
            </a:r>
            <a:r>
              <a:rPr lang="en-US" sz="1800" dirty="0"/>
              <a:t>- </a:t>
            </a:r>
            <a:r>
              <a:rPr lang="en-US" sz="2400" i="1" dirty="0">
                <a:solidFill>
                  <a:srgbClr val="FF0000"/>
                </a:solidFill>
              </a:rPr>
              <a:t>Recommendations</a:t>
            </a:r>
          </a:p>
        </p:txBody>
      </p:sp>
      <p:sp>
        <p:nvSpPr>
          <p:cNvPr id="3" name="Content Placeholder 2">
            <a:extLst>
              <a:ext uri="{FF2B5EF4-FFF2-40B4-BE49-F238E27FC236}">
                <a16:creationId xmlns:a16="http://schemas.microsoft.com/office/drawing/2014/main" id="{2D240E61-0845-008F-626A-DF090ABA9900}"/>
              </a:ext>
            </a:extLst>
          </p:cNvPr>
          <p:cNvSpPr>
            <a:spLocks noGrp="1"/>
          </p:cNvSpPr>
          <p:nvPr>
            <p:ph idx="1"/>
          </p:nvPr>
        </p:nvSpPr>
        <p:spPr>
          <a:xfrm>
            <a:off x="838200" y="2179319"/>
            <a:ext cx="10515600" cy="3810001"/>
          </a:xfrm>
        </p:spPr>
        <p:txBody>
          <a:bodyPr/>
          <a:lstStyle/>
          <a:p>
            <a:r>
              <a:rPr lang="en-US" dirty="0"/>
              <a:t>CPHD should develop clear definitions for community benefits and issue guidance to ensure County Board reports and CPHD staff presentations refer to community benefits consistently</a:t>
            </a:r>
          </a:p>
          <a:p>
            <a:pPr lvl="1"/>
            <a:r>
              <a:rPr lang="en-US" dirty="0"/>
              <a:t>Also, reports should clearly explain the relationship between bonus density and community benefits</a:t>
            </a:r>
          </a:p>
          <a:p>
            <a:r>
              <a:rPr lang="en-US" dirty="0" err="1"/>
              <a:t>CPHD</a:t>
            </a:r>
            <a:r>
              <a:rPr lang="en-US" dirty="0"/>
              <a:t> should also issue guidance to ensure that community benefits in site plans are linked to measurable outcomes and should provide clear instructions for how financial contributions are to be paid to the County. </a:t>
            </a:r>
          </a:p>
        </p:txBody>
      </p:sp>
      <p:sp>
        <p:nvSpPr>
          <p:cNvPr id="4" name="Slide Number Placeholder 3">
            <a:extLst>
              <a:ext uri="{FF2B5EF4-FFF2-40B4-BE49-F238E27FC236}">
                <a16:creationId xmlns:a16="http://schemas.microsoft.com/office/drawing/2014/main" id="{64A27E1E-EF3E-B66E-258F-D69B6C12E71D}"/>
              </a:ext>
            </a:extLst>
          </p:cNvPr>
          <p:cNvSpPr>
            <a:spLocks noGrp="1"/>
          </p:cNvSpPr>
          <p:nvPr>
            <p:ph type="sldNum" sz="quarter" idx="12"/>
          </p:nvPr>
        </p:nvSpPr>
        <p:spPr/>
        <p:txBody>
          <a:bodyPr/>
          <a:lstStyle/>
          <a:p>
            <a:fld id="{7E68E447-13C0-421B-B222-9B30BD94899B}" type="slidenum">
              <a:rPr lang="en-US" smtClean="0"/>
              <a:t>20</a:t>
            </a:fld>
            <a:endParaRPr lang="en-US"/>
          </a:p>
        </p:txBody>
      </p:sp>
    </p:spTree>
    <p:extLst>
      <p:ext uri="{BB962C8B-B14F-4D97-AF65-F5344CB8AC3E}">
        <p14:creationId xmlns:p14="http://schemas.microsoft.com/office/powerpoint/2010/main" val="349055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97001-8A3A-BA85-0EEE-AB26E87F7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7B84F-2674-C8B6-63D6-5DB236D174B3}"/>
              </a:ext>
            </a:extLst>
          </p:cNvPr>
          <p:cNvSpPr>
            <a:spLocks noGrp="1"/>
          </p:cNvSpPr>
          <p:nvPr>
            <p:ph type="title"/>
          </p:nvPr>
        </p:nvSpPr>
        <p:spPr/>
        <p:txBody>
          <a:bodyPr>
            <a:noAutofit/>
          </a:bodyPr>
          <a:lstStyle/>
          <a:p>
            <a:r>
              <a:rPr lang="en-US" sz="2400" dirty="0"/>
              <a:t>3. Tracking and Documentation of Community Benefits Was Inconsistent and Incomplete </a:t>
            </a:r>
            <a:r>
              <a:rPr lang="en-US" sz="1800" dirty="0"/>
              <a:t>- </a:t>
            </a:r>
            <a:r>
              <a:rPr lang="en-US" sz="2400" i="1" dirty="0">
                <a:solidFill>
                  <a:srgbClr val="FF0000"/>
                </a:solidFill>
              </a:rPr>
              <a:t>Findings</a:t>
            </a:r>
          </a:p>
        </p:txBody>
      </p:sp>
      <p:sp>
        <p:nvSpPr>
          <p:cNvPr id="3" name="Content Placeholder 2">
            <a:extLst>
              <a:ext uri="{FF2B5EF4-FFF2-40B4-BE49-F238E27FC236}">
                <a16:creationId xmlns:a16="http://schemas.microsoft.com/office/drawing/2014/main" id="{C363616F-E026-E429-ED30-EB2DE215A821}"/>
              </a:ext>
            </a:extLst>
          </p:cNvPr>
          <p:cNvSpPr>
            <a:spLocks noGrp="1"/>
          </p:cNvSpPr>
          <p:nvPr>
            <p:ph idx="1"/>
          </p:nvPr>
        </p:nvSpPr>
        <p:spPr>
          <a:xfrm>
            <a:off x="838200" y="2179319"/>
            <a:ext cx="10515600" cy="3810001"/>
          </a:xfrm>
        </p:spPr>
        <p:txBody>
          <a:bodyPr/>
          <a:lstStyle/>
          <a:p>
            <a:r>
              <a:rPr lang="en-US" dirty="0"/>
              <a:t>CPHD lacks formal policies and procedure for how to design and manage the checklists used to track community benefit implementation</a:t>
            </a:r>
          </a:p>
          <a:p>
            <a:pPr lvl="1"/>
            <a:r>
              <a:rPr lang="en-US" dirty="0"/>
              <a:t>Checklists were sometimes missing key information</a:t>
            </a:r>
          </a:p>
          <a:p>
            <a:r>
              <a:rPr lang="en-US" dirty="0"/>
              <a:t>Documentation of community benefits implementation was inconsistent and incomplete</a:t>
            </a:r>
          </a:p>
          <a:p>
            <a:r>
              <a:rPr lang="en-US" dirty="0"/>
              <a:t>The technology used does not support effective project management</a:t>
            </a:r>
          </a:p>
          <a:p>
            <a:endParaRPr lang="en-US" dirty="0"/>
          </a:p>
        </p:txBody>
      </p:sp>
      <p:sp>
        <p:nvSpPr>
          <p:cNvPr id="4" name="Slide Number Placeholder 3">
            <a:extLst>
              <a:ext uri="{FF2B5EF4-FFF2-40B4-BE49-F238E27FC236}">
                <a16:creationId xmlns:a16="http://schemas.microsoft.com/office/drawing/2014/main" id="{126B9EBE-16DF-DC70-6609-4A1BF4EB323D}"/>
              </a:ext>
            </a:extLst>
          </p:cNvPr>
          <p:cNvSpPr>
            <a:spLocks noGrp="1"/>
          </p:cNvSpPr>
          <p:nvPr>
            <p:ph type="sldNum" sz="quarter" idx="12"/>
          </p:nvPr>
        </p:nvSpPr>
        <p:spPr/>
        <p:txBody>
          <a:bodyPr/>
          <a:lstStyle/>
          <a:p>
            <a:fld id="{7E68E447-13C0-421B-B222-9B30BD94899B}" type="slidenum">
              <a:rPr lang="en-US" smtClean="0"/>
              <a:t>21</a:t>
            </a:fld>
            <a:endParaRPr lang="en-US"/>
          </a:p>
        </p:txBody>
      </p:sp>
    </p:spTree>
    <p:extLst>
      <p:ext uri="{BB962C8B-B14F-4D97-AF65-F5344CB8AC3E}">
        <p14:creationId xmlns:p14="http://schemas.microsoft.com/office/powerpoint/2010/main" val="126898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1C9D9-2864-B968-AC56-66CD1A992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2B784-D2FF-6FBB-389B-A6FAB8B142FF}"/>
              </a:ext>
            </a:extLst>
          </p:cNvPr>
          <p:cNvSpPr>
            <a:spLocks noGrp="1"/>
          </p:cNvSpPr>
          <p:nvPr>
            <p:ph type="title"/>
          </p:nvPr>
        </p:nvSpPr>
        <p:spPr/>
        <p:txBody>
          <a:bodyPr>
            <a:noAutofit/>
          </a:bodyPr>
          <a:lstStyle/>
          <a:p>
            <a:r>
              <a:rPr lang="en-US" sz="2400" dirty="0"/>
              <a:t>3. Tracking and Documentation of Community Benefits Was Inconsistent and Incomplete </a:t>
            </a:r>
            <a:r>
              <a:rPr lang="en-US" sz="1800" dirty="0"/>
              <a:t>- </a:t>
            </a:r>
            <a:r>
              <a:rPr lang="en-US" sz="2400" i="1" dirty="0">
                <a:solidFill>
                  <a:srgbClr val="FF0000"/>
                </a:solidFill>
              </a:rPr>
              <a:t>Recommendations</a:t>
            </a:r>
          </a:p>
        </p:txBody>
      </p:sp>
      <p:sp>
        <p:nvSpPr>
          <p:cNvPr id="3" name="Content Placeholder 2">
            <a:extLst>
              <a:ext uri="{FF2B5EF4-FFF2-40B4-BE49-F238E27FC236}">
                <a16:creationId xmlns:a16="http://schemas.microsoft.com/office/drawing/2014/main" id="{DA50C77F-5B25-4512-E524-1DFD422F4038}"/>
              </a:ext>
            </a:extLst>
          </p:cNvPr>
          <p:cNvSpPr>
            <a:spLocks noGrp="1"/>
          </p:cNvSpPr>
          <p:nvPr>
            <p:ph idx="1"/>
          </p:nvPr>
        </p:nvSpPr>
        <p:spPr>
          <a:xfrm>
            <a:off x="838200" y="2179319"/>
            <a:ext cx="10515600" cy="3810001"/>
          </a:xfrm>
        </p:spPr>
        <p:txBody>
          <a:bodyPr/>
          <a:lstStyle/>
          <a:p>
            <a:r>
              <a:rPr lang="en-US" dirty="0"/>
              <a:t>CPHD should develop policies and procedures to standardize design and use of site plan implementation checklists</a:t>
            </a:r>
          </a:p>
          <a:p>
            <a:r>
              <a:rPr lang="en-US" dirty="0"/>
              <a:t>CPHD should establish standards and practices for documentation that forms the historic record of community benefits obtained through site plans</a:t>
            </a:r>
          </a:p>
          <a:p>
            <a:r>
              <a:rPr lang="en-US" dirty="0" err="1"/>
              <a:t>CPHD</a:t>
            </a:r>
            <a:r>
              <a:rPr lang="en-US" dirty="0"/>
              <a:t> should also work with the Department of Technology Services to identify whether existing software assets can help modernize and improve checklist implementation and document management</a:t>
            </a:r>
          </a:p>
          <a:p>
            <a:endParaRPr lang="en-US" dirty="0"/>
          </a:p>
        </p:txBody>
      </p:sp>
      <p:sp>
        <p:nvSpPr>
          <p:cNvPr id="4" name="Slide Number Placeholder 3">
            <a:extLst>
              <a:ext uri="{FF2B5EF4-FFF2-40B4-BE49-F238E27FC236}">
                <a16:creationId xmlns:a16="http://schemas.microsoft.com/office/drawing/2014/main" id="{725C5BC0-E921-324A-A78D-F447E9664D0A}"/>
              </a:ext>
            </a:extLst>
          </p:cNvPr>
          <p:cNvSpPr>
            <a:spLocks noGrp="1"/>
          </p:cNvSpPr>
          <p:nvPr>
            <p:ph type="sldNum" sz="quarter" idx="12"/>
          </p:nvPr>
        </p:nvSpPr>
        <p:spPr/>
        <p:txBody>
          <a:bodyPr/>
          <a:lstStyle/>
          <a:p>
            <a:fld id="{7E68E447-13C0-421B-B222-9B30BD94899B}" type="slidenum">
              <a:rPr lang="en-US" smtClean="0"/>
              <a:t>22</a:t>
            </a:fld>
            <a:endParaRPr lang="en-US"/>
          </a:p>
        </p:txBody>
      </p:sp>
    </p:spTree>
    <p:extLst>
      <p:ext uri="{BB962C8B-B14F-4D97-AF65-F5344CB8AC3E}">
        <p14:creationId xmlns:p14="http://schemas.microsoft.com/office/powerpoint/2010/main" val="396475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D90E2-5F6E-1140-0B83-72141EAD8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B06F9-B001-933F-C970-A25F1B163ABB}"/>
              </a:ext>
            </a:extLst>
          </p:cNvPr>
          <p:cNvSpPr>
            <a:spLocks noGrp="1"/>
          </p:cNvSpPr>
          <p:nvPr>
            <p:ph type="title"/>
          </p:nvPr>
        </p:nvSpPr>
        <p:spPr/>
        <p:txBody>
          <a:bodyPr>
            <a:noAutofit/>
          </a:bodyPr>
          <a:lstStyle/>
          <a:p>
            <a:r>
              <a:rPr lang="en-US" sz="2400" dirty="0"/>
              <a:t>4. Most Community Benefits Were Obtained but Lack of Regular Monitoring Puts Certain Benefits at Risk</a:t>
            </a:r>
            <a:r>
              <a:rPr lang="en-US" sz="1800" dirty="0"/>
              <a:t>- </a:t>
            </a:r>
            <a:r>
              <a:rPr lang="en-US" sz="2400" i="1" dirty="0">
                <a:solidFill>
                  <a:srgbClr val="FF0000"/>
                </a:solidFill>
              </a:rPr>
              <a:t>Findings</a:t>
            </a:r>
          </a:p>
        </p:txBody>
      </p:sp>
      <p:sp>
        <p:nvSpPr>
          <p:cNvPr id="3" name="Content Placeholder 2">
            <a:extLst>
              <a:ext uri="{FF2B5EF4-FFF2-40B4-BE49-F238E27FC236}">
                <a16:creationId xmlns:a16="http://schemas.microsoft.com/office/drawing/2014/main" id="{B21A440F-1C68-AF92-3C5E-4EE8B6C02D96}"/>
              </a:ext>
            </a:extLst>
          </p:cNvPr>
          <p:cNvSpPr>
            <a:spLocks noGrp="1"/>
          </p:cNvSpPr>
          <p:nvPr>
            <p:ph idx="1"/>
          </p:nvPr>
        </p:nvSpPr>
        <p:spPr>
          <a:xfrm>
            <a:off x="838200" y="1996439"/>
            <a:ext cx="10515600" cy="3810001"/>
          </a:xfrm>
        </p:spPr>
        <p:txBody>
          <a:bodyPr/>
          <a:lstStyle/>
          <a:p>
            <a:r>
              <a:rPr lang="en-US" dirty="0"/>
              <a:t>Most community benefits in our sample were obtained as intended</a:t>
            </a:r>
          </a:p>
          <a:p>
            <a:r>
              <a:rPr lang="en-US" dirty="0"/>
              <a:t>We identified four community benefits for community facilities that had not been obtained or were otherwise at risk</a:t>
            </a:r>
          </a:p>
          <a:p>
            <a:pPr lvl="1"/>
            <a:r>
              <a:rPr lang="en-US" dirty="0"/>
              <a:t>One had not yet been obtained</a:t>
            </a:r>
            <a:r>
              <a:rPr lang="en-US" sz="1200" dirty="0"/>
              <a:t> </a:t>
            </a:r>
          </a:p>
          <a:p>
            <a:pPr lvl="1"/>
            <a:r>
              <a:rPr lang="en-US" dirty="0"/>
              <a:t>Two were only partially implemented</a:t>
            </a:r>
          </a:p>
          <a:p>
            <a:pPr lvl="1"/>
            <a:r>
              <a:rPr lang="en-US" dirty="0"/>
              <a:t>One was at risk of being lost </a:t>
            </a:r>
          </a:p>
          <a:p>
            <a:r>
              <a:rPr lang="en-US" dirty="0"/>
              <a:t>The County lacks a strategy to monitor and safeguard less enforceable community benefits</a:t>
            </a:r>
          </a:p>
        </p:txBody>
      </p:sp>
      <p:sp>
        <p:nvSpPr>
          <p:cNvPr id="4" name="Slide Number Placeholder 3">
            <a:extLst>
              <a:ext uri="{FF2B5EF4-FFF2-40B4-BE49-F238E27FC236}">
                <a16:creationId xmlns:a16="http://schemas.microsoft.com/office/drawing/2014/main" id="{E3ECD821-00BA-44F6-AD13-B44523ABFAF5}"/>
              </a:ext>
            </a:extLst>
          </p:cNvPr>
          <p:cNvSpPr>
            <a:spLocks noGrp="1"/>
          </p:cNvSpPr>
          <p:nvPr>
            <p:ph type="sldNum" sz="quarter" idx="12"/>
          </p:nvPr>
        </p:nvSpPr>
        <p:spPr/>
        <p:txBody>
          <a:bodyPr/>
          <a:lstStyle/>
          <a:p>
            <a:fld id="{7E68E447-13C0-421B-B222-9B30BD94899B}" type="slidenum">
              <a:rPr lang="en-US" smtClean="0"/>
              <a:t>23</a:t>
            </a:fld>
            <a:endParaRPr lang="en-US"/>
          </a:p>
        </p:txBody>
      </p:sp>
    </p:spTree>
    <p:extLst>
      <p:ext uri="{BB962C8B-B14F-4D97-AF65-F5344CB8AC3E}">
        <p14:creationId xmlns:p14="http://schemas.microsoft.com/office/powerpoint/2010/main" val="95609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D9B9F-8915-F1F2-D8A7-F135C5852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659F8-F4A2-E028-635D-35EA61EAADEF}"/>
              </a:ext>
            </a:extLst>
          </p:cNvPr>
          <p:cNvSpPr>
            <a:spLocks noGrp="1"/>
          </p:cNvSpPr>
          <p:nvPr>
            <p:ph type="title"/>
          </p:nvPr>
        </p:nvSpPr>
        <p:spPr/>
        <p:txBody>
          <a:bodyPr>
            <a:noAutofit/>
          </a:bodyPr>
          <a:lstStyle/>
          <a:p>
            <a:r>
              <a:rPr lang="en-US" sz="2400" dirty="0"/>
              <a:t>4. Most Community Benefits Were Obtained but Lack of Regular Monitoring Puts Certain Benefits at Risk</a:t>
            </a:r>
            <a:r>
              <a:rPr lang="en-US" sz="1800" dirty="0"/>
              <a:t>- </a:t>
            </a:r>
            <a:r>
              <a:rPr lang="en-US" sz="2400" i="1" dirty="0">
                <a:solidFill>
                  <a:srgbClr val="FF0000"/>
                </a:solidFill>
              </a:rPr>
              <a:t>Recommendations</a:t>
            </a:r>
          </a:p>
        </p:txBody>
      </p:sp>
      <p:sp>
        <p:nvSpPr>
          <p:cNvPr id="3" name="Content Placeholder 2">
            <a:extLst>
              <a:ext uri="{FF2B5EF4-FFF2-40B4-BE49-F238E27FC236}">
                <a16:creationId xmlns:a16="http://schemas.microsoft.com/office/drawing/2014/main" id="{5F9751E7-A786-F3E6-B711-7EBF203FF44D}"/>
              </a:ext>
            </a:extLst>
          </p:cNvPr>
          <p:cNvSpPr>
            <a:spLocks noGrp="1"/>
          </p:cNvSpPr>
          <p:nvPr>
            <p:ph idx="1"/>
          </p:nvPr>
        </p:nvSpPr>
        <p:spPr>
          <a:xfrm>
            <a:off x="838200" y="2179319"/>
            <a:ext cx="10515600" cy="3810001"/>
          </a:xfrm>
        </p:spPr>
        <p:txBody>
          <a:bodyPr/>
          <a:lstStyle/>
          <a:p>
            <a:r>
              <a:rPr lang="en-US" dirty="0" err="1"/>
              <a:t>CPHD</a:t>
            </a:r>
            <a:r>
              <a:rPr lang="en-US" dirty="0"/>
              <a:t> should work with other Departments to develop an approach to better safeguard and periodically monitor community benefits </a:t>
            </a:r>
          </a:p>
          <a:p>
            <a:pPr lvl="0"/>
            <a:r>
              <a:rPr lang="en-US" dirty="0"/>
              <a:t>Incorporate the concept of community benefit enforceability into the guidance developed in response to Finding 2 and ensure that condition language for such benefits is designed to better protect them</a:t>
            </a:r>
          </a:p>
          <a:p>
            <a:pPr lvl="0"/>
            <a:r>
              <a:rPr lang="en-US" dirty="0"/>
              <a:t>Work with the County Manager and other Department heads to develop an approach that assigns responsibility for periodically assessing the continued existence of community benefits with lower enforceability and stability rankings</a:t>
            </a:r>
          </a:p>
          <a:p>
            <a:endParaRPr lang="en-US" dirty="0"/>
          </a:p>
        </p:txBody>
      </p:sp>
      <p:sp>
        <p:nvSpPr>
          <p:cNvPr id="4" name="Slide Number Placeholder 3">
            <a:extLst>
              <a:ext uri="{FF2B5EF4-FFF2-40B4-BE49-F238E27FC236}">
                <a16:creationId xmlns:a16="http://schemas.microsoft.com/office/drawing/2014/main" id="{E2BA7A17-6937-9385-A14F-E179A69DFBC1}"/>
              </a:ext>
            </a:extLst>
          </p:cNvPr>
          <p:cNvSpPr>
            <a:spLocks noGrp="1"/>
          </p:cNvSpPr>
          <p:nvPr>
            <p:ph type="sldNum" sz="quarter" idx="12"/>
          </p:nvPr>
        </p:nvSpPr>
        <p:spPr/>
        <p:txBody>
          <a:bodyPr/>
          <a:lstStyle/>
          <a:p>
            <a:fld id="{7E68E447-13C0-421B-B222-9B30BD94899B}" type="slidenum">
              <a:rPr lang="en-US" smtClean="0"/>
              <a:t>24</a:t>
            </a:fld>
            <a:endParaRPr lang="en-US"/>
          </a:p>
        </p:txBody>
      </p:sp>
    </p:spTree>
    <p:extLst>
      <p:ext uri="{BB962C8B-B14F-4D97-AF65-F5344CB8AC3E}">
        <p14:creationId xmlns:p14="http://schemas.microsoft.com/office/powerpoint/2010/main" val="2990014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6895B-8C34-72E4-86D8-3FF0ACE18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E6134-100A-FDCC-745D-F61049AF88E2}"/>
              </a:ext>
            </a:extLst>
          </p:cNvPr>
          <p:cNvSpPr>
            <a:spLocks noGrp="1"/>
          </p:cNvSpPr>
          <p:nvPr>
            <p:ph type="title"/>
          </p:nvPr>
        </p:nvSpPr>
        <p:spPr/>
        <p:txBody>
          <a:bodyPr>
            <a:noAutofit/>
          </a:bodyPr>
          <a:lstStyle/>
          <a:p>
            <a:r>
              <a:rPr lang="en-US" sz="2400" dirty="0"/>
              <a:t>5. Lack of Knowledge and Information Hampers Community Engagement and Public Tracking of Community Benefits - </a:t>
            </a:r>
            <a:r>
              <a:rPr lang="en-US" sz="2400" i="1" dirty="0">
                <a:solidFill>
                  <a:srgbClr val="FF0000"/>
                </a:solidFill>
              </a:rPr>
              <a:t>Findings</a:t>
            </a:r>
          </a:p>
        </p:txBody>
      </p:sp>
      <p:sp>
        <p:nvSpPr>
          <p:cNvPr id="3" name="Content Placeholder 2">
            <a:extLst>
              <a:ext uri="{FF2B5EF4-FFF2-40B4-BE49-F238E27FC236}">
                <a16:creationId xmlns:a16="http://schemas.microsoft.com/office/drawing/2014/main" id="{3B16F948-F9F3-9A8F-0A69-BC49943DD053}"/>
              </a:ext>
            </a:extLst>
          </p:cNvPr>
          <p:cNvSpPr>
            <a:spLocks noGrp="1"/>
          </p:cNvSpPr>
          <p:nvPr>
            <p:ph idx="1"/>
          </p:nvPr>
        </p:nvSpPr>
        <p:spPr>
          <a:xfrm>
            <a:off x="838200" y="2179319"/>
            <a:ext cx="10515600" cy="3810001"/>
          </a:xfrm>
        </p:spPr>
        <p:txBody>
          <a:bodyPr/>
          <a:lstStyle/>
          <a:p>
            <a:r>
              <a:rPr lang="en-US" dirty="0"/>
              <a:t>Civic Associations find it difficult to understand site plan concepts and documents</a:t>
            </a:r>
          </a:p>
          <a:p>
            <a:r>
              <a:rPr lang="en-US" dirty="0"/>
              <a:t>Community benefits associated with site plans are not clearly identified in County Board reports</a:t>
            </a:r>
          </a:p>
          <a:p>
            <a:r>
              <a:rPr lang="en-US" dirty="0"/>
              <a:t>Changes to community benefits in approved site plans are difficult to track; multiple search engines, no common project identifiers</a:t>
            </a:r>
          </a:p>
          <a:p>
            <a:r>
              <a:rPr lang="en-US" dirty="0"/>
              <a:t>Community members lack information to effectively monitor retention of community benefits</a:t>
            </a:r>
          </a:p>
        </p:txBody>
      </p:sp>
      <p:sp>
        <p:nvSpPr>
          <p:cNvPr id="4" name="Slide Number Placeholder 3">
            <a:extLst>
              <a:ext uri="{FF2B5EF4-FFF2-40B4-BE49-F238E27FC236}">
                <a16:creationId xmlns:a16="http://schemas.microsoft.com/office/drawing/2014/main" id="{B3AC4390-5EDC-BE64-9712-ADCF51393CC0}"/>
              </a:ext>
            </a:extLst>
          </p:cNvPr>
          <p:cNvSpPr>
            <a:spLocks noGrp="1"/>
          </p:cNvSpPr>
          <p:nvPr>
            <p:ph type="sldNum" sz="quarter" idx="12"/>
          </p:nvPr>
        </p:nvSpPr>
        <p:spPr/>
        <p:txBody>
          <a:bodyPr/>
          <a:lstStyle/>
          <a:p>
            <a:fld id="{7E68E447-13C0-421B-B222-9B30BD94899B}" type="slidenum">
              <a:rPr lang="en-US" smtClean="0"/>
              <a:t>25</a:t>
            </a:fld>
            <a:endParaRPr lang="en-US"/>
          </a:p>
        </p:txBody>
      </p:sp>
    </p:spTree>
    <p:extLst>
      <p:ext uri="{BB962C8B-B14F-4D97-AF65-F5344CB8AC3E}">
        <p14:creationId xmlns:p14="http://schemas.microsoft.com/office/powerpoint/2010/main" val="3320749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4E0B-881B-49CA-C187-845665629AC0}"/>
              </a:ext>
            </a:extLst>
          </p:cNvPr>
          <p:cNvSpPr>
            <a:spLocks noGrp="1"/>
          </p:cNvSpPr>
          <p:nvPr>
            <p:ph type="title"/>
          </p:nvPr>
        </p:nvSpPr>
        <p:spPr/>
        <p:txBody>
          <a:bodyPr>
            <a:normAutofit fontScale="90000"/>
          </a:bodyPr>
          <a:lstStyle/>
          <a:p>
            <a:r>
              <a:rPr lang="en-US" sz="2700" dirty="0"/>
              <a:t>5. Lack of Knowledge and Information Hampers Community Engagement and Public Tracking of Community Benefits - </a:t>
            </a:r>
            <a:r>
              <a:rPr lang="en-US" sz="2700" i="1" dirty="0">
                <a:solidFill>
                  <a:srgbClr val="FF0000"/>
                </a:solidFill>
              </a:rPr>
              <a:t>Recommendations</a:t>
            </a:r>
            <a:endParaRPr lang="en-US" dirty="0"/>
          </a:p>
        </p:txBody>
      </p:sp>
      <p:sp>
        <p:nvSpPr>
          <p:cNvPr id="3" name="Content Placeholder 2">
            <a:extLst>
              <a:ext uri="{FF2B5EF4-FFF2-40B4-BE49-F238E27FC236}">
                <a16:creationId xmlns:a16="http://schemas.microsoft.com/office/drawing/2014/main" id="{65C8532D-1E52-B3A5-2AE7-145501799E4D}"/>
              </a:ext>
            </a:extLst>
          </p:cNvPr>
          <p:cNvSpPr>
            <a:spLocks noGrp="1"/>
          </p:cNvSpPr>
          <p:nvPr>
            <p:ph idx="1"/>
          </p:nvPr>
        </p:nvSpPr>
        <p:spPr/>
        <p:txBody>
          <a:bodyPr/>
          <a:lstStyle/>
          <a:p>
            <a:r>
              <a:rPr lang="en-US" dirty="0"/>
              <a:t>CPHD and other Departments should develop materials to educate community members about site plan and community benefit laws, regulations, processes, and documents</a:t>
            </a:r>
          </a:p>
          <a:p>
            <a:r>
              <a:rPr lang="en-US" dirty="0"/>
              <a:t>Improve site plan websites to make it easier to identify community benefits associated with projects</a:t>
            </a:r>
          </a:p>
          <a:p>
            <a:r>
              <a:rPr lang="en-US" dirty="0"/>
              <a:t>Standardize site plan project identifiers and use them consistently across search engines</a:t>
            </a:r>
          </a:p>
          <a:p>
            <a:r>
              <a:rPr lang="en-US" dirty="0"/>
              <a:t>Consider developing a community benefits database</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30D3796-BFD6-93F1-F637-42A36D747B40}"/>
              </a:ext>
            </a:extLst>
          </p:cNvPr>
          <p:cNvSpPr>
            <a:spLocks noGrp="1"/>
          </p:cNvSpPr>
          <p:nvPr>
            <p:ph type="sldNum" sz="quarter" idx="12"/>
          </p:nvPr>
        </p:nvSpPr>
        <p:spPr/>
        <p:txBody>
          <a:bodyPr/>
          <a:lstStyle/>
          <a:p>
            <a:fld id="{7E68E447-13C0-421B-B222-9B30BD94899B}" type="slidenum">
              <a:rPr lang="en-US" smtClean="0"/>
              <a:t>26</a:t>
            </a:fld>
            <a:endParaRPr lang="en-US"/>
          </a:p>
        </p:txBody>
      </p:sp>
    </p:spTree>
    <p:extLst>
      <p:ext uri="{BB962C8B-B14F-4D97-AF65-F5344CB8AC3E}">
        <p14:creationId xmlns:p14="http://schemas.microsoft.com/office/powerpoint/2010/main" val="2117658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DF09-F575-A867-37AA-1373A75DA510}"/>
              </a:ext>
            </a:extLst>
          </p:cNvPr>
          <p:cNvSpPr>
            <a:spLocks noGrp="1"/>
          </p:cNvSpPr>
          <p:nvPr>
            <p:ph type="title"/>
          </p:nvPr>
        </p:nvSpPr>
        <p:spPr/>
        <p:txBody>
          <a:bodyPr/>
          <a:lstStyle/>
          <a:p>
            <a:r>
              <a:rPr lang="en-US" dirty="0"/>
              <a:t>OCA Response to Management</a:t>
            </a:r>
          </a:p>
        </p:txBody>
      </p:sp>
      <p:sp>
        <p:nvSpPr>
          <p:cNvPr id="3" name="Content Placeholder 2">
            <a:extLst>
              <a:ext uri="{FF2B5EF4-FFF2-40B4-BE49-F238E27FC236}">
                <a16:creationId xmlns:a16="http://schemas.microsoft.com/office/drawing/2014/main" id="{841356CC-785E-4AC6-5ED4-C00DFA9BC50A}"/>
              </a:ext>
            </a:extLst>
          </p:cNvPr>
          <p:cNvSpPr>
            <a:spLocks noGrp="1"/>
          </p:cNvSpPr>
          <p:nvPr>
            <p:ph idx="1"/>
          </p:nvPr>
        </p:nvSpPr>
        <p:spPr>
          <a:xfrm>
            <a:off x="929640" y="1758695"/>
            <a:ext cx="10515600" cy="3497581"/>
          </a:xfrm>
        </p:spPr>
        <p:txBody>
          <a:bodyPr/>
          <a:lstStyle/>
          <a:p>
            <a:r>
              <a:rPr lang="en-US" dirty="0"/>
              <a:t>Management provided written responses to each finding with a timeline for implementation</a:t>
            </a:r>
          </a:p>
          <a:p>
            <a:r>
              <a:rPr lang="en-US" dirty="0"/>
              <a:t>Management responses are embedded into each finding</a:t>
            </a:r>
          </a:p>
          <a:p>
            <a:pPr lvl="1"/>
            <a:r>
              <a:rPr lang="en-US" dirty="0"/>
              <a:t>The full response is included as Appendix 1</a:t>
            </a:r>
          </a:p>
          <a:p>
            <a:r>
              <a:rPr lang="en-US" dirty="0"/>
              <a:t>OCA provided additional comment to one disagreement (Finding 1) and clarifications (Findings 1, 2, 4, and 5) </a:t>
            </a:r>
          </a:p>
          <a:p>
            <a:r>
              <a:rPr lang="en-US" dirty="0"/>
              <a:t>OCA reaffirms that findings and recommendations are well supported and our final conclusions remain unchanged</a:t>
            </a:r>
          </a:p>
          <a:p>
            <a:pPr marL="0" indent="0">
              <a:buNone/>
            </a:pPr>
            <a:endParaRPr lang="en-US" dirty="0"/>
          </a:p>
          <a:p>
            <a:pPr marL="457200" lvl="1" indent="0">
              <a:buNone/>
            </a:pPr>
            <a:r>
              <a:rPr lang="en-US" dirty="0"/>
              <a:t> </a:t>
            </a:r>
          </a:p>
        </p:txBody>
      </p:sp>
      <p:sp>
        <p:nvSpPr>
          <p:cNvPr id="4" name="Slide Number Placeholder 3">
            <a:extLst>
              <a:ext uri="{FF2B5EF4-FFF2-40B4-BE49-F238E27FC236}">
                <a16:creationId xmlns:a16="http://schemas.microsoft.com/office/drawing/2014/main" id="{263C42CD-1A12-2674-0771-C428AD8EAC3B}"/>
              </a:ext>
            </a:extLst>
          </p:cNvPr>
          <p:cNvSpPr>
            <a:spLocks noGrp="1"/>
          </p:cNvSpPr>
          <p:nvPr>
            <p:ph type="sldNum" sz="quarter" idx="12"/>
          </p:nvPr>
        </p:nvSpPr>
        <p:spPr/>
        <p:txBody>
          <a:bodyPr/>
          <a:lstStyle/>
          <a:p>
            <a:fld id="{7E68E447-13C0-421B-B222-9B30BD94899B}" type="slidenum">
              <a:rPr lang="en-US" smtClean="0"/>
              <a:t>27</a:t>
            </a:fld>
            <a:endParaRPr lang="en-US"/>
          </a:p>
        </p:txBody>
      </p:sp>
    </p:spTree>
    <p:extLst>
      <p:ext uri="{BB962C8B-B14F-4D97-AF65-F5344CB8AC3E}">
        <p14:creationId xmlns:p14="http://schemas.microsoft.com/office/powerpoint/2010/main" val="1201759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B1E1-FCB5-369C-2503-FF73976F7EBA}"/>
              </a:ext>
            </a:extLst>
          </p:cNvPr>
          <p:cNvSpPr>
            <a:spLocks noGrp="1"/>
          </p:cNvSpPr>
          <p:nvPr>
            <p:ph type="title"/>
          </p:nvPr>
        </p:nvSpPr>
        <p:spPr/>
        <p:txBody>
          <a:bodyPr/>
          <a:lstStyle/>
          <a:p>
            <a:r>
              <a:rPr lang="en-US" dirty="0"/>
              <a:t>Management Response</a:t>
            </a:r>
          </a:p>
        </p:txBody>
      </p:sp>
      <p:sp>
        <p:nvSpPr>
          <p:cNvPr id="3" name="Content Placeholder 2">
            <a:extLst>
              <a:ext uri="{FF2B5EF4-FFF2-40B4-BE49-F238E27FC236}">
                <a16:creationId xmlns:a16="http://schemas.microsoft.com/office/drawing/2014/main" id="{2F15F770-A8F5-C338-3B5B-67A7E4FD99A8}"/>
              </a:ext>
            </a:extLst>
          </p:cNvPr>
          <p:cNvSpPr>
            <a:spLocks noGrp="1"/>
          </p:cNvSpPr>
          <p:nvPr>
            <p:ph idx="1"/>
          </p:nvPr>
        </p:nvSpPr>
        <p:spPr/>
        <p:txBody>
          <a:bodyPr/>
          <a:lstStyle/>
          <a:p>
            <a:r>
              <a:rPr lang="en-US" dirty="0"/>
              <a:t>Samia Byrd, Director, CPHD</a:t>
            </a:r>
          </a:p>
        </p:txBody>
      </p:sp>
      <p:sp>
        <p:nvSpPr>
          <p:cNvPr id="4" name="Slide Number Placeholder 3">
            <a:extLst>
              <a:ext uri="{FF2B5EF4-FFF2-40B4-BE49-F238E27FC236}">
                <a16:creationId xmlns:a16="http://schemas.microsoft.com/office/drawing/2014/main" id="{D4388EBC-D8ED-9194-B037-F08ADFF54C97}"/>
              </a:ext>
            </a:extLst>
          </p:cNvPr>
          <p:cNvSpPr>
            <a:spLocks noGrp="1"/>
          </p:cNvSpPr>
          <p:nvPr>
            <p:ph type="sldNum" sz="quarter" idx="12"/>
          </p:nvPr>
        </p:nvSpPr>
        <p:spPr/>
        <p:txBody>
          <a:bodyPr/>
          <a:lstStyle/>
          <a:p>
            <a:fld id="{7E68E447-13C0-421B-B222-9B30BD94899B}" type="slidenum">
              <a:rPr lang="en-US" smtClean="0"/>
              <a:t>28</a:t>
            </a:fld>
            <a:endParaRPr lang="en-US"/>
          </a:p>
        </p:txBody>
      </p:sp>
    </p:spTree>
    <p:extLst>
      <p:ext uri="{BB962C8B-B14F-4D97-AF65-F5344CB8AC3E}">
        <p14:creationId xmlns:p14="http://schemas.microsoft.com/office/powerpoint/2010/main" val="848457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F63E-AEF2-627A-4E22-C211EEB4C6E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2F2A378-518F-1C13-75F9-7AB427BE3D76}"/>
              </a:ext>
            </a:extLst>
          </p:cNvPr>
          <p:cNvSpPr txBox="1">
            <a:spLocks noGrp="1"/>
          </p:cNvSpPr>
          <p:nvPr>
            <p:ph type="title" idx="4294967295"/>
          </p:nvPr>
        </p:nvSpPr>
        <p:spPr>
          <a:xfrm>
            <a:off x="917281" y="1767840"/>
            <a:ext cx="6909984" cy="13411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74975"/>
                </a:solidFill>
                <a:effectLst/>
                <a:uLnTx/>
                <a:uFillTx/>
                <a:latin typeface="Century Gothic" panose="020B0502020202020204" pitchFamily="34" charset="0"/>
                <a:ea typeface="+mj-ea"/>
                <a:cs typeface="+mj-cs"/>
              </a:rPr>
              <a:t>FY 2026 Work Plan Status Update</a:t>
            </a:r>
          </a:p>
        </p:txBody>
      </p:sp>
      <p:sp>
        <p:nvSpPr>
          <p:cNvPr id="4" name="Text Placeholder 2">
            <a:extLst>
              <a:ext uri="{FF2B5EF4-FFF2-40B4-BE49-F238E27FC236}">
                <a16:creationId xmlns:a16="http://schemas.microsoft.com/office/drawing/2014/main" id="{623CF1FA-3161-38CE-1532-AF92B463EE1F}"/>
              </a:ext>
            </a:extLst>
          </p:cNvPr>
          <p:cNvSpPr txBox="1">
            <a:spLocks/>
          </p:cNvSpPr>
          <p:nvPr/>
        </p:nvSpPr>
        <p:spPr>
          <a:xfrm>
            <a:off x="917281" y="5090160"/>
            <a:ext cx="5575046" cy="374425"/>
          </a:xfrm>
          <a:prstGeom prst="rect">
            <a:avLst/>
          </a:prstGeom>
        </p:spPr>
        <p:txBody>
          <a:bodyPr>
            <a:normAutofit lnSpcReduction="10000"/>
          </a:bodyPr>
          <a:lstStyle>
            <a:lvl1pPr marL="0" indent="0" algn="l" defTabSz="914400" rtl="0" eaLnBrk="1" latinLnBrk="0" hangingPunct="1">
              <a:lnSpc>
                <a:spcPct val="100000"/>
              </a:lnSpc>
              <a:spcBef>
                <a:spcPts val="0"/>
              </a:spcBef>
              <a:spcAft>
                <a:spcPts val="1200"/>
              </a:spcAft>
              <a:buClr>
                <a:srgbClr val="074975"/>
              </a:buClr>
              <a:buFont typeface="Wingdings" panose="05000000000000000000" pitchFamily="2" charset="2"/>
              <a:buNone/>
              <a:defRPr lang="en-US" sz="2000" b="1" kern="1200" dirty="0" smtClean="0">
                <a:solidFill>
                  <a:srgbClr val="5A8AB5"/>
                </a:solidFill>
                <a:latin typeface="Century Gothic" panose="020B0502020202020204" pitchFamily="34" charset="0"/>
                <a:ea typeface="+mn-ea"/>
                <a:cs typeface="+mn-cs"/>
              </a:defRPr>
            </a:lvl1pPr>
            <a:lvl2pPr marL="457200" indent="0" algn="l" defTabSz="914400" rtl="0" eaLnBrk="1" latinLnBrk="0" hangingPunct="1">
              <a:lnSpc>
                <a:spcPct val="100000"/>
              </a:lnSpc>
              <a:spcBef>
                <a:spcPts val="0"/>
              </a:spcBef>
              <a:spcAft>
                <a:spcPts val="800"/>
              </a:spcAft>
              <a:buClr>
                <a:srgbClr val="074975"/>
              </a:buClr>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100000"/>
              </a:lnSpc>
              <a:spcBef>
                <a:spcPts val="0"/>
              </a:spcBef>
              <a:spcAft>
                <a:spcPts val="600"/>
              </a:spcAft>
              <a:buClr>
                <a:srgbClr val="074975"/>
              </a:buClr>
              <a:buFont typeface="Courier New" panose="02070309020205020404" pitchFamily="49" charset="0"/>
              <a:buNone/>
              <a:defRPr sz="180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Agenda Item 5</a:t>
            </a:r>
          </a:p>
        </p:txBody>
      </p:sp>
      <p:cxnSp>
        <p:nvCxnSpPr>
          <p:cNvPr id="5" name="Straight Connector 4">
            <a:extLst>
              <a:ext uri="{FF2B5EF4-FFF2-40B4-BE49-F238E27FC236}">
                <a16:creationId xmlns:a16="http://schemas.microsoft.com/office/drawing/2014/main" id="{E57C1ABA-B4C5-8916-9B59-1A124A383178}"/>
              </a:ext>
              <a:ext uri="{C183D7F6-B498-43B3-948B-1728B52AA6E4}">
                <adec:decorative xmlns:adec="http://schemas.microsoft.com/office/drawing/2017/decorative" val="1"/>
              </a:ext>
            </a:extLst>
          </p:cNvPr>
          <p:cNvCxnSpPr>
            <a:cxnSpLocks/>
          </p:cNvCxnSpPr>
          <p:nvPr/>
        </p:nvCxnSpPr>
        <p:spPr>
          <a:xfrm>
            <a:off x="981289" y="3108961"/>
            <a:ext cx="3989999"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ECBB935-3AD5-D78E-1CAC-675BE7514AC1}"/>
              </a:ext>
            </a:extLst>
          </p:cNvPr>
          <p:cNvSpPr>
            <a:spLocks noGrp="1"/>
          </p:cNvSpPr>
          <p:nvPr>
            <p:ph type="sldNum" sz="quarter" idx="12"/>
          </p:nvPr>
        </p:nvSpPr>
        <p:spPr/>
        <p:txBody>
          <a:bodyPr/>
          <a:lstStyle/>
          <a:p>
            <a:fld id="{7E68E447-13C0-421B-B222-9B30BD94899B}" type="slidenum">
              <a:rPr lang="en-US" smtClean="0"/>
              <a:pPr/>
              <a:t>29</a:t>
            </a:fld>
            <a:endParaRPr lang="en-US"/>
          </a:p>
        </p:txBody>
      </p:sp>
    </p:spTree>
    <p:extLst>
      <p:ext uri="{BB962C8B-B14F-4D97-AF65-F5344CB8AC3E}">
        <p14:creationId xmlns:p14="http://schemas.microsoft.com/office/powerpoint/2010/main" val="419149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05B52-3B2E-4BBD-03F1-4A9F76EF71A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1D2B719-F931-FBAC-49FF-7AA6E666EBB9}"/>
              </a:ext>
            </a:extLst>
          </p:cNvPr>
          <p:cNvSpPr txBox="1">
            <a:spLocks noGrp="1"/>
          </p:cNvSpPr>
          <p:nvPr>
            <p:ph type="title" idx="4294967295"/>
          </p:nvPr>
        </p:nvSpPr>
        <p:spPr>
          <a:xfrm>
            <a:off x="770976" y="1545350"/>
            <a:ext cx="7303176" cy="13411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74975"/>
                </a:solidFill>
                <a:effectLst/>
                <a:uLnTx/>
                <a:uFillTx/>
                <a:latin typeface="Century Gothic" panose="020B0502020202020204" pitchFamily="34" charset="0"/>
                <a:ea typeface="+mj-ea"/>
                <a:cs typeface="+mj-cs"/>
              </a:rPr>
              <a:t>Public Comment</a:t>
            </a:r>
          </a:p>
        </p:txBody>
      </p:sp>
      <p:sp>
        <p:nvSpPr>
          <p:cNvPr id="4" name="Text Placeholder 2">
            <a:extLst>
              <a:ext uri="{FF2B5EF4-FFF2-40B4-BE49-F238E27FC236}">
                <a16:creationId xmlns:a16="http://schemas.microsoft.com/office/drawing/2014/main" id="{68DB9427-1056-E1E8-90CF-941A45D6173D}"/>
              </a:ext>
            </a:extLst>
          </p:cNvPr>
          <p:cNvSpPr txBox="1">
            <a:spLocks/>
          </p:cNvSpPr>
          <p:nvPr/>
        </p:nvSpPr>
        <p:spPr>
          <a:xfrm>
            <a:off x="872958" y="5099460"/>
            <a:ext cx="5575046" cy="374425"/>
          </a:xfrm>
          <a:prstGeom prst="rect">
            <a:avLst/>
          </a:prstGeom>
        </p:spPr>
        <p:txBody>
          <a:bodyPr>
            <a:normAutofit lnSpcReduction="10000"/>
          </a:bodyPr>
          <a:lstStyle>
            <a:lvl1pPr marL="0" indent="0" algn="l" defTabSz="914400" rtl="0" eaLnBrk="1" latinLnBrk="0" hangingPunct="1">
              <a:lnSpc>
                <a:spcPct val="100000"/>
              </a:lnSpc>
              <a:spcBef>
                <a:spcPts val="0"/>
              </a:spcBef>
              <a:spcAft>
                <a:spcPts val="1200"/>
              </a:spcAft>
              <a:buClr>
                <a:srgbClr val="074975"/>
              </a:buClr>
              <a:buFont typeface="Wingdings" panose="05000000000000000000" pitchFamily="2" charset="2"/>
              <a:buNone/>
              <a:defRPr lang="en-US" sz="2000" b="1" kern="1200" dirty="0" smtClean="0">
                <a:solidFill>
                  <a:srgbClr val="5A8AB5"/>
                </a:solidFill>
                <a:latin typeface="Century Gothic" panose="020B0502020202020204" pitchFamily="34" charset="0"/>
                <a:ea typeface="+mn-ea"/>
                <a:cs typeface="+mn-cs"/>
              </a:defRPr>
            </a:lvl1pPr>
            <a:lvl2pPr marL="457200" indent="0" algn="l" defTabSz="914400" rtl="0" eaLnBrk="1" latinLnBrk="0" hangingPunct="1">
              <a:lnSpc>
                <a:spcPct val="100000"/>
              </a:lnSpc>
              <a:spcBef>
                <a:spcPts val="0"/>
              </a:spcBef>
              <a:spcAft>
                <a:spcPts val="800"/>
              </a:spcAft>
              <a:buClr>
                <a:srgbClr val="074975"/>
              </a:buClr>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100000"/>
              </a:lnSpc>
              <a:spcBef>
                <a:spcPts val="0"/>
              </a:spcBef>
              <a:spcAft>
                <a:spcPts val="600"/>
              </a:spcAft>
              <a:buClr>
                <a:srgbClr val="074975"/>
              </a:buClr>
              <a:buFont typeface="Courier New" panose="02070309020205020404" pitchFamily="49" charset="0"/>
              <a:buNone/>
              <a:defRPr sz="180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Agenda Item 2</a:t>
            </a:r>
          </a:p>
        </p:txBody>
      </p:sp>
      <p:cxnSp>
        <p:nvCxnSpPr>
          <p:cNvPr id="5" name="Straight Connector 4">
            <a:extLst>
              <a:ext uri="{FF2B5EF4-FFF2-40B4-BE49-F238E27FC236}">
                <a16:creationId xmlns:a16="http://schemas.microsoft.com/office/drawing/2014/main" id="{F0C4E236-C18C-A7A7-8C53-344081E061A6}"/>
              </a:ext>
              <a:ext uri="{C183D7F6-B498-43B3-948B-1728B52AA6E4}">
                <adec:decorative xmlns:adec="http://schemas.microsoft.com/office/drawing/2017/decorative" val="1"/>
              </a:ext>
            </a:extLst>
          </p:cNvPr>
          <p:cNvCxnSpPr>
            <a:cxnSpLocks/>
          </p:cNvCxnSpPr>
          <p:nvPr/>
        </p:nvCxnSpPr>
        <p:spPr>
          <a:xfrm>
            <a:off x="872958" y="3090160"/>
            <a:ext cx="3989999"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2F19854-247F-AB9D-B871-F6ED15B38ACA}"/>
              </a:ext>
            </a:extLst>
          </p:cNvPr>
          <p:cNvSpPr>
            <a:spLocks noGrp="1"/>
          </p:cNvSpPr>
          <p:nvPr>
            <p:ph type="sldNum" sz="quarter" idx="12"/>
          </p:nvPr>
        </p:nvSpPr>
        <p:spPr/>
        <p:txBody>
          <a:bodyPr/>
          <a:lstStyle/>
          <a:p>
            <a:fld id="{7E68E447-13C0-421B-B222-9B30BD94899B}" type="slidenum">
              <a:rPr lang="en-US" smtClean="0"/>
              <a:pPr/>
              <a:t>3</a:t>
            </a:fld>
            <a:endParaRPr lang="en-US" dirty="0"/>
          </a:p>
        </p:txBody>
      </p:sp>
    </p:spTree>
    <p:extLst>
      <p:ext uri="{BB962C8B-B14F-4D97-AF65-F5344CB8AC3E}">
        <p14:creationId xmlns:p14="http://schemas.microsoft.com/office/powerpoint/2010/main" val="759117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454DB0-3357-44DA-897D-32F2B45DFCB0}"/>
              </a:ext>
            </a:extLst>
          </p:cNvPr>
          <p:cNvSpPr>
            <a:spLocks noGrp="1"/>
          </p:cNvSpPr>
          <p:nvPr>
            <p:ph type="ctrTitle"/>
          </p:nvPr>
        </p:nvSpPr>
        <p:spPr>
          <a:xfrm>
            <a:off x="820588" y="737485"/>
            <a:ext cx="8058236" cy="1475238"/>
          </a:xfrm>
        </p:spPr>
        <p:txBody>
          <a:bodyPr>
            <a:normAutofit/>
          </a:bodyPr>
          <a:lstStyle/>
          <a:p>
            <a:r>
              <a:rPr lang="en-US" dirty="0"/>
              <a:t>FY 2026 Audit Work Plan Status Update</a:t>
            </a:r>
          </a:p>
        </p:txBody>
      </p:sp>
      <p:sp>
        <p:nvSpPr>
          <p:cNvPr id="26" name="TextBox 25">
            <a:extLst>
              <a:ext uri="{FF2B5EF4-FFF2-40B4-BE49-F238E27FC236}">
                <a16:creationId xmlns:a16="http://schemas.microsoft.com/office/drawing/2014/main" id="{2B9C161F-918B-462E-A221-3AC37C2FF0EC}"/>
              </a:ext>
            </a:extLst>
          </p:cNvPr>
          <p:cNvSpPr txBox="1"/>
          <p:nvPr/>
        </p:nvSpPr>
        <p:spPr>
          <a:xfrm>
            <a:off x="972988" y="3600904"/>
            <a:ext cx="4387275" cy="923330"/>
          </a:xfrm>
          <a:prstGeom prst="rect">
            <a:avLst/>
          </a:prstGeom>
          <a:noFill/>
        </p:spPr>
        <p:txBody>
          <a:bodyPr wrap="square" rtlCol="0">
            <a:spAutoFit/>
          </a:bodyPr>
          <a:lstStyle/>
          <a:p>
            <a:r>
              <a:rPr lang="en-US" dirty="0">
                <a:solidFill>
                  <a:srgbClr val="074975"/>
                </a:solidFill>
                <a:latin typeface="Century Gothic" panose="020B0502020202020204" pitchFamily="34" charset="0"/>
              </a:rPr>
              <a:t>Office of County Auditor</a:t>
            </a:r>
          </a:p>
          <a:p>
            <a:endParaRPr lang="en-US" dirty="0">
              <a:solidFill>
                <a:srgbClr val="074975"/>
              </a:solidFill>
              <a:latin typeface="Century Gothic" panose="020B0502020202020204" pitchFamily="34" charset="0"/>
            </a:endParaRPr>
          </a:p>
          <a:p>
            <a:r>
              <a:rPr lang="en-US" dirty="0">
                <a:solidFill>
                  <a:srgbClr val="074975"/>
                </a:solidFill>
                <a:latin typeface="Century Gothic" panose="020B0502020202020204" pitchFamily="34" charset="0"/>
              </a:rPr>
              <a:t>March 23, 2026</a:t>
            </a:r>
          </a:p>
        </p:txBody>
      </p:sp>
      <p:pic>
        <p:nvPicPr>
          <p:cNvPr id="4" name="Picture 3">
            <a:extLst>
              <a:ext uri="{FF2B5EF4-FFF2-40B4-BE49-F238E27FC236}">
                <a16:creationId xmlns:a16="http://schemas.microsoft.com/office/drawing/2014/main" id="{85FDAA46-71C3-45AC-87CD-89703E4BAE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723" y="5503470"/>
            <a:ext cx="2344809" cy="721879"/>
          </a:xfrm>
          <a:prstGeom prst="rect">
            <a:avLst/>
          </a:prstGeom>
        </p:spPr>
      </p:pic>
    </p:spTree>
    <p:extLst>
      <p:ext uri="{BB962C8B-B14F-4D97-AF65-F5344CB8AC3E}">
        <p14:creationId xmlns:p14="http://schemas.microsoft.com/office/powerpoint/2010/main" val="2219192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BB72-B718-E9EA-BC38-7A6C7380F38F}"/>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2DE78809-14B7-0289-BE74-82D04A397839}"/>
              </a:ext>
            </a:extLst>
          </p:cNvPr>
          <p:cNvSpPr>
            <a:spLocks noGrp="1"/>
          </p:cNvSpPr>
          <p:nvPr>
            <p:ph idx="1"/>
          </p:nvPr>
        </p:nvSpPr>
        <p:spPr/>
        <p:txBody>
          <a:bodyPr/>
          <a:lstStyle/>
          <a:p>
            <a:r>
              <a:rPr lang="en-US" dirty="0"/>
              <a:t>Work Plan Year-at-a-Glance</a:t>
            </a:r>
          </a:p>
          <a:p>
            <a:r>
              <a:rPr lang="en-US" dirty="0"/>
              <a:t>FY 2026 Performance Audits</a:t>
            </a:r>
          </a:p>
          <a:p>
            <a:r>
              <a:rPr lang="en-US" dirty="0"/>
              <a:t>Other Key Activities</a:t>
            </a:r>
          </a:p>
          <a:p>
            <a:r>
              <a:rPr lang="en-US" dirty="0"/>
              <a:t>Audit Committee Portal</a:t>
            </a:r>
          </a:p>
          <a:p>
            <a:endParaRPr lang="en-US" dirty="0"/>
          </a:p>
        </p:txBody>
      </p:sp>
      <p:sp>
        <p:nvSpPr>
          <p:cNvPr id="4" name="Slide Number Placeholder 3">
            <a:extLst>
              <a:ext uri="{FF2B5EF4-FFF2-40B4-BE49-F238E27FC236}">
                <a16:creationId xmlns:a16="http://schemas.microsoft.com/office/drawing/2014/main" id="{CF8703E9-43B8-3EEF-F803-4B300613530B}"/>
              </a:ext>
            </a:extLst>
          </p:cNvPr>
          <p:cNvSpPr>
            <a:spLocks noGrp="1"/>
          </p:cNvSpPr>
          <p:nvPr>
            <p:ph type="sldNum" sz="quarter" idx="12"/>
          </p:nvPr>
        </p:nvSpPr>
        <p:spPr/>
        <p:txBody>
          <a:bodyPr/>
          <a:lstStyle/>
          <a:p>
            <a:fld id="{7E68E447-13C0-421B-B222-9B30BD94899B}" type="slidenum">
              <a:rPr lang="en-US" smtClean="0"/>
              <a:t>31</a:t>
            </a:fld>
            <a:endParaRPr lang="en-US"/>
          </a:p>
        </p:txBody>
      </p:sp>
    </p:spTree>
    <p:extLst>
      <p:ext uri="{BB962C8B-B14F-4D97-AF65-F5344CB8AC3E}">
        <p14:creationId xmlns:p14="http://schemas.microsoft.com/office/powerpoint/2010/main" val="1084469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62A6-10A2-30EE-8D3B-08B2393B1867}"/>
              </a:ext>
            </a:extLst>
          </p:cNvPr>
          <p:cNvSpPr>
            <a:spLocks noGrp="1"/>
          </p:cNvSpPr>
          <p:nvPr>
            <p:ph type="title"/>
          </p:nvPr>
        </p:nvSpPr>
        <p:spPr/>
        <p:txBody>
          <a:bodyPr/>
          <a:lstStyle/>
          <a:p>
            <a:r>
              <a:rPr lang="en-US" dirty="0"/>
              <a:t>FY 2026 Audit Work Plan Activity</a:t>
            </a:r>
          </a:p>
        </p:txBody>
      </p:sp>
      <p:graphicFrame>
        <p:nvGraphicFramePr>
          <p:cNvPr id="5" name="Content Placeholder 4">
            <a:extLst>
              <a:ext uri="{FF2B5EF4-FFF2-40B4-BE49-F238E27FC236}">
                <a16:creationId xmlns:a16="http://schemas.microsoft.com/office/drawing/2014/main" id="{B47D26C6-D9A6-7683-EE99-FCBC9DB6824B}"/>
              </a:ext>
            </a:extLst>
          </p:cNvPr>
          <p:cNvGraphicFramePr>
            <a:graphicFrameLocks noGrp="1"/>
          </p:cNvGraphicFramePr>
          <p:nvPr>
            <p:ph idx="1"/>
          </p:nvPr>
        </p:nvGraphicFramePr>
        <p:xfrm>
          <a:off x="958121" y="1834865"/>
          <a:ext cx="10515599" cy="4269455"/>
        </p:xfrm>
        <a:graphic>
          <a:graphicData uri="http://schemas.openxmlformats.org/drawingml/2006/table">
            <a:tbl>
              <a:tblPr firstRow="1" bandRow="1">
                <a:tableStyleId>{5C22544A-7EE6-4342-B048-85BDC9FD1C3A}</a:tableStyleId>
              </a:tblPr>
              <a:tblGrid>
                <a:gridCol w="1730215">
                  <a:extLst>
                    <a:ext uri="{9D8B030D-6E8A-4147-A177-3AD203B41FA5}">
                      <a16:colId xmlns:a16="http://schemas.microsoft.com/office/drawing/2014/main" val="3442464627"/>
                    </a:ext>
                  </a:extLst>
                </a:gridCol>
                <a:gridCol w="1234440">
                  <a:extLst>
                    <a:ext uri="{9D8B030D-6E8A-4147-A177-3AD203B41FA5}">
                      <a16:colId xmlns:a16="http://schemas.microsoft.com/office/drawing/2014/main" val="246696180"/>
                    </a:ext>
                  </a:extLst>
                </a:gridCol>
                <a:gridCol w="7550944">
                  <a:extLst>
                    <a:ext uri="{9D8B030D-6E8A-4147-A177-3AD203B41FA5}">
                      <a16:colId xmlns:a16="http://schemas.microsoft.com/office/drawing/2014/main" val="1804471215"/>
                    </a:ext>
                  </a:extLst>
                </a:gridCol>
              </a:tblGrid>
              <a:tr h="428975">
                <a:tc>
                  <a:txBody>
                    <a:bodyPr/>
                    <a:lstStyle/>
                    <a:p>
                      <a:pPr algn="ctr"/>
                      <a:r>
                        <a:rPr lang="en-US" sz="1600" dirty="0">
                          <a:latin typeface="Century Gothic" panose="020B0502020202020204" pitchFamily="34" charset="0"/>
                        </a:rPr>
                        <a:t>Audit Name</a:t>
                      </a:r>
                    </a:p>
                  </a:txBody>
                  <a:tcPr/>
                </a:tc>
                <a:tc>
                  <a:txBody>
                    <a:bodyPr/>
                    <a:lstStyle/>
                    <a:p>
                      <a:pPr algn="ctr"/>
                      <a:r>
                        <a:rPr lang="en-US" sz="1600" dirty="0">
                          <a:latin typeface="Century Gothic" panose="020B0502020202020204" pitchFamily="34" charset="0"/>
                        </a:rPr>
                        <a:t>Phase</a:t>
                      </a:r>
                    </a:p>
                  </a:txBody>
                  <a:tcPr/>
                </a:tc>
                <a:tc>
                  <a:txBody>
                    <a:bodyPr/>
                    <a:lstStyle/>
                    <a:p>
                      <a:pPr algn="ctr"/>
                      <a:r>
                        <a:rPr lang="en-US" sz="1600" dirty="0">
                          <a:latin typeface="Century Gothic" panose="020B0502020202020204" pitchFamily="34" charset="0"/>
                        </a:rPr>
                        <a:t>Overall Status</a:t>
                      </a:r>
                    </a:p>
                  </a:txBody>
                  <a:tcPr/>
                </a:tc>
                <a:extLst>
                  <a:ext uri="{0D108BD9-81ED-4DB2-BD59-A6C34878D82A}">
                    <a16:rowId xmlns:a16="http://schemas.microsoft.com/office/drawing/2014/main" val="4184418169"/>
                  </a:ext>
                </a:extLst>
              </a:tr>
              <a:tr h="65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entury Gothic" panose="020B0502020202020204" pitchFamily="34" charset="0"/>
                        </a:rPr>
                        <a:t>Business Continuity  - Workforce Planning</a:t>
                      </a:r>
                    </a:p>
                    <a:p>
                      <a:endParaRPr lang="en-US" sz="1600" dirty="0">
                        <a:latin typeface="Century Gothic" panose="020B0502020202020204" pitchFamily="34" charset="0"/>
                      </a:endParaRPr>
                    </a:p>
                  </a:txBody>
                  <a:tcPr/>
                </a:tc>
                <a:tc>
                  <a:txBody>
                    <a:bodyPr/>
                    <a:lstStyle/>
                    <a:p>
                      <a:r>
                        <a:rPr lang="en-US" sz="1600" dirty="0">
                          <a:latin typeface="Century Gothic" panose="020B0502020202020204" pitchFamily="34" charset="0"/>
                        </a:rPr>
                        <a:t>In Progress</a:t>
                      </a:r>
                    </a:p>
                  </a:txBody>
                  <a:tcPr/>
                </a:tc>
                <a:tc>
                  <a:txBody>
                    <a:bodyPr/>
                    <a:lstStyle/>
                    <a:p>
                      <a:pPr marL="285750" indent="-285750">
                        <a:buFont typeface="Arial" panose="020B0604020202020204" pitchFamily="34" charset="0"/>
                        <a:buChar char="•"/>
                      </a:pPr>
                      <a:r>
                        <a:rPr lang="en-US" sz="1600" dirty="0">
                          <a:latin typeface="Century Gothic" panose="020B0502020202020204" pitchFamily="34" charset="0"/>
                        </a:rPr>
                        <a:t>Entrance meeting 2/13/2026</a:t>
                      </a:r>
                    </a:p>
                    <a:p>
                      <a:pPr marL="285750" indent="-285750">
                        <a:buFont typeface="Arial" panose="020B0604020202020204" pitchFamily="34" charset="0"/>
                        <a:buChar char="•"/>
                      </a:pPr>
                      <a:r>
                        <a:rPr lang="en-US" sz="1600" dirty="0">
                          <a:latin typeface="Century Gothic" panose="020B0502020202020204" pitchFamily="34" charset="0"/>
                        </a:rPr>
                        <a:t>Completing planning activities and researching audit criteria</a:t>
                      </a:r>
                    </a:p>
                    <a:p>
                      <a:pPr marL="285750" indent="-285750">
                        <a:buFont typeface="Arial" panose="020B0604020202020204" pitchFamily="34" charset="0"/>
                        <a:buChar char="•"/>
                      </a:pPr>
                      <a:r>
                        <a:rPr lang="en-US" sz="1600" dirty="0">
                          <a:latin typeface="Century Gothic" panose="020B0502020202020204" pitchFamily="34" charset="0"/>
                        </a:rPr>
                        <a:t>Areas of focus</a:t>
                      </a:r>
                    </a:p>
                    <a:p>
                      <a:pPr marL="742950" lvl="1" indent="-285750">
                        <a:buFont typeface="Courier New" panose="02070309020205020404" pitchFamily="49" charset="0"/>
                        <a:buChar char="o"/>
                      </a:pPr>
                      <a:r>
                        <a:rPr lang="en-US" sz="1600" dirty="0">
                          <a:latin typeface="Century Gothic" panose="020B0502020202020204" pitchFamily="34" charset="0"/>
                        </a:rPr>
                        <a:t>Processes to anticipate and address leadership &amp; critical skill needs and attrition</a:t>
                      </a:r>
                    </a:p>
                    <a:p>
                      <a:pPr marL="742950" lvl="1" indent="-285750">
                        <a:buFont typeface="Courier New" panose="02070309020205020404" pitchFamily="49" charset="0"/>
                        <a:buChar char="o"/>
                      </a:pPr>
                      <a:r>
                        <a:rPr lang="en-US" sz="1600" dirty="0">
                          <a:latin typeface="Century Gothic" panose="020B0502020202020204" pitchFamily="34" charset="0"/>
                        </a:rPr>
                        <a:t>Existence and use of staff development programs</a:t>
                      </a:r>
                    </a:p>
                    <a:p>
                      <a:pPr marL="742950" lvl="1" indent="-285750">
                        <a:buFont typeface="Courier New" panose="02070309020205020404" pitchFamily="49" charset="0"/>
                        <a:buChar char="o"/>
                      </a:pPr>
                      <a:r>
                        <a:rPr lang="en-US" sz="1600" dirty="0">
                          <a:latin typeface="Century Gothic" panose="020B0502020202020204" pitchFamily="34" charset="0"/>
                        </a:rPr>
                        <a:t>Policies and processes to manage and retain institutional knowledge</a:t>
                      </a:r>
                    </a:p>
                  </a:txBody>
                  <a:tcPr anchor="ctr"/>
                </a:tc>
                <a:extLst>
                  <a:ext uri="{0D108BD9-81ED-4DB2-BD59-A6C34878D82A}">
                    <a16:rowId xmlns:a16="http://schemas.microsoft.com/office/drawing/2014/main" val="317176092"/>
                  </a:ext>
                </a:extLst>
              </a:tr>
              <a:tr h="428975">
                <a:tc>
                  <a:txBody>
                    <a:bodyPr/>
                    <a:lstStyle/>
                    <a:p>
                      <a:r>
                        <a:rPr lang="en-US" sz="1600" dirty="0">
                          <a:latin typeface="Century Gothic" panose="020B0502020202020204" pitchFamily="34" charset="0"/>
                        </a:rPr>
                        <a:t>Procurement Process (Decentralized)</a:t>
                      </a:r>
                    </a:p>
                  </a:txBody>
                  <a:tcPr/>
                </a:tc>
                <a:tc>
                  <a:txBody>
                    <a:bodyPr/>
                    <a:lstStyle/>
                    <a:p>
                      <a:r>
                        <a:rPr lang="en-US" sz="1600" dirty="0">
                          <a:latin typeface="Century Gothic" panose="020B0502020202020204" pitchFamily="34" charset="0"/>
                        </a:rPr>
                        <a:t>In Progress</a:t>
                      </a:r>
                    </a:p>
                  </a:txBody>
                  <a:tcPr/>
                </a:tc>
                <a:tc>
                  <a:txBody>
                    <a:bodyPr/>
                    <a:lstStyle/>
                    <a:p>
                      <a:pPr marL="285750" indent="-285750">
                        <a:buFont typeface="Arial" panose="020B0604020202020204" pitchFamily="34" charset="0"/>
                        <a:buChar char="•"/>
                      </a:pPr>
                      <a:r>
                        <a:rPr lang="en-US" sz="1600" dirty="0">
                          <a:latin typeface="Century Gothic" panose="020B0502020202020204" pitchFamily="34" charset="0"/>
                        </a:rPr>
                        <a:t>Entrance meeting 2/9/2026</a:t>
                      </a:r>
                    </a:p>
                    <a:p>
                      <a:pPr marL="285750" indent="-285750">
                        <a:buFont typeface="Arial" panose="020B0604020202020204" pitchFamily="34" charset="0"/>
                        <a:buChar char="•"/>
                      </a:pPr>
                      <a:r>
                        <a:rPr lang="en-US" sz="1600" dirty="0">
                          <a:latin typeface="Century Gothic" panose="020B0502020202020204" pitchFamily="34" charset="0"/>
                        </a:rPr>
                        <a:t>Completed planning activities</a:t>
                      </a:r>
                    </a:p>
                    <a:p>
                      <a:pPr marL="285750" indent="-285750">
                        <a:buFont typeface="Arial" panose="020B0604020202020204" pitchFamily="34" charset="0"/>
                        <a:buChar char="•"/>
                      </a:pPr>
                      <a:r>
                        <a:rPr lang="en-US" sz="1600" dirty="0">
                          <a:latin typeface="Century Gothic" panose="020B0502020202020204" pitchFamily="34" charset="0"/>
                        </a:rPr>
                        <a:t>Areas of focus</a:t>
                      </a:r>
                    </a:p>
                    <a:p>
                      <a:pPr marL="742950" lvl="1" indent="-285750">
                        <a:buFont typeface="Courier New" panose="02070309020205020404" pitchFamily="49" charset="0"/>
                        <a:buChar char="o"/>
                      </a:pPr>
                      <a:r>
                        <a:rPr lang="en-US" sz="1600" dirty="0">
                          <a:latin typeface="Century Gothic" panose="020B0502020202020204" pitchFamily="34" charset="0"/>
                        </a:rPr>
                        <a:t>Departmental compliance with policies and regulations</a:t>
                      </a:r>
                    </a:p>
                    <a:p>
                      <a:pPr marL="742950" lvl="1" indent="-285750">
                        <a:buFont typeface="Courier New" panose="02070309020205020404" pitchFamily="49" charset="0"/>
                        <a:buChar char="o"/>
                      </a:pPr>
                      <a:r>
                        <a:rPr lang="en-US" sz="1600" dirty="0">
                          <a:latin typeface="Century Gothic" panose="020B0502020202020204" pitchFamily="34" charset="0"/>
                        </a:rPr>
                        <a:t>Design and effectiveness of procurement training</a:t>
                      </a:r>
                    </a:p>
                    <a:p>
                      <a:pPr marL="742950" lvl="1" indent="-285750">
                        <a:buFont typeface="Courier New" panose="02070309020205020404" pitchFamily="49" charset="0"/>
                        <a:buChar char="o"/>
                      </a:pPr>
                      <a:r>
                        <a:rPr lang="en-US" sz="1600" dirty="0">
                          <a:latin typeface="Century Gothic" panose="020B0502020202020204" pitchFamily="34" charset="0"/>
                        </a:rPr>
                        <a:t>Governance framework (roles, responsibilities, oversight, internal controls) </a:t>
                      </a:r>
                    </a:p>
                  </a:txBody>
                  <a:tcPr/>
                </a:tc>
                <a:extLst>
                  <a:ext uri="{0D108BD9-81ED-4DB2-BD59-A6C34878D82A}">
                    <a16:rowId xmlns:a16="http://schemas.microsoft.com/office/drawing/2014/main" val="4175554105"/>
                  </a:ext>
                </a:extLst>
              </a:tr>
            </a:tbl>
          </a:graphicData>
        </a:graphic>
      </p:graphicFrame>
      <p:sp>
        <p:nvSpPr>
          <p:cNvPr id="4" name="Slide Number Placeholder 3">
            <a:extLst>
              <a:ext uri="{FF2B5EF4-FFF2-40B4-BE49-F238E27FC236}">
                <a16:creationId xmlns:a16="http://schemas.microsoft.com/office/drawing/2014/main" id="{BD6F0C39-BB4F-87E5-2885-8F4798E24998}"/>
              </a:ext>
            </a:extLst>
          </p:cNvPr>
          <p:cNvSpPr>
            <a:spLocks noGrp="1"/>
          </p:cNvSpPr>
          <p:nvPr>
            <p:ph type="sldNum" sz="quarter" idx="12"/>
          </p:nvPr>
        </p:nvSpPr>
        <p:spPr/>
        <p:txBody>
          <a:bodyPr/>
          <a:lstStyle/>
          <a:p>
            <a:fld id="{7E68E447-13C0-421B-B222-9B30BD94899B}" type="slidenum">
              <a:rPr lang="en-US" smtClean="0"/>
              <a:t>32</a:t>
            </a:fld>
            <a:endParaRPr lang="en-US"/>
          </a:p>
        </p:txBody>
      </p:sp>
    </p:spTree>
    <p:extLst>
      <p:ext uri="{BB962C8B-B14F-4D97-AF65-F5344CB8AC3E}">
        <p14:creationId xmlns:p14="http://schemas.microsoft.com/office/powerpoint/2010/main" val="2890358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3417-E53A-8656-45AC-525E077320B3}"/>
              </a:ext>
            </a:extLst>
          </p:cNvPr>
          <p:cNvSpPr>
            <a:spLocks noGrp="1"/>
          </p:cNvSpPr>
          <p:nvPr>
            <p:ph type="title"/>
          </p:nvPr>
        </p:nvSpPr>
        <p:spPr/>
        <p:txBody>
          <a:bodyPr/>
          <a:lstStyle/>
          <a:p>
            <a:r>
              <a:rPr lang="en-US" dirty="0"/>
              <a:t>Key Activities</a:t>
            </a:r>
          </a:p>
        </p:txBody>
      </p:sp>
      <p:sp>
        <p:nvSpPr>
          <p:cNvPr id="3" name="Content Placeholder 2">
            <a:extLst>
              <a:ext uri="{FF2B5EF4-FFF2-40B4-BE49-F238E27FC236}">
                <a16:creationId xmlns:a16="http://schemas.microsoft.com/office/drawing/2014/main" id="{ED8B373B-4A21-34C1-B417-0BD25447D9F6}"/>
              </a:ext>
            </a:extLst>
          </p:cNvPr>
          <p:cNvSpPr>
            <a:spLocks noGrp="1"/>
          </p:cNvSpPr>
          <p:nvPr>
            <p:ph idx="1"/>
          </p:nvPr>
        </p:nvSpPr>
        <p:spPr>
          <a:xfrm>
            <a:off x="838200" y="1877567"/>
            <a:ext cx="10515600" cy="3497581"/>
          </a:xfrm>
        </p:spPr>
        <p:txBody>
          <a:bodyPr/>
          <a:lstStyle/>
          <a:p>
            <a:r>
              <a:rPr lang="en-US" dirty="0"/>
              <a:t>Audit Committee Member Orientation</a:t>
            </a:r>
          </a:p>
          <a:p>
            <a:pPr lvl="1"/>
            <a:r>
              <a:rPr lang="en-US" dirty="0"/>
              <a:t>Created reference materials for new members</a:t>
            </a:r>
          </a:p>
          <a:p>
            <a:pPr lvl="1"/>
            <a:r>
              <a:rPr lang="en-US" dirty="0"/>
              <a:t>Held a joint (OCA &amp; </a:t>
            </a:r>
            <a:r>
              <a:rPr lang="en-US" dirty="0" err="1"/>
              <a:t>DMF</a:t>
            </a:r>
            <a:r>
              <a:rPr lang="en-US" dirty="0"/>
              <a:t> IA)orientation session on 2/26</a:t>
            </a:r>
          </a:p>
          <a:p>
            <a:r>
              <a:rPr lang="en-US" dirty="0"/>
              <a:t>OCA invited to Disability Commission April meeting</a:t>
            </a:r>
          </a:p>
          <a:p>
            <a:pPr lvl="1"/>
            <a:r>
              <a:rPr lang="en-US" dirty="0"/>
              <a:t>Review STAR audit report</a:t>
            </a:r>
          </a:p>
          <a:p>
            <a:r>
              <a:rPr lang="en-US" dirty="0"/>
              <a:t>Revisions to Audit Committee website</a:t>
            </a:r>
          </a:p>
          <a:p>
            <a:pPr lvl="1"/>
            <a:r>
              <a:rPr lang="en-US" dirty="0"/>
              <a:t>Archived prior years</a:t>
            </a:r>
          </a:p>
          <a:p>
            <a:pPr lvl="1"/>
            <a:r>
              <a:rPr lang="en-US" dirty="0"/>
              <a:t>Added Public Comment registration form</a:t>
            </a:r>
          </a:p>
          <a:p>
            <a:pPr lvl="1"/>
            <a:r>
              <a:rPr lang="en-US" dirty="0"/>
              <a:t>Added Quick Links (Charters, Policies, and other websites)</a:t>
            </a:r>
          </a:p>
        </p:txBody>
      </p:sp>
      <p:sp>
        <p:nvSpPr>
          <p:cNvPr id="4" name="Slide Number Placeholder 3">
            <a:extLst>
              <a:ext uri="{FF2B5EF4-FFF2-40B4-BE49-F238E27FC236}">
                <a16:creationId xmlns:a16="http://schemas.microsoft.com/office/drawing/2014/main" id="{20FF78A7-82AE-579E-435F-DA46005B466E}"/>
              </a:ext>
            </a:extLst>
          </p:cNvPr>
          <p:cNvSpPr>
            <a:spLocks noGrp="1"/>
          </p:cNvSpPr>
          <p:nvPr>
            <p:ph type="sldNum" sz="quarter" idx="12"/>
          </p:nvPr>
        </p:nvSpPr>
        <p:spPr/>
        <p:txBody>
          <a:bodyPr/>
          <a:lstStyle/>
          <a:p>
            <a:fld id="{7E68E447-13C0-421B-B222-9B30BD94899B}" type="slidenum">
              <a:rPr lang="en-US" smtClean="0"/>
              <a:t>33</a:t>
            </a:fld>
            <a:endParaRPr lang="en-US"/>
          </a:p>
        </p:txBody>
      </p:sp>
    </p:spTree>
    <p:extLst>
      <p:ext uri="{BB962C8B-B14F-4D97-AF65-F5344CB8AC3E}">
        <p14:creationId xmlns:p14="http://schemas.microsoft.com/office/powerpoint/2010/main" val="172878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07CCA-4C9A-AF1B-75EA-AC37BD19B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ABD6E-1DB7-B101-2B3A-E869F842BBD9}"/>
              </a:ext>
            </a:extLst>
          </p:cNvPr>
          <p:cNvSpPr>
            <a:spLocks noGrp="1"/>
          </p:cNvSpPr>
          <p:nvPr>
            <p:ph type="title"/>
          </p:nvPr>
        </p:nvSpPr>
        <p:spPr/>
        <p:txBody>
          <a:bodyPr/>
          <a:lstStyle/>
          <a:p>
            <a:r>
              <a:rPr lang="en-US" dirty="0"/>
              <a:t>Audit Committee Portal</a:t>
            </a:r>
          </a:p>
        </p:txBody>
      </p:sp>
      <p:sp>
        <p:nvSpPr>
          <p:cNvPr id="3" name="Content Placeholder 2">
            <a:extLst>
              <a:ext uri="{FF2B5EF4-FFF2-40B4-BE49-F238E27FC236}">
                <a16:creationId xmlns:a16="http://schemas.microsoft.com/office/drawing/2014/main" id="{A4E3E2D7-E8B4-F7BE-FA7D-BBCE1D223D98}"/>
              </a:ext>
            </a:extLst>
          </p:cNvPr>
          <p:cNvSpPr>
            <a:spLocks noGrp="1"/>
          </p:cNvSpPr>
          <p:nvPr>
            <p:ph idx="1"/>
          </p:nvPr>
        </p:nvSpPr>
        <p:spPr/>
        <p:txBody>
          <a:bodyPr/>
          <a:lstStyle/>
          <a:p>
            <a:r>
              <a:rPr lang="en-US" dirty="0"/>
              <a:t>A SharePoint collaboration site on the County’s network</a:t>
            </a:r>
          </a:p>
          <a:p>
            <a:r>
              <a:rPr lang="en-US" dirty="0"/>
              <a:t>Provides a place for OCA and DMF IA to upload materials vs email</a:t>
            </a:r>
          </a:p>
          <a:p>
            <a:r>
              <a:rPr lang="en-US" dirty="0"/>
              <a:t>Member training and resource material</a:t>
            </a:r>
          </a:p>
          <a:p>
            <a:r>
              <a:rPr lang="en-US" dirty="0"/>
              <a:t>Will NOT be used to distribute meetings materials</a:t>
            </a:r>
          </a:p>
          <a:p>
            <a:r>
              <a:rPr lang="en-US" dirty="0"/>
              <a:t>Committee members that are community reps</a:t>
            </a:r>
          </a:p>
          <a:p>
            <a:pPr lvl="1"/>
            <a:r>
              <a:rPr lang="en-US" dirty="0"/>
              <a:t>Confirm your ability to access the site</a:t>
            </a:r>
          </a:p>
          <a:p>
            <a:pPr lvl="1"/>
            <a:r>
              <a:rPr lang="en-US" dirty="0"/>
              <a:t>See email from Shirley on March 11, 2026</a:t>
            </a:r>
          </a:p>
        </p:txBody>
      </p:sp>
      <p:sp>
        <p:nvSpPr>
          <p:cNvPr id="4" name="Slide Number Placeholder 3">
            <a:extLst>
              <a:ext uri="{FF2B5EF4-FFF2-40B4-BE49-F238E27FC236}">
                <a16:creationId xmlns:a16="http://schemas.microsoft.com/office/drawing/2014/main" id="{5265D093-4D4D-4673-C9FA-6DA2D93B12FD}"/>
              </a:ext>
            </a:extLst>
          </p:cNvPr>
          <p:cNvSpPr>
            <a:spLocks noGrp="1"/>
          </p:cNvSpPr>
          <p:nvPr>
            <p:ph type="sldNum" sz="quarter" idx="12"/>
          </p:nvPr>
        </p:nvSpPr>
        <p:spPr/>
        <p:txBody>
          <a:bodyPr/>
          <a:lstStyle/>
          <a:p>
            <a:fld id="{7E68E447-13C0-421B-B222-9B30BD94899B}" type="slidenum">
              <a:rPr lang="en-US" smtClean="0"/>
              <a:t>34</a:t>
            </a:fld>
            <a:endParaRPr lang="en-US"/>
          </a:p>
        </p:txBody>
      </p:sp>
    </p:spTree>
    <p:extLst>
      <p:ext uri="{BB962C8B-B14F-4D97-AF65-F5344CB8AC3E}">
        <p14:creationId xmlns:p14="http://schemas.microsoft.com/office/powerpoint/2010/main" val="111278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92A9F-9961-838F-0908-B9D1ACA42D6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C81E180-AA81-F6A9-ABFC-C99AF21E61A7}"/>
              </a:ext>
            </a:extLst>
          </p:cNvPr>
          <p:cNvSpPr txBox="1">
            <a:spLocks noGrp="1"/>
          </p:cNvSpPr>
          <p:nvPr>
            <p:ph type="title" idx="4294967295"/>
          </p:nvPr>
        </p:nvSpPr>
        <p:spPr>
          <a:xfrm>
            <a:off x="917281" y="1767840"/>
            <a:ext cx="6909984" cy="13411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74975"/>
                </a:solidFill>
                <a:effectLst/>
                <a:uLnTx/>
                <a:uFillTx/>
                <a:latin typeface="Century Gothic" panose="020B0502020202020204" pitchFamily="34" charset="0"/>
                <a:ea typeface="+mj-ea"/>
                <a:cs typeface="+mj-cs"/>
              </a:rPr>
              <a:t>Miscellaneous Items</a:t>
            </a:r>
          </a:p>
        </p:txBody>
      </p:sp>
      <p:sp>
        <p:nvSpPr>
          <p:cNvPr id="4" name="Text Placeholder 2">
            <a:extLst>
              <a:ext uri="{FF2B5EF4-FFF2-40B4-BE49-F238E27FC236}">
                <a16:creationId xmlns:a16="http://schemas.microsoft.com/office/drawing/2014/main" id="{9244B544-CDA9-B375-1B90-4E81D27AEC8B}"/>
              </a:ext>
            </a:extLst>
          </p:cNvPr>
          <p:cNvSpPr txBox="1">
            <a:spLocks/>
          </p:cNvSpPr>
          <p:nvPr/>
        </p:nvSpPr>
        <p:spPr>
          <a:xfrm>
            <a:off x="917281" y="5090160"/>
            <a:ext cx="5575046" cy="374425"/>
          </a:xfrm>
          <a:prstGeom prst="rect">
            <a:avLst/>
          </a:prstGeom>
        </p:spPr>
        <p:txBody>
          <a:bodyPr>
            <a:normAutofit lnSpcReduction="10000"/>
          </a:bodyPr>
          <a:lstStyle>
            <a:lvl1pPr marL="0" indent="0" algn="l" defTabSz="914400" rtl="0" eaLnBrk="1" latinLnBrk="0" hangingPunct="1">
              <a:lnSpc>
                <a:spcPct val="100000"/>
              </a:lnSpc>
              <a:spcBef>
                <a:spcPts val="0"/>
              </a:spcBef>
              <a:spcAft>
                <a:spcPts val="1200"/>
              </a:spcAft>
              <a:buClr>
                <a:srgbClr val="074975"/>
              </a:buClr>
              <a:buFont typeface="Wingdings" panose="05000000000000000000" pitchFamily="2" charset="2"/>
              <a:buNone/>
              <a:defRPr lang="en-US" sz="2000" b="1" kern="1200" dirty="0" smtClean="0">
                <a:solidFill>
                  <a:srgbClr val="5A8AB5"/>
                </a:solidFill>
                <a:latin typeface="Century Gothic" panose="020B0502020202020204" pitchFamily="34" charset="0"/>
                <a:ea typeface="+mn-ea"/>
                <a:cs typeface="+mn-cs"/>
              </a:defRPr>
            </a:lvl1pPr>
            <a:lvl2pPr marL="457200" indent="0" algn="l" defTabSz="914400" rtl="0" eaLnBrk="1" latinLnBrk="0" hangingPunct="1">
              <a:lnSpc>
                <a:spcPct val="100000"/>
              </a:lnSpc>
              <a:spcBef>
                <a:spcPts val="0"/>
              </a:spcBef>
              <a:spcAft>
                <a:spcPts val="800"/>
              </a:spcAft>
              <a:buClr>
                <a:srgbClr val="074975"/>
              </a:buClr>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100000"/>
              </a:lnSpc>
              <a:spcBef>
                <a:spcPts val="0"/>
              </a:spcBef>
              <a:spcAft>
                <a:spcPts val="600"/>
              </a:spcAft>
              <a:buClr>
                <a:srgbClr val="074975"/>
              </a:buClr>
              <a:buFont typeface="Courier New" panose="02070309020205020404" pitchFamily="49" charset="0"/>
              <a:buNone/>
              <a:defRPr sz="180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Agenda Item 6</a:t>
            </a:r>
          </a:p>
        </p:txBody>
      </p:sp>
      <p:cxnSp>
        <p:nvCxnSpPr>
          <p:cNvPr id="5" name="Straight Connector 4">
            <a:extLst>
              <a:ext uri="{FF2B5EF4-FFF2-40B4-BE49-F238E27FC236}">
                <a16:creationId xmlns:a16="http://schemas.microsoft.com/office/drawing/2014/main" id="{94700729-35CE-51FE-C66C-2C8588C87D93}"/>
              </a:ext>
              <a:ext uri="{C183D7F6-B498-43B3-948B-1728B52AA6E4}">
                <adec:decorative xmlns:adec="http://schemas.microsoft.com/office/drawing/2017/decorative" val="1"/>
              </a:ext>
            </a:extLst>
          </p:cNvPr>
          <p:cNvCxnSpPr>
            <a:cxnSpLocks/>
          </p:cNvCxnSpPr>
          <p:nvPr/>
        </p:nvCxnSpPr>
        <p:spPr>
          <a:xfrm>
            <a:off x="981289" y="3108961"/>
            <a:ext cx="3989999"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3315652-F829-A49A-3FE3-A9A623698BD9}"/>
              </a:ext>
            </a:extLst>
          </p:cNvPr>
          <p:cNvSpPr>
            <a:spLocks noGrp="1"/>
          </p:cNvSpPr>
          <p:nvPr>
            <p:ph type="sldNum" sz="quarter" idx="12"/>
          </p:nvPr>
        </p:nvSpPr>
        <p:spPr/>
        <p:txBody>
          <a:bodyPr/>
          <a:lstStyle/>
          <a:p>
            <a:fld id="{7E68E447-13C0-421B-B222-9B30BD94899B}" type="slidenum">
              <a:rPr lang="en-US" smtClean="0"/>
              <a:pPr/>
              <a:t>35</a:t>
            </a:fld>
            <a:endParaRPr lang="en-US"/>
          </a:p>
        </p:txBody>
      </p:sp>
    </p:spTree>
    <p:extLst>
      <p:ext uri="{BB962C8B-B14F-4D97-AF65-F5344CB8AC3E}">
        <p14:creationId xmlns:p14="http://schemas.microsoft.com/office/powerpoint/2010/main" val="3768233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B0D31-B965-D9A5-DFDA-A7F5282C95B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1359074-57BB-2CD8-0D5F-C9B6FD3532DD}"/>
              </a:ext>
            </a:extLst>
          </p:cNvPr>
          <p:cNvSpPr txBox="1">
            <a:spLocks noGrp="1"/>
          </p:cNvSpPr>
          <p:nvPr>
            <p:ph type="title" idx="4294967295"/>
          </p:nvPr>
        </p:nvSpPr>
        <p:spPr>
          <a:xfrm>
            <a:off x="917281" y="1883678"/>
            <a:ext cx="5554980" cy="13411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74975"/>
                </a:solidFill>
                <a:effectLst/>
                <a:uLnTx/>
                <a:uFillTx/>
                <a:latin typeface="Century Gothic" panose="020B0502020202020204" pitchFamily="34" charset="0"/>
                <a:ea typeface="+mj-ea"/>
                <a:cs typeface="+mj-cs"/>
              </a:rPr>
              <a:t>Adjournment</a:t>
            </a:r>
          </a:p>
        </p:txBody>
      </p:sp>
      <p:cxnSp>
        <p:nvCxnSpPr>
          <p:cNvPr id="5" name="Straight Connector 4">
            <a:extLst>
              <a:ext uri="{FF2B5EF4-FFF2-40B4-BE49-F238E27FC236}">
                <a16:creationId xmlns:a16="http://schemas.microsoft.com/office/drawing/2014/main" id="{B8196D0F-BC1C-F674-54B3-92B75C8F0E4C}"/>
              </a:ext>
              <a:ext uri="{C183D7F6-B498-43B3-948B-1728B52AA6E4}">
                <adec:decorative xmlns:adec="http://schemas.microsoft.com/office/drawing/2017/decorative" val="1"/>
              </a:ext>
            </a:extLst>
          </p:cNvPr>
          <p:cNvCxnSpPr>
            <a:cxnSpLocks/>
          </p:cNvCxnSpPr>
          <p:nvPr/>
        </p:nvCxnSpPr>
        <p:spPr>
          <a:xfrm>
            <a:off x="917281" y="3224799"/>
            <a:ext cx="3074921"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B985C1D-F5BA-1040-89D3-9D95E02E6AC2}"/>
              </a:ext>
            </a:extLst>
          </p:cNvPr>
          <p:cNvSpPr>
            <a:spLocks noGrp="1"/>
          </p:cNvSpPr>
          <p:nvPr>
            <p:ph type="sldNum" sz="quarter" idx="12"/>
          </p:nvPr>
        </p:nvSpPr>
        <p:spPr/>
        <p:txBody>
          <a:bodyPr/>
          <a:lstStyle/>
          <a:p>
            <a:fld id="{7E68E447-13C0-421B-B222-9B30BD94899B}" type="slidenum">
              <a:rPr lang="en-US" smtClean="0"/>
              <a:pPr/>
              <a:t>36</a:t>
            </a:fld>
            <a:endParaRPr lang="en-US" dirty="0"/>
          </a:p>
        </p:txBody>
      </p:sp>
    </p:spTree>
    <p:extLst>
      <p:ext uri="{BB962C8B-B14F-4D97-AF65-F5344CB8AC3E}">
        <p14:creationId xmlns:p14="http://schemas.microsoft.com/office/powerpoint/2010/main" val="97751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3C69C-D3EC-D352-CC23-CA0AD172E4F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00A4206-FC2B-98C7-9D55-45CEC17873DE}"/>
              </a:ext>
            </a:extLst>
          </p:cNvPr>
          <p:cNvSpPr txBox="1">
            <a:spLocks noGrp="1"/>
          </p:cNvSpPr>
          <p:nvPr>
            <p:ph type="title" idx="4294967295"/>
          </p:nvPr>
        </p:nvSpPr>
        <p:spPr>
          <a:xfrm>
            <a:off x="853272" y="1901966"/>
            <a:ext cx="6333912" cy="13411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74975"/>
                </a:solidFill>
                <a:effectLst/>
                <a:uLnTx/>
                <a:uFillTx/>
                <a:latin typeface="Century Gothic" panose="020B0502020202020204" pitchFamily="34" charset="0"/>
                <a:ea typeface="+mj-ea"/>
                <a:cs typeface="+mj-cs"/>
              </a:rPr>
              <a:t>Approval of January 22, 2026 Meeting Minutes</a:t>
            </a:r>
          </a:p>
        </p:txBody>
      </p:sp>
      <p:sp>
        <p:nvSpPr>
          <p:cNvPr id="4" name="Text Placeholder 2">
            <a:extLst>
              <a:ext uri="{FF2B5EF4-FFF2-40B4-BE49-F238E27FC236}">
                <a16:creationId xmlns:a16="http://schemas.microsoft.com/office/drawing/2014/main" id="{609B86F2-9AA0-53F9-494B-F3CBD801E523}"/>
              </a:ext>
            </a:extLst>
          </p:cNvPr>
          <p:cNvSpPr txBox="1">
            <a:spLocks/>
          </p:cNvSpPr>
          <p:nvPr/>
        </p:nvSpPr>
        <p:spPr>
          <a:xfrm>
            <a:off x="917281" y="5090160"/>
            <a:ext cx="5575046" cy="374425"/>
          </a:xfrm>
          <a:prstGeom prst="rect">
            <a:avLst/>
          </a:prstGeom>
        </p:spPr>
        <p:txBody>
          <a:bodyPr>
            <a:normAutofit lnSpcReduction="10000"/>
          </a:bodyPr>
          <a:lstStyle>
            <a:lvl1pPr marL="0" indent="0" algn="l" defTabSz="914400" rtl="0" eaLnBrk="1" latinLnBrk="0" hangingPunct="1">
              <a:lnSpc>
                <a:spcPct val="100000"/>
              </a:lnSpc>
              <a:spcBef>
                <a:spcPts val="0"/>
              </a:spcBef>
              <a:spcAft>
                <a:spcPts val="1200"/>
              </a:spcAft>
              <a:buClr>
                <a:srgbClr val="074975"/>
              </a:buClr>
              <a:buFont typeface="Wingdings" panose="05000000000000000000" pitchFamily="2" charset="2"/>
              <a:buNone/>
              <a:defRPr lang="en-US" sz="2000" b="1" kern="1200" dirty="0" smtClean="0">
                <a:solidFill>
                  <a:srgbClr val="5A8AB5"/>
                </a:solidFill>
                <a:latin typeface="Century Gothic" panose="020B0502020202020204" pitchFamily="34" charset="0"/>
                <a:ea typeface="+mn-ea"/>
                <a:cs typeface="+mn-cs"/>
              </a:defRPr>
            </a:lvl1pPr>
            <a:lvl2pPr marL="457200" indent="0" algn="l" defTabSz="914400" rtl="0" eaLnBrk="1" latinLnBrk="0" hangingPunct="1">
              <a:lnSpc>
                <a:spcPct val="100000"/>
              </a:lnSpc>
              <a:spcBef>
                <a:spcPts val="0"/>
              </a:spcBef>
              <a:spcAft>
                <a:spcPts val="800"/>
              </a:spcAft>
              <a:buClr>
                <a:srgbClr val="074975"/>
              </a:buClr>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100000"/>
              </a:lnSpc>
              <a:spcBef>
                <a:spcPts val="0"/>
              </a:spcBef>
              <a:spcAft>
                <a:spcPts val="600"/>
              </a:spcAft>
              <a:buClr>
                <a:srgbClr val="074975"/>
              </a:buClr>
              <a:buFont typeface="Courier New" panose="02070309020205020404" pitchFamily="49" charset="0"/>
              <a:buNone/>
              <a:defRPr sz="180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Agenda Item 3</a:t>
            </a:r>
          </a:p>
        </p:txBody>
      </p:sp>
      <p:cxnSp>
        <p:nvCxnSpPr>
          <p:cNvPr id="5" name="Straight Connector 4">
            <a:extLst>
              <a:ext uri="{FF2B5EF4-FFF2-40B4-BE49-F238E27FC236}">
                <a16:creationId xmlns:a16="http://schemas.microsoft.com/office/drawing/2014/main" id="{7477987A-D0E5-3180-CFCC-D146FB91FA88}"/>
              </a:ext>
              <a:ext uri="{C183D7F6-B498-43B3-948B-1728B52AA6E4}">
                <adec:decorative xmlns:adec="http://schemas.microsoft.com/office/drawing/2017/decorative" val="1"/>
              </a:ext>
            </a:extLst>
          </p:cNvPr>
          <p:cNvCxnSpPr>
            <a:cxnSpLocks/>
          </p:cNvCxnSpPr>
          <p:nvPr/>
        </p:nvCxnSpPr>
        <p:spPr>
          <a:xfrm>
            <a:off x="917281" y="3364480"/>
            <a:ext cx="3989999"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F747C73-0C19-F1E8-4DB0-91256460A6EA}"/>
              </a:ext>
            </a:extLst>
          </p:cNvPr>
          <p:cNvSpPr>
            <a:spLocks noGrp="1"/>
          </p:cNvSpPr>
          <p:nvPr>
            <p:ph type="sldNum" sz="quarter" idx="12"/>
          </p:nvPr>
        </p:nvSpPr>
        <p:spPr/>
        <p:txBody>
          <a:bodyPr/>
          <a:lstStyle/>
          <a:p>
            <a:fld id="{7E68E447-13C0-421B-B222-9B30BD94899B}" type="slidenum">
              <a:rPr lang="en-US" smtClean="0"/>
              <a:pPr/>
              <a:t>4</a:t>
            </a:fld>
            <a:endParaRPr lang="en-US"/>
          </a:p>
        </p:txBody>
      </p:sp>
    </p:spTree>
    <p:extLst>
      <p:ext uri="{BB962C8B-B14F-4D97-AF65-F5344CB8AC3E}">
        <p14:creationId xmlns:p14="http://schemas.microsoft.com/office/powerpoint/2010/main" val="375935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87C9-4279-3955-A49F-7A6F53551B9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69B9F92-3E55-5C10-4104-54F071AC04E1}"/>
              </a:ext>
            </a:extLst>
          </p:cNvPr>
          <p:cNvSpPr txBox="1">
            <a:spLocks noGrp="1"/>
          </p:cNvSpPr>
          <p:nvPr>
            <p:ph type="title" idx="4294967295"/>
          </p:nvPr>
        </p:nvSpPr>
        <p:spPr>
          <a:xfrm>
            <a:off x="627724" y="832118"/>
            <a:ext cx="6909984" cy="13411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74975"/>
                </a:solidFill>
                <a:effectLst/>
                <a:uLnTx/>
                <a:uFillTx/>
                <a:latin typeface="Century Gothic" panose="020B0502020202020204" pitchFamily="34" charset="0"/>
                <a:ea typeface="+mj-ea"/>
                <a:cs typeface="+mj-cs"/>
              </a:rPr>
              <a:t>Review of Completed Office of County Auditor Audit Reports</a:t>
            </a:r>
          </a:p>
        </p:txBody>
      </p:sp>
      <p:sp>
        <p:nvSpPr>
          <p:cNvPr id="6" name="TextBox 5">
            <a:extLst>
              <a:ext uri="{FF2B5EF4-FFF2-40B4-BE49-F238E27FC236}">
                <a16:creationId xmlns:a16="http://schemas.microsoft.com/office/drawing/2014/main" id="{52D84608-1BC1-F3E7-0C54-1A620FEED415}"/>
              </a:ext>
            </a:extLst>
          </p:cNvPr>
          <p:cNvSpPr txBox="1"/>
          <p:nvPr/>
        </p:nvSpPr>
        <p:spPr>
          <a:xfrm>
            <a:off x="782043" y="2761488"/>
            <a:ext cx="6377709" cy="1015663"/>
          </a:xfrm>
          <a:prstGeom prst="rect">
            <a:avLst/>
          </a:prstGeom>
          <a:noFill/>
        </p:spPr>
        <p:txBody>
          <a:bodyPr wrap="square" rtlCol="0">
            <a:spAutoFit/>
          </a:bodyPr>
          <a:lstStyle/>
          <a:p>
            <a:pPr marL="457200" indent="-457200">
              <a:buAutoNum type="alphaUcPeriod"/>
            </a:pPr>
            <a:r>
              <a:rPr lang="en-US" sz="2000" dirty="0">
                <a:solidFill>
                  <a:srgbClr val="5A8AB5"/>
                </a:solidFill>
                <a:latin typeface="Century Gothic" panose="020B0502020202020204" pitchFamily="34" charset="0"/>
              </a:rPr>
              <a:t>Follow-Up: Police Overtime </a:t>
            </a:r>
          </a:p>
          <a:p>
            <a:pPr marL="457200" indent="-457200">
              <a:buAutoNum type="alphaUcPeriod"/>
            </a:pPr>
            <a:r>
              <a:rPr lang="en-US" sz="2000" dirty="0">
                <a:solidFill>
                  <a:srgbClr val="5A8AB5"/>
                </a:solidFill>
                <a:latin typeface="Century Gothic" panose="020B0502020202020204" pitchFamily="34" charset="0"/>
              </a:rPr>
              <a:t>Performance: Audit of Site Plan Community Benefit Administration</a:t>
            </a:r>
          </a:p>
        </p:txBody>
      </p:sp>
      <p:sp>
        <p:nvSpPr>
          <p:cNvPr id="4" name="Text Placeholder 2">
            <a:extLst>
              <a:ext uri="{FF2B5EF4-FFF2-40B4-BE49-F238E27FC236}">
                <a16:creationId xmlns:a16="http://schemas.microsoft.com/office/drawing/2014/main" id="{96E2F34A-99BC-1D97-0875-518D9D463DD3}"/>
              </a:ext>
            </a:extLst>
          </p:cNvPr>
          <p:cNvSpPr txBox="1">
            <a:spLocks/>
          </p:cNvSpPr>
          <p:nvPr/>
        </p:nvSpPr>
        <p:spPr>
          <a:xfrm>
            <a:off x="620657" y="5236464"/>
            <a:ext cx="5575046" cy="374425"/>
          </a:xfrm>
          <a:prstGeom prst="rect">
            <a:avLst/>
          </a:prstGeom>
        </p:spPr>
        <p:txBody>
          <a:bodyPr>
            <a:normAutofit lnSpcReduction="10000"/>
          </a:bodyPr>
          <a:lstStyle>
            <a:lvl1pPr marL="0" indent="0" algn="l" defTabSz="914400" rtl="0" eaLnBrk="1" latinLnBrk="0" hangingPunct="1">
              <a:lnSpc>
                <a:spcPct val="100000"/>
              </a:lnSpc>
              <a:spcBef>
                <a:spcPts val="0"/>
              </a:spcBef>
              <a:spcAft>
                <a:spcPts val="1200"/>
              </a:spcAft>
              <a:buClr>
                <a:srgbClr val="074975"/>
              </a:buClr>
              <a:buFont typeface="Wingdings" panose="05000000000000000000" pitchFamily="2" charset="2"/>
              <a:buNone/>
              <a:defRPr lang="en-US" sz="2000" b="1" kern="1200" dirty="0" smtClean="0">
                <a:solidFill>
                  <a:srgbClr val="5A8AB5"/>
                </a:solidFill>
                <a:latin typeface="Century Gothic" panose="020B0502020202020204" pitchFamily="34" charset="0"/>
                <a:ea typeface="+mn-ea"/>
                <a:cs typeface="+mn-cs"/>
              </a:defRPr>
            </a:lvl1pPr>
            <a:lvl2pPr marL="457200" indent="0" algn="l" defTabSz="914400" rtl="0" eaLnBrk="1" latinLnBrk="0" hangingPunct="1">
              <a:lnSpc>
                <a:spcPct val="100000"/>
              </a:lnSpc>
              <a:spcBef>
                <a:spcPts val="0"/>
              </a:spcBef>
              <a:spcAft>
                <a:spcPts val="800"/>
              </a:spcAft>
              <a:buClr>
                <a:srgbClr val="074975"/>
              </a:buClr>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100000"/>
              </a:lnSpc>
              <a:spcBef>
                <a:spcPts val="0"/>
              </a:spcBef>
              <a:spcAft>
                <a:spcPts val="600"/>
              </a:spcAft>
              <a:buClr>
                <a:srgbClr val="074975"/>
              </a:buClr>
              <a:buFont typeface="Courier New" panose="02070309020205020404" pitchFamily="49" charset="0"/>
              <a:buNone/>
              <a:defRPr sz="180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Agenda Item 4</a:t>
            </a:r>
          </a:p>
        </p:txBody>
      </p:sp>
      <p:sp>
        <p:nvSpPr>
          <p:cNvPr id="2" name="Slide Number Placeholder 1">
            <a:extLst>
              <a:ext uri="{FF2B5EF4-FFF2-40B4-BE49-F238E27FC236}">
                <a16:creationId xmlns:a16="http://schemas.microsoft.com/office/drawing/2014/main" id="{F1F19EB6-8199-96F6-450E-CBC24473FD0B}"/>
              </a:ext>
            </a:extLst>
          </p:cNvPr>
          <p:cNvSpPr>
            <a:spLocks noGrp="1"/>
          </p:cNvSpPr>
          <p:nvPr>
            <p:ph type="sldNum" sz="quarter" idx="12"/>
          </p:nvPr>
        </p:nvSpPr>
        <p:spPr/>
        <p:txBody>
          <a:bodyPr/>
          <a:lstStyle/>
          <a:p>
            <a:fld id="{7E68E447-13C0-421B-B222-9B30BD94899B}" type="slidenum">
              <a:rPr lang="en-US" smtClean="0"/>
              <a:pPr/>
              <a:t>5</a:t>
            </a:fld>
            <a:endParaRPr lang="en-US"/>
          </a:p>
        </p:txBody>
      </p:sp>
    </p:spTree>
    <p:extLst>
      <p:ext uri="{BB962C8B-B14F-4D97-AF65-F5344CB8AC3E}">
        <p14:creationId xmlns:p14="http://schemas.microsoft.com/office/powerpoint/2010/main" val="42866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F8CCF-A055-358F-8883-0AA35C16F834}"/>
              </a:ext>
            </a:extLst>
          </p:cNvPr>
          <p:cNvSpPr txBox="1">
            <a:spLocks noGrp="1"/>
          </p:cNvSpPr>
          <p:nvPr>
            <p:ph type="title" idx="4294967295"/>
          </p:nvPr>
        </p:nvSpPr>
        <p:spPr>
          <a:xfrm>
            <a:off x="782042" y="2761488"/>
            <a:ext cx="2574744" cy="40011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A8AB5"/>
                </a:solidFill>
                <a:effectLst/>
                <a:uLnTx/>
                <a:uFillTx/>
                <a:latin typeface="Century Gothic" panose="020B0502020202020204" pitchFamily="34" charset="0"/>
                <a:ea typeface="+mn-ea"/>
                <a:cs typeface="+mn-cs"/>
              </a:rPr>
              <a:t>A. Police Overtime</a:t>
            </a:r>
          </a:p>
        </p:txBody>
      </p:sp>
      <p:sp>
        <p:nvSpPr>
          <p:cNvPr id="4" name="TextBox 3">
            <a:extLst>
              <a:ext uri="{FF2B5EF4-FFF2-40B4-BE49-F238E27FC236}">
                <a16:creationId xmlns:a16="http://schemas.microsoft.com/office/drawing/2014/main" id="{65F4ED69-BAE3-71E7-CD41-01826378E08E}"/>
              </a:ext>
            </a:extLst>
          </p:cNvPr>
          <p:cNvSpPr txBox="1"/>
          <p:nvPr/>
        </p:nvSpPr>
        <p:spPr>
          <a:xfrm>
            <a:off x="782042" y="3161598"/>
            <a:ext cx="1140825" cy="369332"/>
          </a:xfrm>
          <a:prstGeom prst="rect">
            <a:avLst/>
          </a:prstGeom>
          <a:noFill/>
        </p:spPr>
        <p:txBody>
          <a:bodyPr wrap="none" rtlCol="0">
            <a:spAutoFit/>
          </a:bodyPr>
          <a:lstStyle/>
          <a:p>
            <a:r>
              <a:rPr lang="en-US" dirty="0"/>
              <a:t>Follow-Up</a:t>
            </a:r>
          </a:p>
        </p:txBody>
      </p:sp>
      <p:sp>
        <p:nvSpPr>
          <p:cNvPr id="2" name="Slide Number Placeholder 1">
            <a:extLst>
              <a:ext uri="{FF2B5EF4-FFF2-40B4-BE49-F238E27FC236}">
                <a16:creationId xmlns:a16="http://schemas.microsoft.com/office/drawing/2014/main" id="{5A27692F-11D8-4CA7-E92D-E16EB646BEE8}"/>
              </a:ext>
            </a:extLst>
          </p:cNvPr>
          <p:cNvSpPr>
            <a:spLocks noGrp="1"/>
          </p:cNvSpPr>
          <p:nvPr>
            <p:ph type="sldNum" sz="quarter" idx="12"/>
          </p:nvPr>
        </p:nvSpPr>
        <p:spPr/>
        <p:txBody>
          <a:bodyPr/>
          <a:lstStyle/>
          <a:p>
            <a:fld id="{7E68E447-13C0-421B-B222-9B30BD94899B}" type="slidenum">
              <a:rPr lang="en-US" smtClean="0"/>
              <a:pPr/>
              <a:t>6</a:t>
            </a:fld>
            <a:endParaRPr lang="en-US" dirty="0"/>
          </a:p>
        </p:txBody>
      </p:sp>
    </p:spTree>
    <p:extLst>
      <p:ext uri="{BB962C8B-B14F-4D97-AF65-F5344CB8AC3E}">
        <p14:creationId xmlns:p14="http://schemas.microsoft.com/office/powerpoint/2010/main" val="337291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249DD-EB50-4A88-7A45-3ECF09007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DBCF6-078D-7BD8-0C9D-1A1B8C658A26}"/>
              </a:ext>
            </a:extLst>
          </p:cNvPr>
          <p:cNvSpPr>
            <a:spLocks noGrp="1"/>
          </p:cNvSpPr>
          <p:nvPr>
            <p:ph type="title"/>
          </p:nvPr>
        </p:nvSpPr>
        <p:spPr>
          <a:xfrm>
            <a:off x="838200" y="365125"/>
            <a:ext cx="10515600" cy="1006475"/>
          </a:xfrm>
        </p:spPr>
        <p:txBody>
          <a:bodyPr>
            <a:normAutofit/>
          </a:bodyPr>
          <a:lstStyle/>
          <a:p>
            <a:r>
              <a:rPr lang="en-US" dirty="0"/>
              <a:t>Police Overtime</a:t>
            </a:r>
          </a:p>
        </p:txBody>
      </p:sp>
      <p:sp>
        <p:nvSpPr>
          <p:cNvPr id="3" name="Content Placeholder 2">
            <a:extLst>
              <a:ext uri="{FF2B5EF4-FFF2-40B4-BE49-F238E27FC236}">
                <a16:creationId xmlns:a16="http://schemas.microsoft.com/office/drawing/2014/main" id="{D7BE4E23-E910-1F74-8D22-02EAC383023D}"/>
              </a:ext>
            </a:extLst>
          </p:cNvPr>
          <p:cNvSpPr>
            <a:spLocks noGrp="1"/>
          </p:cNvSpPr>
          <p:nvPr>
            <p:ph idx="1"/>
          </p:nvPr>
        </p:nvSpPr>
        <p:spPr>
          <a:xfrm>
            <a:off x="838200" y="1694687"/>
            <a:ext cx="10655808" cy="2328673"/>
          </a:xfrm>
        </p:spPr>
        <p:txBody>
          <a:bodyPr>
            <a:normAutofit/>
          </a:bodyPr>
          <a:lstStyle/>
          <a:p>
            <a:r>
              <a:rPr lang="en-US" sz="2000" dirty="0"/>
              <a:t>Audit Objective</a:t>
            </a:r>
          </a:p>
          <a:p>
            <a:pPr lvl="1"/>
            <a:r>
              <a:rPr lang="en-US" sz="2000" dirty="0"/>
              <a:t>To verify the status of two remaining open recommendation noted in a previous follow up report issued in September 2021</a:t>
            </a:r>
          </a:p>
          <a:p>
            <a:r>
              <a:rPr lang="en-US" sz="2000" dirty="0"/>
              <a:t>Audit Conclusion</a:t>
            </a:r>
          </a:p>
          <a:p>
            <a:pPr lvl="1"/>
            <a:r>
              <a:rPr lang="en-US" sz="2000" dirty="0"/>
              <a:t>Items closed, no further action required</a:t>
            </a:r>
          </a:p>
        </p:txBody>
      </p:sp>
      <p:sp>
        <p:nvSpPr>
          <p:cNvPr id="5" name="Slide Number Placeholder 4">
            <a:extLst>
              <a:ext uri="{FF2B5EF4-FFF2-40B4-BE49-F238E27FC236}">
                <a16:creationId xmlns:a16="http://schemas.microsoft.com/office/drawing/2014/main" id="{8C78B591-647C-FD4F-FF9E-F44D81E099A5}"/>
              </a:ext>
            </a:extLst>
          </p:cNvPr>
          <p:cNvSpPr>
            <a:spLocks noGrp="1"/>
          </p:cNvSpPr>
          <p:nvPr>
            <p:ph type="sldNum" sz="quarter" idx="12"/>
          </p:nvPr>
        </p:nvSpPr>
        <p:spPr/>
        <p:txBody>
          <a:bodyPr/>
          <a:lstStyle/>
          <a:p>
            <a:fld id="{7E68E447-13C0-421B-B222-9B30BD94899B}" type="slidenum">
              <a:rPr lang="en-US" smtClean="0"/>
              <a:t>7</a:t>
            </a:fld>
            <a:endParaRPr lang="en-US"/>
          </a:p>
        </p:txBody>
      </p:sp>
      <p:graphicFrame>
        <p:nvGraphicFramePr>
          <p:cNvPr id="4" name="Table 3">
            <a:extLst>
              <a:ext uri="{FF2B5EF4-FFF2-40B4-BE49-F238E27FC236}">
                <a16:creationId xmlns:a16="http://schemas.microsoft.com/office/drawing/2014/main" id="{BB16D1FA-E0A9-BA67-8084-2EAD3E31F7F3}"/>
              </a:ext>
            </a:extLst>
          </p:cNvPr>
          <p:cNvGraphicFramePr>
            <a:graphicFrameLocks noGrp="1"/>
          </p:cNvGraphicFramePr>
          <p:nvPr>
            <p:extLst>
              <p:ext uri="{D42A27DB-BD31-4B8C-83A1-F6EECF244321}">
                <p14:modId xmlns:p14="http://schemas.microsoft.com/office/powerpoint/2010/main" val="3216695837"/>
              </p:ext>
            </p:extLst>
          </p:nvPr>
        </p:nvGraphicFramePr>
        <p:xfrm>
          <a:off x="957072" y="3789331"/>
          <a:ext cx="9878568" cy="2707521"/>
        </p:xfrm>
        <a:graphic>
          <a:graphicData uri="http://schemas.openxmlformats.org/drawingml/2006/table">
            <a:tbl>
              <a:tblPr firstRow="1" firstCol="1" bandRow="1">
                <a:tableStyleId>{5C22544A-7EE6-4342-B048-85BDC9FD1C3A}</a:tableStyleId>
              </a:tblPr>
              <a:tblGrid>
                <a:gridCol w="1557528">
                  <a:extLst>
                    <a:ext uri="{9D8B030D-6E8A-4147-A177-3AD203B41FA5}">
                      <a16:colId xmlns:a16="http://schemas.microsoft.com/office/drawing/2014/main" val="827028755"/>
                    </a:ext>
                  </a:extLst>
                </a:gridCol>
                <a:gridCol w="8321040">
                  <a:extLst>
                    <a:ext uri="{9D8B030D-6E8A-4147-A177-3AD203B41FA5}">
                      <a16:colId xmlns:a16="http://schemas.microsoft.com/office/drawing/2014/main" val="3769858431"/>
                    </a:ext>
                  </a:extLst>
                </a:gridCol>
              </a:tblGrid>
              <a:tr h="330081">
                <a:tc>
                  <a:txBody>
                    <a:bodyPr/>
                    <a:lstStyle/>
                    <a:p>
                      <a:pPr marL="0" marR="0">
                        <a:lnSpc>
                          <a:spcPct val="110000"/>
                        </a:lnSpc>
                        <a:spcBef>
                          <a:spcPts val="600"/>
                        </a:spcBef>
                        <a:spcAft>
                          <a:spcPts val="600"/>
                        </a:spcAft>
                      </a:pPr>
                      <a:r>
                        <a:rPr lang="en-US" sz="1400" dirty="0">
                          <a:effectLst/>
                        </a:rPr>
                        <a:t>Audit Finding 4.1</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0"/>
                        </a:spcBef>
                        <a:spcAft>
                          <a:spcPts val="0"/>
                        </a:spcAft>
                      </a:pPr>
                      <a:r>
                        <a:rPr lang="en-US" sz="1400" b="1" kern="1200" dirty="0">
                          <a:solidFill>
                            <a:schemeClr val="lt1"/>
                          </a:solidFill>
                          <a:effectLst/>
                          <a:latin typeface="+mn-lt"/>
                          <a:ea typeface="+mn-ea"/>
                          <a:cs typeface="+mn-cs"/>
                        </a:rPr>
                        <a:t>Access to overtime data needs to be improved.</a:t>
                      </a:r>
                      <a:endParaRPr lang="en-US" sz="10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074913389"/>
                  </a:ext>
                </a:extLst>
              </a:tr>
              <a:tr h="386503">
                <a:tc>
                  <a:txBody>
                    <a:bodyPr/>
                    <a:lstStyle/>
                    <a:p>
                      <a:pPr marL="0" marR="0">
                        <a:lnSpc>
                          <a:spcPct val="110000"/>
                        </a:lnSpc>
                        <a:spcBef>
                          <a:spcPts val="0"/>
                        </a:spcBef>
                        <a:spcAft>
                          <a:spcPts val="0"/>
                        </a:spcAft>
                      </a:pPr>
                      <a:r>
                        <a:rPr lang="en-US" sz="1400" dirty="0">
                          <a:effectLst/>
                        </a:rPr>
                        <a:t>Recommendation</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r>
                        <a:rPr lang="en-US" sz="1400" b="0" i="0" u="none" strike="noStrike" kern="1200" baseline="0" dirty="0">
                          <a:solidFill>
                            <a:schemeClr val="dk1"/>
                          </a:solidFill>
                          <a:latin typeface="+mn-lt"/>
                          <a:ea typeface="+mn-ea"/>
                          <a:cs typeface="+mn-cs"/>
                        </a:rPr>
                        <a:t>ACPD should work with Public Safety Information Team to create or evaluate </a:t>
                      </a:r>
                    </a:p>
                    <a:p>
                      <a:r>
                        <a:rPr lang="en-US" sz="1400" b="0" i="0" u="none" strike="noStrike" kern="1200" baseline="0" dirty="0">
                          <a:solidFill>
                            <a:schemeClr val="dk1"/>
                          </a:solidFill>
                          <a:latin typeface="+mn-lt"/>
                          <a:ea typeface="+mn-ea"/>
                          <a:cs typeface="+mn-cs"/>
                        </a:rPr>
                        <a:t>additional reporting capabilities that can utilize or merge data from both </a:t>
                      </a:r>
                      <a:r>
                        <a:rPr lang="en-US" sz="1400" b="0" i="0" u="none" strike="noStrike" kern="1200" baseline="0" dirty="0" err="1">
                          <a:solidFill>
                            <a:schemeClr val="dk1"/>
                          </a:solidFill>
                          <a:latin typeface="+mn-lt"/>
                          <a:ea typeface="+mn-ea"/>
                          <a:cs typeface="+mn-cs"/>
                        </a:rPr>
                        <a:t>TeleStaff</a:t>
                      </a:r>
                      <a:r>
                        <a:rPr lang="en-US" sz="1400" b="0" i="0" u="none" strike="noStrike" kern="1200" baseline="0" dirty="0">
                          <a:solidFill>
                            <a:schemeClr val="dk1"/>
                          </a:solidFill>
                          <a:latin typeface="+mn-lt"/>
                          <a:ea typeface="+mn-ea"/>
                          <a:cs typeface="+mn-cs"/>
                        </a:rPr>
                        <a:t> and PRISM. 	</a:t>
                      </a:r>
                    </a:p>
                  </a:txBody>
                  <a:tcPr marL="68580" marR="68580" marT="0" marB="0" anchor="ctr"/>
                </a:tc>
                <a:extLst>
                  <a:ext uri="{0D108BD9-81ED-4DB2-BD59-A6C34878D82A}">
                    <a16:rowId xmlns:a16="http://schemas.microsoft.com/office/drawing/2014/main" val="573729450"/>
                  </a:ext>
                </a:extLst>
              </a:tr>
              <a:tr h="1766870">
                <a:tc>
                  <a:txBody>
                    <a:bodyPr/>
                    <a:lstStyle/>
                    <a:p>
                      <a:pPr marL="0" marR="0">
                        <a:lnSpc>
                          <a:spcPct val="110000"/>
                        </a:lnSpc>
                        <a:spcBef>
                          <a:spcPts val="0"/>
                        </a:spcBef>
                        <a:spcAft>
                          <a:spcPts val="0"/>
                        </a:spcAft>
                      </a:pPr>
                      <a:r>
                        <a:rPr lang="en-US" sz="1400" dirty="0">
                          <a:effectLst/>
                        </a:rPr>
                        <a:t>Action Taken</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r>
                        <a:rPr lang="en-US" sz="1400" b="0" i="0" u="none" strike="noStrike" kern="1200" baseline="0" dirty="0">
                          <a:solidFill>
                            <a:schemeClr val="dk1"/>
                          </a:solidFill>
                          <a:latin typeface="+mn-lt"/>
                          <a:ea typeface="+mn-ea"/>
                          <a:cs typeface="+mn-cs"/>
                        </a:rPr>
                        <a:t>Due to system limitations, ACPD performs a reconciliation of overtime amounts between </a:t>
                      </a:r>
                      <a:r>
                        <a:rPr lang="en-US" sz="1400" b="0" i="0" u="none" strike="noStrike" kern="1200" baseline="0" dirty="0" err="1">
                          <a:solidFill>
                            <a:schemeClr val="dk1"/>
                          </a:solidFill>
                          <a:latin typeface="+mn-lt"/>
                          <a:ea typeface="+mn-ea"/>
                          <a:cs typeface="+mn-cs"/>
                        </a:rPr>
                        <a:t>TeleStaff</a:t>
                      </a:r>
                      <a:r>
                        <a:rPr lang="en-US" sz="1400" b="0" i="0" u="none" strike="noStrike" kern="1200" baseline="0" dirty="0">
                          <a:solidFill>
                            <a:schemeClr val="dk1"/>
                          </a:solidFill>
                          <a:latin typeface="+mn-lt"/>
                          <a:ea typeface="+mn-ea"/>
                          <a:cs typeface="+mn-cs"/>
                        </a:rPr>
                        <a:t> and PRISM+ at least quarterly. OCA observed the following:</a:t>
                      </a:r>
                    </a:p>
                    <a:p>
                      <a:r>
                        <a:rPr lang="en-US" sz="1400" b="0" i="0" u="none" strike="noStrike" kern="1200" baseline="0" dirty="0">
                          <a:solidFill>
                            <a:schemeClr val="dk1"/>
                          </a:solidFill>
                          <a:latin typeface="+mn-lt"/>
                          <a:ea typeface="+mn-ea"/>
                          <a:cs typeface="+mn-cs"/>
                        </a:rPr>
                        <a:t>1. </a:t>
                      </a:r>
                      <a:r>
                        <a:rPr lang="en-US" sz="1400" b="1" i="0" u="none" strike="noStrike" kern="1200" baseline="0" dirty="0">
                          <a:solidFill>
                            <a:schemeClr val="dk1"/>
                          </a:solidFill>
                          <a:latin typeface="+mn-lt"/>
                          <a:ea typeface="+mn-ea"/>
                          <a:cs typeface="+mn-cs"/>
                        </a:rPr>
                        <a:t>Policy and Procedure Review </a:t>
                      </a:r>
                      <a:r>
                        <a:rPr lang="en-US" sz="1400" b="0" i="0" u="none" strike="noStrike" kern="1200" baseline="0" dirty="0">
                          <a:solidFill>
                            <a:schemeClr val="dk1"/>
                          </a:solidFill>
                          <a:latin typeface="+mn-lt"/>
                          <a:ea typeface="+mn-ea"/>
                          <a:cs typeface="+mn-cs"/>
                        </a:rPr>
                        <a:t>– Obtained the current policy and procedural guidance governing the reconciliation of data between </a:t>
                      </a:r>
                      <a:r>
                        <a:rPr lang="en-US" sz="1400" b="0" i="0" u="none" strike="noStrike" kern="1200" baseline="0" dirty="0" err="1">
                          <a:solidFill>
                            <a:schemeClr val="dk1"/>
                          </a:solidFill>
                          <a:latin typeface="+mn-lt"/>
                          <a:ea typeface="+mn-ea"/>
                          <a:cs typeface="+mn-cs"/>
                        </a:rPr>
                        <a:t>TeleStaff</a:t>
                      </a:r>
                      <a:r>
                        <a:rPr lang="en-US" sz="1400" b="0" i="0" u="none" strike="noStrike" kern="1200" baseline="0" dirty="0">
                          <a:solidFill>
                            <a:schemeClr val="dk1"/>
                          </a:solidFill>
                          <a:latin typeface="+mn-lt"/>
                          <a:ea typeface="+mn-ea"/>
                          <a:cs typeface="+mn-cs"/>
                        </a:rPr>
                        <a:t> and PRISM+ and verified that the policy establishes a defined variance threshold requiring further investigation. </a:t>
                      </a:r>
                    </a:p>
                    <a:p>
                      <a:r>
                        <a:rPr lang="en-US" sz="1400" b="0" i="0" u="none" strike="noStrike" kern="1200" baseline="0" dirty="0">
                          <a:solidFill>
                            <a:schemeClr val="dk1"/>
                          </a:solidFill>
                          <a:latin typeface="+mn-lt"/>
                          <a:ea typeface="+mn-ea"/>
                          <a:cs typeface="+mn-cs"/>
                        </a:rPr>
                        <a:t>2. </a:t>
                      </a:r>
                      <a:r>
                        <a:rPr lang="en-US" sz="1400" b="1" i="0" u="none" strike="noStrike" kern="1200" baseline="0" dirty="0">
                          <a:solidFill>
                            <a:schemeClr val="dk1"/>
                          </a:solidFill>
                          <a:latin typeface="+mn-lt"/>
                          <a:ea typeface="+mn-ea"/>
                          <a:cs typeface="+mn-cs"/>
                        </a:rPr>
                        <a:t>Reconciliation Verification </a:t>
                      </a:r>
                      <a:r>
                        <a:rPr lang="en-US" sz="1400" b="0" i="0" u="none" strike="noStrike" kern="1200" baseline="0" dirty="0">
                          <a:solidFill>
                            <a:schemeClr val="dk1"/>
                          </a:solidFill>
                          <a:latin typeface="+mn-lt"/>
                          <a:ea typeface="+mn-ea"/>
                          <a:cs typeface="+mn-cs"/>
                        </a:rPr>
                        <a:t>– Obtained records for the two most recent closed payroll quarters and confirmed that reconciliations were performed in accordance with established policy requirements. </a:t>
                      </a:r>
                    </a:p>
                    <a:p>
                      <a:r>
                        <a:rPr lang="en-US" sz="1800" b="0" i="0" u="none" strike="noStrike" kern="1200" baseline="0" dirty="0">
                          <a:solidFill>
                            <a:schemeClr val="dk1"/>
                          </a:solidFill>
                          <a:latin typeface="+mn-lt"/>
                          <a:ea typeface="+mn-ea"/>
                          <a:cs typeface="+mn-cs"/>
                        </a:rPr>
                        <a:t>	</a:t>
                      </a:r>
                    </a:p>
                    <a:p>
                      <a:pPr marL="0" indent="0">
                        <a:buNone/>
                      </a:pP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922714147"/>
                  </a:ext>
                </a:extLst>
              </a:tr>
            </a:tbl>
          </a:graphicData>
        </a:graphic>
      </p:graphicFrame>
    </p:spTree>
    <p:extLst>
      <p:ext uri="{BB962C8B-B14F-4D97-AF65-F5344CB8AC3E}">
        <p14:creationId xmlns:p14="http://schemas.microsoft.com/office/powerpoint/2010/main" val="213562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B511A-AAF6-9718-5CC5-4F491425C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7A025-920B-8780-A9A3-3B6E4605301F}"/>
              </a:ext>
            </a:extLst>
          </p:cNvPr>
          <p:cNvSpPr>
            <a:spLocks noGrp="1"/>
          </p:cNvSpPr>
          <p:nvPr>
            <p:ph type="title"/>
          </p:nvPr>
        </p:nvSpPr>
        <p:spPr>
          <a:xfrm>
            <a:off x="838200" y="365125"/>
            <a:ext cx="10515600" cy="1006475"/>
          </a:xfrm>
        </p:spPr>
        <p:txBody>
          <a:bodyPr>
            <a:normAutofit/>
          </a:bodyPr>
          <a:lstStyle/>
          <a:p>
            <a:r>
              <a:rPr lang="en-US" dirty="0"/>
              <a:t>Police Overtime, continued</a:t>
            </a:r>
          </a:p>
        </p:txBody>
      </p:sp>
      <p:sp>
        <p:nvSpPr>
          <p:cNvPr id="5" name="Slide Number Placeholder 4">
            <a:extLst>
              <a:ext uri="{FF2B5EF4-FFF2-40B4-BE49-F238E27FC236}">
                <a16:creationId xmlns:a16="http://schemas.microsoft.com/office/drawing/2014/main" id="{8EB67D27-CB12-EE56-FB74-8C43CE4A9516}"/>
              </a:ext>
            </a:extLst>
          </p:cNvPr>
          <p:cNvSpPr>
            <a:spLocks noGrp="1"/>
          </p:cNvSpPr>
          <p:nvPr>
            <p:ph type="sldNum" sz="quarter" idx="12"/>
          </p:nvPr>
        </p:nvSpPr>
        <p:spPr/>
        <p:txBody>
          <a:bodyPr/>
          <a:lstStyle/>
          <a:p>
            <a:fld id="{7E68E447-13C0-421B-B222-9B30BD94899B}" type="slidenum">
              <a:rPr lang="en-US" smtClean="0"/>
              <a:t>8</a:t>
            </a:fld>
            <a:endParaRPr lang="en-US"/>
          </a:p>
        </p:txBody>
      </p:sp>
      <p:graphicFrame>
        <p:nvGraphicFramePr>
          <p:cNvPr id="4" name="Table 3">
            <a:extLst>
              <a:ext uri="{FF2B5EF4-FFF2-40B4-BE49-F238E27FC236}">
                <a16:creationId xmlns:a16="http://schemas.microsoft.com/office/drawing/2014/main" id="{9A166134-1B84-AE9E-1162-A02891210D25}"/>
              </a:ext>
            </a:extLst>
          </p:cNvPr>
          <p:cNvGraphicFramePr>
            <a:graphicFrameLocks noGrp="1"/>
          </p:cNvGraphicFramePr>
          <p:nvPr>
            <p:extLst>
              <p:ext uri="{D42A27DB-BD31-4B8C-83A1-F6EECF244321}">
                <p14:modId xmlns:p14="http://schemas.microsoft.com/office/powerpoint/2010/main" val="1165800813"/>
              </p:ext>
            </p:extLst>
          </p:nvPr>
        </p:nvGraphicFramePr>
        <p:xfrm>
          <a:off x="902208" y="1905667"/>
          <a:ext cx="9878568" cy="2833670"/>
        </p:xfrm>
        <a:graphic>
          <a:graphicData uri="http://schemas.openxmlformats.org/drawingml/2006/table">
            <a:tbl>
              <a:tblPr firstRow="1" firstCol="1" bandRow="1">
                <a:tableStyleId>{5C22544A-7EE6-4342-B048-85BDC9FD1C3A}</a:tableStyleId>
              </a:tblPr>
              <a:tblGrid>
                <a:gridCol w="1557528">
                  <a:extLst>
                    <a:ext uri="{9D8B030D-6E8A-4147-A177-3AD203B41FA5}">
                      <a16:colId xmlns:a16="http://schemas.microsoft.com/office/drawing/2014/main" val="827028755"/>
                    </a:ext>
                  </a:extLst>
                </a:gridCol>
                <a:gridCol w="8321040">
                  <a:extLst>
                    <a:ext uri="{9D8B030D-6E8A-4147-A177-3AD203B41FA5}">
                      <a16:colId xmlns:a16="http://schemas.microsoft.com/office/drawing/2014/main" val="3769858431"/>
                    </a:ext>
                  </a:extLst>
                </a:gridCol>
              </a:tblGrid>
              <a:tr h="116054">
                <a:tc>
                  <a:txBody>
                    <a:bodyPr/>
                    <a:lstStyle/>
                    <a:p>
                      <a:pPr marL="0" marR="0">
                        <a:lnSpc>
                          <a:spcPct val="110000"/>
                        </a:lnSpc>
                        <a:spcBef>
                          <a:spcPts val="600"/>
                        </a:spcBef>
                        <a:spcAft>
                          <a:spcPts val="600"/>
                        </a:spcAft>
                      </a:pPr>
                      <a:r>
                        <a:rPr lang="en-US" sz="1400" dirty="0">
                          <a:effectLst/>
                        </a:rPr>
                        <a:t>Audit Finding 5.1</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r>
                        <a:rPr lang="en-US" sz="1400" b="0" i="0" u="none" strike="noStrike" kern="1200" baseline="0" dirty="0">
                          <a:solidFill>
                            <a:schemeClr val="lt1"/>
                          </a:solidFill>
                          <a:latin typeface="+mn-lt"/>
                          <a:ea typeface="+mn-ea"/>
                          <a:cs typeface="+mn-cs"/>
                        </a:rPr>
                        <a:t>ACPD periodically reviews call data used to manage minimum staffing but does not </a:t>
                      </a:r>
                    </a:p>
                    <a:p>
                      <a:r>
                        <a:rPr lang="en-US" sz="1400" b="0" i="0" u="none" strike="noStrike" kern="1200" baseline="0" dirty="0">
                          <a:solidFill>
                            <a:schemeClr val="lt1"/>
                          </a:solidFill>
                          <a:latin typeface="+mn-lt"/>
                          <a:ea typeface="+mn-ea"/>
                          <a:cs typeface="+mn-cs"/>
                        </a:rPr>
                        <a:t>formally document minimum staffing calculations. When these calculations are done, the results could be communicated to County decision-makers to help balance budget limitations and minimum staffing needs. </a:t>
                      </a:r>
                      <a:endParaRPr lang="en-US" sz="1800" b="0" i="0" u="none" strike="noStrike" kern="1200" baseline="0" dirty="0">
                        <a:solidFill>
                          <a:schemeClr val="lt1"/>
                        </a:solidFill>
                        <a:latin typeface="+mn-lt"/>
                        <a:ea typeface="+mn-ea"/>
                        <a:cs typeface="+mn-cs"/>
                      </a:endParaRPr>
                    </a:p>
                  </a:txBody>
                  <a:tcPr marL="68580" marR="68580" marT="0" marB="0" anchor="ctr"/>
                </a:tc>
                <a:extLst>
                  <a:ext uri="{0D108BD9-81ED-4DB2-BD59-A6C34878D82A}">
                    <a16:rowId xmlns:a16="http://schemas.microsoft.com/office/drawing/2014/main" val="2074913389"/>
                  </a:ext>
                </a:extLst>
              </a:tr>
              <a:tr h="386503">
                <a:tc>
                  <a:txBody>
                    <a:bodyPr/>
                    <a:lstStyle/>
                    <a:p>
                      <a:pPr marL="0" marR="0">
                        <a:lnSpc>
                          <a:spcPct val="110000"/>
                        </a:lnSpc>
                        <a:spcBef>
                          <a:spcPts val="0"/>
                        </a:spcBef>
                        <a:spcAft>
                          <a:spcPts val="0"/>
                        </a:spcAft>
                      </a:pPr>
                      <a:r>
                        <a:rPr lang="en-US" sz="1400" dirty="0">
                          <a:effectLst/>
                        </a:rPr>
                        <a:t>Recommendation</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r>
                        <a:rPr lang="en-US" sz="1400" b="0" i="0" u="none" strike="noStrike" kern="1200" baseline="0" dirty="0">
                          <a:solidFill>
                            <a:schemeClr val="dk1"/>
                          </a:solidFill>
                          <a:latin typeface="+mn-lt"/>
                          <a:ea typeface="+mn-ea"/>
                          <a:cs typeface="+mn-cs"/>
                        </a:rPr>
                        <a:t>ACPD should develop and document a formal calculation model that can be used to communicate minimum staffing needs in a data-driven manner for budget decision-makers. 		</a:t>
                      </a:r>
                    </a:p>
                  </a:txBody>
                  <a:tcPr marL="68580" marR="68580" marT="0" marB="0" anchor="ctr"/>
                </a:tc>
                <a:extLst>
                  <a:ext uri="{0D108BD9-81ED-4DB2-BD59-A6C34878D82A}">
                    <a16:rowId xmlns:a16="http://schemas.microsoft.com/office/drawing/2014/main" val="573729450"/>
                  </a:ext>
                </a:extLst>
              </a:tr>
              <a:tr h="1766870">
                <a:tc>
                  <a:txBody>
                    <a:bodyPr/>
                    <a:lstStyle/>
                    <a:p>
                      <a:pPr marL="0" marR="0">
                        <a:lnSpc>
                          <a:spcPct val="110000"/>
                        </a:lnSpc>
                        <a:spcBef>
                          <a:spcPts val="0"/>
                        </a:spcBef>
                        <a:spcAft>
                          <a:spcPts val="0"/>
                        </a:spcAft>
                      </a:pPr>
                      <a:r>
                        <a:rPr lang="en-US" sz="1400" dirty="0">
                          <a:effectLst/>
                        </a:rPr>
                        <a:t>Action Taken</a:t>
                      </a:r>
                      <a:endParaRPr lang="en-US"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171450" indent="-171450">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Arial" panose="020B0604020202020204" pitchFamily="34" charset="0"/>
                        </a:rPr>
                        <a:t>ACPD implemented a staffing formula based on a methodology developed by Northwestern University in 2017</a:t>
                      </a:r>
                    </a:p>
                    <a:p>
                      <a:pPr marL="171450" indent="-171450">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Arial" panose="020B0604020202020204" pitchFamily="34" charset="0"/>
                        </a:rPr>
                        <a:t>In the September 2021 follow-up audit, OCA confirmed use of the formula</a:t>
                      </a:r>
                    </a:p>
                    <a:p>
                      <a:pPr marL="171450" indent="-171450">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Arial" panose="020B0604020202020204" pitchFamily="34" charset="0"/>
                        </a:rPr>
                        <a:t>ACPD has since discontinued use of the formula due to impacts post pandemic, shift in call types, service demand, and County population growth</a:t>
                      </a:r>
                    </a:p>
                    <a:p>
                      <a:pPr marL="171450" indent="-171450">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Arial" panose="020B0604020202020204" pitchFamily="34" charset="0"/>
                        </a:rPr>
                        <a:t>A new methodology was developed using historical staffing data to establish minimums, incorporating a three-year average of service demand and factoring in other administrative hours (training, sick, holiday)</a:t>
                      </a:r>
                    </a:p>
                  </a:txBody>
                  <a:tcPr marL="68580" marR="68580" marT="0" marB="0" anchor="ctr"/>
                </a:tc>
                <a:extLst>
                  <a:ext uri="{0D108BD9-81ED-4DB2-BD59-A6C34878D82A}">
                    <a16:rowId xmlns:a16="http://schemas.microsoft.com/office/drawing/2014/main" val="3922714147"/>
                  </a:ext>
                </a:extLst>
              </a:tr>
            </a:tbl>
          </a:graphicData>
        </a:graphic>
      </p:graphicFrame>
    </p:spTree>
    <p:extLst>
      <p:ext uri="{BB962C8B-B14F-4D97-AF65-F5344CB8AC3E}">
        <p14:creationId xmlns:p14="http://schemas.microsoft.com/office/powerpoint/2010/main" val="130069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0F981-7AE2-230D-2163-625F775B91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19776C-EF15-C756-1A31-D2B3DEFD1026}"/>
              </a:ext>
            </a:extLst>
          </p:cNvPr>
          <p:cNvSpPr txBox="1">
            <a:spLocks noGrp="1"/>
          </p:cNvSpPr>
          <p:nvPr>
            <p:ph type="title" idx="4294967295"/>
          </p:nvPr>
        </p:nvSpPr>
        <p:spPr>
          <a:xfrm>
            <a:off x="782042" y="2761488"/>
            <a:ext cx="6811480" cy="40011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A8AB5"/>
                </a:solidFill>
                <a:effectLst/>
                <a:uLnTx/>
                <a:uFillTx/>
                <a:latin typeface="Century Gothic" panose="020B0502020202020204" pitchFamily="34" charset="0"/>
                <a:ea typeface="+mn-ea"/>
                <a:cs typeface="+mn-cs"/>
              </a:rPr>
              <a:t>B. Audit of Site Plan Community Benefit Administration</a:t>
            </a:r>
          </a:p>
        </p:txBody>
      </p:sp>
      <p:sp>
        <p:nvSpPr>
          <p:cNvPr id="2" name="Slide Number Placeholder 1">
            <a:extLst>
              <a:ext uri="{FF2B5EF4-FFF2-40B4-BE49-F238E27FC236}">
                <a16:creationId xmlns:a16="http://schemas.microsoft.com/office/drawing/2014/main" id="{B5E75A82-051A-A051-75A9-1D3FB5F2D61C}"/>
              </a:ext>
            </a:extLst>
          </p:cNvPr>
          <p:cNvSpPr>
            <a:spLocks noGrp="1"/>
          </p:cNvSpPr>
          <p:nvPr>
            <p:ph type="sldNum" sz="quarter" idx="12"/>
          </p:nvPr>
        </p:nvSpPr>
        <p:spPr/>
        <p:txBody>
          <a:bodyPr/>
          <a:lstStyle/>
          <a:p>
            <a:fld id="{7E68E447-13C0-421B-B222-9B30BD94899B}" type="slidenum">
              <a:rPr lang="en-US" smtClean="0"/>
              <a:pPr/>
              <a:t>9</a:t>
            </a:fld>
            <a:endParaRPr lang="en-US" dirty="0"/>
          </a:p>
        </p:txBody>
      </p:sp>
      <p:sp>
        <p:nvSpPr>
          <p:cNvPr id="4" name="TextBox 3">
            <a:extLst>
              <a:ext uri="{FF2B5EF4-FFF2-40B4-BE49-F238E27FC236}">
                <a16:creationId xmlns:a16="http://schemas.microsoft.com/office/drawing/2014/main" id="{AF0960D2-F8D4-2268-45CF-DE9E97CCC8D6}"/>
              </a:ext>
            </a:extLst>
          </p:cNvPr>
          <p:cNvSpPr txBox="1"/>
          <p:nvPr/>
        </p:nvSpPr>
        <p:spPr>
          <a:xfrm>
            <a:off x="782042" y="3161598"/>
            <a:ext cx="1951303" cy="369332"/>
          </a:xfrm>
          <a:prstGeom prst="rect">
            <a:avLst/>
          </a:prstGeom>
          <a:noFill/>
        </p:spPr>
        <p:txBody>
          <a:bodyPr wrap="none" rtlCol="0">
            <a:spAutoFit/>
          </a:bodyPr>
          <a:lstStyle/>
          <a:p>
            <a:r>
              <a:rPr lang="en-US" dirty="0"/>
              <a:t>Performance Audit</a:t>
            </a:r>
          </a:p>
        </p:txBody>
      </p:sp>
    </p:spTree>
    <p:extLst>
      <p:ext uri="{BB962C8B-B14F-4D97-AF65-F5344CB8AC3E}">
        <p14:creationId xmlns:p14="http://schemas.microsoft.com/office/powerpoint/2010/main" val="2396432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4151d2-4472-4032-a961-8634b192e66a" xsi:nil="true"/>
    <lcf76f155ced4ddcb4097134ff3c332f xmlns="ae7445ab-8876-4c5a-a11c-3b9f62b09a51">
      <Terms xmlns="http://schemas.microsoft.com/office/infopath/2007/PartnerControls"/>
    </lcf76f155ced4ddcb4097134ff3c332f>
  </documentManagement>
</p:properties>
</file>

<file path=customXml/item3.xml><?xml version="1.0" encoding="utf-8"?>
<?mso-contentType ?>
<SharedContentType xmlns="Microsoft.SharePoint.Taxonomy.ContentTypeSync" SourceId="c89badf8-0cd2-4e7b-b9e9-f8f3d3755954"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91BFDC5819E71A4BB840153174706138" ma:contentTypeVersion="18" ma:contentTypeDescription="Create a new document." ma:contentTypeScope="" ma:versionID="19e2d54a2843d9ecf49819af66cf56a2">
  <xsd:schema xmlns:xsd="http://www.w3.org/2001/XMLSchema" xmlns:xs="http://www.w3.org/2001/XMLSchema" xmlns:p="http://schemas.microsoft.com/office/2006/metadata/properties" xmlns:ns2="ae7445ab-8876-4c5a-a11c-3b9f62b09a51" xmlns:ns3="c487992e-b304-4232-a843-e6131b852e70" xmlns:ns4="2d4151d2-4472-4032-a961-8634b192e66a" targetNamespace="http://schemas.microsoft.com/office/2006/metadata/properties" ma:root="true" ma:fieldsID="4f5307485fa1db4837a4940516cc252c" ns2:_="" ns3:_="" ns4:_="">
    <xsd:import namespace="ae7445ab-8876-4c5a-a11c-3b9f62b09a51"/>
    <xsd:import namespace="c487992e-b304-4232-a843-e6131b852e70"/>
    <xsd:import namespace="2d4151d2-4472-4032-a961-8634b192e6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445ab-8876-4c5a-a11c-3b9f62b09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89badf8-0cd2-4e7b-b9e9-f8f3d375595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87992e-b304-4232-a843-e6131b852e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4151d2-4472-4032-a961-8634b192e66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fb0eecf-ee03-4777-9352-212cc40fc849" ma:internalName="TaxCatchAll" ma:showField="CatchAllData" ma:web="c487992e-b304-4232-a843-e6131b852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627142-9248-4F14-A3B9-473CB91DECE8}">
  <ds:schemaRefs>
    <ds:schemaRef ds:uri="http://schemas.microsoft.com/sharepoint/v3/contenttype/forms"/>
  </ds:schemaRefs>
</ds:datastoreItem>
</file>

<file path=customXml/itemProps2.xml><?xml version="1.0" encoding="utf-8"?>
<ds:datastoreItem xmlns:ds="http://schemas.openxmlformats.org/officeDocument/2006/customXml" ds:itemID="{15AE6C4F-4092-44B9-91B0-3B38EE3749E0}">
  <ds:schemaRefs>
    <ds:schemaRef ds:uri="2d4151d2-4472-4032-a961-8634b192e66a"/>
    <ds:schemaRef ds:uri="http://purl.org/dc/dcmitype/"/>
    <ds:schemaRef ds:uri="http://schemas.microsoft.com/office/2006/documentManagement/types"/>
    <ds:schemaRef ds:uri="http://purl.org/dc/elements/1.1/"/>
    <ds:schemaRef ds:uri="http://schemas.microsoft.com/office/2006/metadata/properties"/>
    <ds:schemaRef ds:uri="c487992e-b304-4232-a843-e6131b852e70"/>
    <ds:schemaRef ds:uri="http://purl.org/dc/terms/"/>
    <ds:schemaRef ds:uri="http://schemas.openxmlformats.org/package/2006/metadata/core-properties"/>
    <ds:schemaRef ds:uri="http://schemas.microsoft.com/office/infopath/2007/PartnerControls"/>
    <ds:schemaRef ds:uri="ae7445ab-8876-4c5a-a11c-3b9f62b09a51"/>
    <ds:schemaRef ds:uri="http://www.w3.org/XML/1998/namespace"/>
  </ds:schemaRefs>
</ds:datastoreItem>
</file>

<file path=customXml/itemProps3.xml><?xml version="1.0" encoding="utf-8"?>
<ds:datastoreItem xmlns:ds="http://schemas.openxmlformats.org/officeDocument/2006/customXml" ds:itemID="{83E54EF3-929D-4A2D-8758-F9C281245520}">
  <ds:schemaRefs>
    <ds:schemaRef ds:uri="Microsoft.SharePoint.Taxonomy.ContentTypeSync"/>
  </ds:schemaRefs>
</ds:datastoreItem>
</file>

<file path=customXml/itemProps4.xml><?xml version="1.0" encoding="utf-8"?>
<ds:datastoreItem xmlns:ds="http://schemas.openxmlformats.org/officeDocument/2006/customXml" ds:itemID="{B0BD386A-1A6E-49CE-BF15-577DBB887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445ab-8876-4c5a-a11c-3b9f62b09a51"/>
    <ds:schemaRef ds:uri="c487992e-b304-4232-a843-e6131b852e70"/>
    <ds:schemaRef ds:uri="2d4151d2-4472-4032-a961-8634b192e6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1860</TotalTime>
  <Words>1905</Words>
  <Application>Microsoft Office PowerPoint</Application>
  <PresentationFormat>Widescreen</PresentationFormat>
  <Paragraphs>225</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Courier New</vt:lpstr>
      <vt:lpstr>Wingdings</vt:lpstr>
      <vt:lpstr>Office Theme</vt:lpstr>
      <vt:lpstr>Audit Committee Meeting</vt:lpstr>
      <vt:lpstr>Call to Order</vt:lpstr>
      <vt:lpstr>Public Comment</vt:lpstr>
      <vt:lpstr>Approval of January 22, 2026 Meeting Minutes</vt:lpstr>
      <vt:lpstr>Review of Completed Office of County Auditor Audit Reports</vt:lpstr>
      <vt:lpstr>A. Police Overtime</vt:lpstr>
      <vt:lpstr>Police Overtime</vt:lpstr>
      <vt:lpstr>Police Overtime, continued</vt:lpstr>
      <vt:lpstr>B. Audit of Site Plan Community Benefit Administration</vt:lpstr>
      <vt:lpstr>Audit Objective</vt:lpstr>
      <vt:lpstr>Audit Scope</vt:lpstr>
      <vt:lpstr>Professional Standards</vt:lpstr>
      <vt:lpstr>Audit Methodology</vt:lpstr>
      <vt:lpstr>Conclusion</vt:lpstr>
      <vt:lpstr>Conclusion, continued</vt:lpstr>
      <vt:lpstr>Audit Findings and Recommendations</vt:lpstr>
      <vt:lpstr>1. Site Plan Policies Provide Flexibility to Make Non-Transparent Changes to Community Benefits - Findings</vt:lpstr>
      <vt:lpstr>1. Site Plan Policies Provide Flexibility to Make Non-Transparent Changes to Community Benefits - Recommendations</vt:lpstr>
      <vt:lpstr>2. Community Benefits and Implementation Requirements Were Not Clearly Articulated in County Board Reports - Findings</vt:lpstr>
      <vt:lpstr>2. Community Benefits and Implementation Requirements Were Not Clearly Articulated in County Board Reports - Recommendations</vt:lpstr>
      <vt:lpstr>3. Tracking and Documentation of Community Benefits Was Inconsistent and Incomplete - Findings</vt:lpstr>
      <vt:lpstr>3. Tracking and Documentation of Community Benefits Was Inconsistent and Incomplete - Recommendations</vt:lpstr>
      <vt:lpstr>4. Most Community Benefits Were Obtained but Lack of Regular Monitoring Puts Certain Benefits at Risk- Findings</vt:lpstr>
      <vt:lpstr>4. Most Community Benefits Were Obtained but Lack of Regular Monitoring Puts Certain Benefits at Risk- Recommendations</vt:lpstr>
      <vt:lpstr>5. Lack of Knowledge and Information Hampers Community Engagement and Public Tracking of Community Benefits - Findings</vt:lpstr>
      <vt:lpstr>5. Lack of Knowledge and Information Hampers Community Engagement and Public Tracking of Community Benefits - Recommendations</vt:lpstr>
      <vt:lpstr>OCA Response to Management</vt:lpstr>
      <vt:lpstr>Management Response</vt:lpstr>
      <vt:lpstr>FY 2026 Work Plan Status Update</vt:lpstr>
      <vt:lpstr>FY 2026 Audit Work Plan Status Update</vt:lpstr>
      <vt:lpstr>Discussion Topics</vt:lpstr>
      <vt:lpstr>FY 2026 Audit Work Plan Activity</vt:lpstr>
      <vt:lpstr>Key Activities</vt:lpstr>
      <vt:lpstr>Audit Committee Portal</vt:lpstr>
      <vt:lpstr>Miscellaneous Items</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Sumayal Shrestha</dc:creator>
  <cp:lastModifiedBy>Shirley Brothwell</cp:lastModifiedBy>
  <cp:revision>43</cp:revision>
  <cp:lastPrinted>2026-03-23T18:08:10Z</cp:lastPrinted>
  <dcterms:created xsi:type="dcterms:W3CDTF">2021-12-23T04:01:04Z</dcterms:created>
  <dcterms:modified xsi:type="dcterms:W3CDTF">2026-03-24T15:53:24Z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0x01010091BFDC5819E71A4BB840153174706138</vt:lpwstr>
  </property>
  <property fmtid="{D5CDD505-2E9C-101B-9397-08002B2CF9AE}" pid="3" name="MediaServiceImageTags">
    <vt:lpwstr/>
  </property>
</Properties>
</file>