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7" r:id="rId6"/>
    <p:sldId id="264" r:id="rId7"/>
    <p:sldId id="262" r:id="rId8"/>
    <p:sldId id="263" r:id="rId9"/>
    <p:sldId id="261" r:id="rId10"/>
    <p:sldId id="265" r:id="rId11"/>
    <p:sldId id="266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ECA944C-6E77-4E3A-92DC-12FDFCD1807A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2362200"/>
            <a:ext cx="8534400" cy="400110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en-US" noProof="0" dirty="0"/>
              <a:t>Month Date, Year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A70D4DD-874C-4DC1-BB34-79036F6ED35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914400" y="1688812"/>
            <a:ext cx="10363200" cy="584775"/>
          </a:xfrm>
        </p:spPr>
        <p:txBody>
          <a:bodyPr>
            <a:spAutoFit/>
          </a:bodyPr>
          <a:lstStyle>
            <a:lvl1pPr algn="ctr">
              <a:defRPr sz="32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en-US" noProof="0" dirty="0"/>
              <a:t>Meeting, Board, Commission, or Committee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CFD0BA-FC5B-4262-8BD3-FF7DF43F7F1F}"/>
              </a:ext>
            </a:extLst>
          </p:cNvPr>
          <p:cNvCxnSpPr/>
          <p:nvPr userDrawn="1"/>
        </p:nvCxnSpPr>
        <p:spPr>
          <a:xfrm>
            <a:off x="1828800" y="2971800"/>
            <a:ext cx="853440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A5D0C2E-6E72-4259-9390-3CA20F08B6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471555"/>
            <a:ext cx="10363200" cy="400110"/>
          </a:xfrm>
        </p:spPr>
        <p:txBody>
          <a:bodyPr>
            <a:spAutoFit/>
          </a:bodyPr>
          <a:lstStyle>
            <a:lvl1pPr marL="0" indent="0" algn="ctr">
              <a:buNone/>
              <a:defRPr lang="en-US" sz="2000" kern="12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Address or Location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D7186DA-B384-4E7D-99D8-18C2AA6919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3770294"/>
            <a:ext cx="10363200" cy="612648"/>
          </a:xfrm>
        </p:spPr>
        <p:txBody>
          <a:bodyPr>
            <a:noAutofit/>
          </a:bodyPr>
          <a:lstStyle>
            <a:lvl1pPr marL="0" indent="0" algn="ctr">
              <a:buNone/>
              <a:defRPr lang="en-US" sz="2400" b="0" kern="1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Application Type(s)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F7F93DA-9A29-4CF5-A589-3A92C3F9A80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3148445"/>
            <a:ext cx="10363200" cy="609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Project Name</a:t>
            </a:r>
          </a:p>
        </p:txBody>
      </p:sp>
      <p:pic>
        <p:nvPicPr>
          <p:cNvPr id="2" name="Picture 1" descr="Text, logo&#10;&#10;Description automatically generated">
            <a:extLst>
              <a:ext uri="{FF2B5EF4-FFF2-40B4-BE49-F238E27FC236}">
                <a16:creationId xmlns:a16="http://schemas.microsoft.com/office/drawing/2014/main" id="{12F30676-8DDD-4F04-DA5E-DAA4CA733C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29" y="6123851"/>
            <a:ext cx="1552371" cy="47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67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E67C4-5D14-4EB9-8F98-B670C1CB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3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2944E8-9AED-4BE5-B48E-EA6E6A550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3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86E35-195C-4C3B-A8A7-C9CE1F09B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3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33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86A63-098B-4E0F-AA62-B8308662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DF4BD4-A2DA-4BC4-B494-7DF78D60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8964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3AD987-086B-4110-B824-1377211E3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646022-F462-4172-842C-49803007F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4550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F8192-C6FA-4517-B297-3D6F40520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E3FFB-87DF-49CE-B2F4-5A27F71B8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8387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0DA0A39-5B25-40EE-95D1-49DF9FF6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A9D44E-790E-42BA-95D3-338698D74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" name="Picture 1" descr="Text, logo&#10;&#10;Description automatically generated">
            <a:extLst>
              <a:ext uri="{FF2B5EF4-FFF2-40B4-BE49-F238E27FC236}">
                <a16:creationId xmlns:a16="http://schemas.microsoft.com/office/drawing/2014/main" id="{C11A358A-8ABD-C32A-4E18-B6B8AB5E4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29" y="6123851"/>
            <a:ext cx="1552371" cy="47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B7FAB-721E-4AEC-A56D-45499842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5571E-FFEF-429C-B30F-18157AE4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990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92304-53F2-4F8F-8716-5024CC39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7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20E6C-8A79-40D1-B80A-D7AD80A6A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2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95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CBF57-091E-4B3E-A518-C04AB8BD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66068-99A6-430C-B2EB-059898443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3D43A-294A-4F6C-902C-657A815B0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905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9D9E9-C425-45F3-82D7-28074C32D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417638"/>
            <a:ext cx="5283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4908B-A2FD-456B-9F6D-414385E4A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241550"/>
            <a:ext cx="52832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C480D-AE2B-47C5-B173-CC7F4CC6D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9200" y="1423180"/>
            <a:ext cx="5283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41CB73-0977-49B8-8A91-DB92A8610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200" y="2247092"/>
            <a:ext cx="52832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F69FA69-E056-4C40-A499-3E150E56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769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B02EB-7F1B-434D-8CF0-584A8A40A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46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89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E27E6-9DA8-4F60-9060-1250A08F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3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72BB4-6BE8-45B1-A5B8-B999C32A8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34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D1277-71C3-4083-8080-36641CD79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3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373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B1BD83-0BAC-4C85-B5F2-95048285A1D3}"/>
              </a:ext>
            </a:extLst>
          </p:cNvPr>
          <p:cNvSpPr/>
          <p:nvPr userDrawn="1"/>
        </p:nvSpPr>
        <p:spPr>
          <a:xfrm>
            <a:off x="0" y="5976851"/>
            <a:ext cx="12192000" cy="881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A13C36-077F-493B-B115-6425BF9C8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01013"/>
            <a:ext cx="10972800" cy="5158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D7455FC0-A300-4DF3-A09B-1298821B3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826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6" name="Text Box 12">
            <a:extLst>
              <a:ext uri="{FF2B5EF4-FFF2-40B4-BE49-F238E27FC236}">
                <a16:creationId xmlns:a16="http://schemas.microsoft.com/office/drawing/2014/main" id="{4AF29897-8F8F-4D0E-9A5A-D9D5A3F3D4A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80800" y="6390483"/>
            <a:ext cx="71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9886EFB2-8D59-4942-BDDD-99CD54A01843}" type="slidenum">
              <a:rPr lang="en-US" altLang="en-US" sz="1600"/>
              <a:pPr algn="ctr">
                <a:spcBef>
                  <a:spcPct val="50000"/>
                </a:spcBef>
              </a:pPr>
              <a:t>‹#›</a:t>
            </a:fld>
            <a:endParaRPr lang="en-US" altLang="en-US" sz="1600" dirty="0"/>
          </a:p>
        </p:txBody>
      </p:sp>
      <p:pic>
        <p:nvPicPr>
          <p:cNvPr id="3" name="Picture 2" descr="Text, logo&#10;&#10;Description automatically generated">
            <a:extLst>
              <a:ext uri="{FF2B5EF4-FFF2-40B4-BE49-F238E27FC236}">
                <a16:creationId xmlns:a16="http://schemas.microsoft.com/office/drawing/2014/main" id="{FE704DC0-4708-4BA6-664E-5BBD77C4F2B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" y="6283701"/>
            <a:ext cx="1552371" cy="47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8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accent1">
              <a:lumMod val="7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bg2">
              <a:lumMod val="2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bg2">
              <a:lumMod val="2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800" kern="1200">
          <a:solidFill>
            <a:schemeClr val="bg2">
              <a:lumMod val="2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800" kern="1200">
          <a:solidFill>
            <a:schemeClr val="bg2">
              <a:lumMod val="2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D6FF57CA-6C93-45B1-AE82-45CFEC8055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Status Update of FY 2025 Audit Work Plan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A49945-E258-42AF-ABF5-F31D1D3CB6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Office of County Auditor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7389361-8808-4A66-8B9E-3A7B694861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December 12, 2024</a:t>
            </a:r>
          </a:p>
        </p:txBody>
      </p:sp>
    </p:spTree>
    <p:extLst>
      <p:ext uri="{BB962C8B-B14F-4D97-AF65-F5344CB8AC3E}">
        <p14:creationId xmlns:p14="http://schemas.microsoft.com/office/powerpoint/2010/main" val="404630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A0C01-33AE-34B4-DE03-F1762914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74C37-1414-EF5D-358A-C923900B6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01012"/>
            <a:ext cx="10972800" cy="5158504"/>
          </a:xfrm>
        </p:spPr>
        <p:txBody>
          <a:bodyPr>
            <a:normAutofit/>
          </a:bodyPr>
          <a:lstStyle/>
          <a:p>
            <a:r>
              <a:rPr lang="en-US" dirty="0"/>
              <a:t>Audit Work Plan – At A Glance</a:t>
            </a:r>
          </a:p>
          <a:p>
            <a:r>
              <a:rPr lang="en-US" dirty="0"/>
              <a:t>Status Ongoing Audits</a:t>
            </a:r>
          </a:p>
          <a:p>
            <a:r>
              <a:rPr lang="en-US" dirty="0"/>
              <a:t>Follow Up Audit Update</a:t>
            </a:r>
          </a:p>
          <a:p>
            <a:r>
              <a:rPr lang="en-US" dirty="0"/>
              <a:t>Audit Infrastructure</a:t>
            </a:r>
          </a:p>
          <a:p>
            <a:pPr lvl="1"/>
            <a:r>
              <a:rPr lang="en-US" dirty="0"/>
              <a:t>Audit Standards Gap Analysis</a:t>
            </a:r>
          </a:p>
          <a:p>
            <a:pPr lvl="1"/>
            <a:r>
              <a:rPr lang="en-US" dirty="0"/>
              <a:t>Recruiting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88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A8FC-571C-CA56-6227-4DB43155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 Work 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4E0043-AAE5-750D-6223-7E5C331C5D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270250"/>
              </p:ext>
            </p:extLst>
          </p:nvPr>
        </p:nvGraphicFramePr>
        <p:xfrm>
          <a:off x="253426" y="1270846"/>
          <a:ext cx="11067875" cy="4965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52">
                  <a:extLst>
                    <a:ext uri="{9D8B030D-6E8A-4147-A177-3AD203B41FA5}">
                      <a16:colId xmlns:a16="http://schemas.microsoft.com/office/drawing/2014/main" val="3837186931"/>
                    </a:ext>
                  </a:extLst>
                </a:gridCol>
                <a:gridCol w="939567">
                  <a:extLst>
                    <a:ext uri="{9D8B030D-6E8A-4147-A177-3AD203B41FA5}">
                      <a16:colId xmlns:a16="http://schemas.microsoft.com/office/drawing/2014/main" val="3560430985"/>
                    </a:ext>
                  </a:extLst>
                </a:gridCol>
                <a:gridCol w="936806">
                  <a:extLst>
                    <a:ext uri="{9D8B030D-6E8A-4147-A177-3AD203B41FA5}">
                      <a16:colId xmlns:a16="http://schemas.microsoft.com/office/drawing/2014/main" val="1270690480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3264867089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590206011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2432386058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4252391588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1873066782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980062168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4215643228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2801774341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1957762213"/>
                    </a:ext>
                  </a:extLst>
                </a:gridCol>
                <a:gridCol w="851375">
                  <a:extLst>
                    <a:ext uri="{9D8B030D-6E8A-4147-A177-3AD203B41FA5}">
                      <a16:colId xmlns:a16="http://schemas.microsoft.com/office/drawing/2014/main" val="3906992433"/>
                    </a:ext>
                  </a:extLst>
                </a:gridCol>
              </a:tblGrid>
              <a:tr h="393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85245"/>
                  </a:ext>
                </a:extLst>
              </a:tr>
              <a:tr h="21031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Performance </a:t>
                      </a:r>
                    </a:p>
                    <a:p>
                      <a:pPr algn="ctr"/>
                      <a:r>
                        <a:rPr lang="en-US" dirty="0"/>
                        <a:t>Audits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195445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Follow Up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781557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Audit Infrastructure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09677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EAC8E55-E1A7-F904-7726-14AD3B082968}"/>
              </a:ext>
            </a:extLst>
          </p:cNvPr>
          <p:cNvSpPr txBox="1"/>
          <p:nvPr/>
        </p:nvSpPr>
        <p:spPr bwMode="auto">
          <a:xfrm>
            <a:off x="2323750" y="916346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B6BF91-F847-526E-4746-01952B45EE7B}"/>
              </a:ext>
            </a:extLst>
          </p:cNvPr>
          <p:cNvSpPr txBox="1"/>
          <p:nvPr/>
        </p:nvSpPr>
        <p:spPr bwMode="auto">
          <a:xfrm>
            <a:off x="7568267" y="916346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2025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266D2D1-3A1A-721D-5942-BEE072A84233}"/>
              </a:ext>
            </a:extLst>
          </p:cNvPr>
          <p:cNvCxnSpPr>
            <a:stCxn id="5" idx="1"/>
          </p:cNvCxnSpPr>
          <p:nvPr/>
        </p:nvCxnSpPr>
        <p:spPr>
          <a:xfrm flipH="1">
            <a:off x="1098958" y="1101012"/>
            <a:ext cx="1224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85DA95-B3EF-5F6E-12E2-84141EC1818B}"/>
              </a:ext>
            </a:extLst>
          </p:cNvPr>
          <p:cNvCxnSpPr>
            <a:stCxn id="5" idx="3"/>
          </p:cNvCxnSpPr>
          <p:nvPr/>
        </p:nvCxnSpPr>
        <p:spPr>
          <a:xfrm>
            <a:off x="3021377" y="1101012"/>
            <a:ext cx="14080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7B58828-578F-B19B-47B5-D803F49394F9}"/>
              </a:ext>
            </a:extLst>
          </p:cNvPr>
          <p:cNvCxnSpPr>
            <a:stCxn id="6" idx="1"/>
          </p:cNvCxnSpPr>
          <p:nvPr/>
        </p:nvCxnSpPr>
        <p:spPr>
          <a:xfrm flipH="1">
            <a:off x="4513277" y="1101012"/>
            <a:ext cx="30549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625E1E8-0914-D1FA-97B4-0433E4FDA02A}"/>
              </a:ext>
            </a:extLst>
          </p:cNvPr>
          <p:cNvCxnSpPr>
            <a:stCxn id="6" idx="3"/>
          </p:cNvCxnSpPr>
          <p:nvPr/>
        </p:nvCxnSpPr>
        <p:spPr>
          <a:xfrm>
            <a:off x="8265894" y="1101012"/>
            <a:ext cx="29809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E885D6CD-FB92-B6EC-773C-A8E465C38976}"/>
              </a:ext>
            </a:extLst>
          </p:cNvPr>
          <p:cNvSpPr/>
          <p:nvPr/>
        </p:nvSpPr>
        <p:spPr>
          <a:xfrm>
            <a:off x="2571534" y="4032572"/>
            <a:ext cx="6979956" cy="23489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Close-Out of Prior Audit Recommendations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7543C4-9C1E-7139-F5A6-0F3E8F02F1A2}"/>
              </a:ext>
            </a:extLst>
          </p:cNvPr>
          <p:cNvSpPr txBox="1"/>
          <p:nvPr/>
        </p:nvSpPr>
        <p:spPr bwMode="auto">
          <a:xfrm>
            <a:off x="3050920" y="6270994"/>
            <a:ext cx="1031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December  </a:t>
            </a:r>
          </a:p>
          <a:p>
            <a:pPr algn="l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AC Meeting</a:t>
            </a: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C7514EB4-2FE2-74F4-3A0B-E326B9C0DCFB}"/>
              </a:ext>
            </a:extLst>
          </p:cNvPr>
          <p:cNvSpPr/>
          <p:nvPr/>
        </p:nvSpPr>
        <p:spPr>
          <a:xfrm>
            <a:off x="1948977" y="1719743"/>
            <a:ext cx="3092806" cy="207643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Housing Grant Program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D4576E65-FB06-2DCB-5108-7915A818194E}"/>
              </a:ext>
            </a:extLst>
          </p:cNvPr>
          <p:cNvSpPr/>
          <p:nvPr/>
        </p:nvSpPr>
        <p:spPr>
          <a:xfrm>
            <a:off x="4036503" y="2358203"/>
            <a:ext cx="3611793" cy="207643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Specialized Transit </a:t>
            </a: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3EAB0E6A-28CD-097B-626B-F135B17E201F}"/>
              </a:ext>
            </a:extLst>
          </p:cNvPr>
          <p:cNvSpPr/>
          <p:nvPr/>
        </p:nvSpPr>
        <p:spPr>
          <a:xfrm>
            <a:off x="6243575" y="2952019"/>
            <a:ext cx="3420422" cy="207643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Site Plan Conditions and Benefits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D02FD20-E9D2-3F9D-1D61-E747935F3E83}"/>
              </a:ext>
            </a:extLst>
          </p:cNvPr>
          <p:cNvGrpSpPr/>
          <p:nvPr/>
        </p:nvGrpSpPr>
        <p:grpSpPr>
          <a:xfrm>
            <a:off x="7334990" y="5107779"/>
            <a:ext cx="1399279" cy="506990"/>
            <a:chOff x="7355410" y="4912323"/>
            <a:chExt cx="1399279" cy="50699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86EBC3E-1A2F-33FF-00C7-F9475B14E334}"/>
                </a:ext>
              </a:extLst>
            </p:cNvPr>
            <p:cNvSpPr txBox="1"/>
            <p:nvPr/>
          </p:nvSpPr>
          <p:spPr bwMode="auto">
            <a:xfrm>
              <a:off x="7648296" y="5080759"/>
              <a:ext cx="1106393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FY 2026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Planning Activities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98B1F54-FFDF-4EE0-1C61-65EC6D9D6CDD}"/>
                </a:ext>
              </a:extLst>
            </p:cNvPr>
            <p:cNvGrpSpPr/>
            <p:nvPr/>
          </p:nvGrpSpPr>
          <p:grpSpPr>
            <a:xfrm>
              <a:off x="7355410" y="4912323"/>
              <a:ext cx="311059" cy="472240"/>
              <a:chOff x="7355410" y="4912323"/>
              <a:chExt cx="311059" cy="472240"/>
            </a:xfrm>
          </p:grpSpPr>
          <p:sp>
            <p:nvSpPr>
              <p:cNvPr id="19" name="Diamond 18">
                <a:extLst>
                  <a:ext uri="{FF2B5EF4-FFF2-40B4-BE49-F238E27FC236}">
                    <a16:creationId xmlns:a16="http://schemas.microsoft.com/office/drawing/2014/main" id="{04918D5C-E4A9-D9DE-D1CD-D8AF2FFE3446}"/>
                  </a:ext>
                </a:extLst>
              </p:cNvPr>
              <p:cNvSpPr/>
              <p:nvPr/>
            </p:nvSpPr>
            <p:spPr>
              <a:xfrm>
                <a:off x="7355410" y="5149671"/>
                <a:ext cx="311059" cy="234892"/>
              </a:xfrm>
              <a:prstGeom prst="diamond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503FD9D-6BE9-19D9-8EAA-EE3DDD04C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10940" y="4912323"/>
                <a:ext cx="1" cy="23992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023C682-209D-F8B0-6DE3-17B94B71ECDF}"/>
              </a:ext>
            </a:extLst>
          </p:cNvPr>
          <p:cNvGrpSpPr/>
          <p:nvPr/>
        </p:nvGrpSpPr>
        <p:grpSpPr>
          <a:xfrm>
            <a:off x="7490519" y="4871830"/>
            <a:ext cx="3806163" cy="760020"/>
            <a:chOff x="7492767" y="4729680"/>
            <a:chExt cx="3806163" cy="760020"/>
          </a:xfrm>
        </p:grpSpPr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99F9F830-F26B-3177-B39F-E0565125CB20}"/>
                </a:ext>
              </a:extLst>
            </p:cNvPr>
            <p:cNvSpPr/>
            <p:nvPr/>
          </p:nvSpPr>
          <p:spPr>
            <a:xfrm>
              <a:off x="7492767" y="4729680"/>
              <a:ext cx="3806163" cy="222309"/>
            </a:xfrm>
            <a:prstGeom prst="homePlat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FY 2026 Plan</a:t>
              </a:r>
            </a:p>
          </p:txBody>
        </p:sp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D740FB7B-6403-2CE0-0188-38EEA65D08E3}"/>
                </a:ext>
              </a:extLst>
            </p:cNvPr>
            <p:cNvSpPr/>
            <p:nvPr/>
          </p:nvSpPr>
          <p:spPr>
            <a:xfrm>
              <a:off x="9509918" y="5210112"/>
              <a:ext cx="311059" cy="234892"/>
            </a:xfrm>
            <a:prstGeom prst="diamon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9104F59-75BB-255C-E8A0-402C979A4EB8}"/>
                </a:ext>
              </a:extLst>
            </p:cNvPr>
            <p:cNvSpPr txBox="1"/>
            <p:nvPr/>
          </p:nvSpPr>
          <p:spPr bwMode="auto">
            <a:xfrm>
              <a:off x="9875820" y="5151146"/>
              <a:ext cx="84189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FY 2026 Plan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Begins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EA72CBF-9E0F-E5C9-3C0E-917544D141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65446" y="4963053"/>
              <a:ext cx="1" cy="23992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2997380-07C9-C327-0AB6-E66C37DE096F}"/>
              </a:ext>
            </a:extLst>
          </p:cNvPr>
          <p:cNvGrpSpPr/>
          <p:nvPr/>
        </p:nvGrpSpPr>
        <p:grpSpPr>
          <a:xfrm>
            <a:off x="1988321" y="1933625"/>
            <a:ext cx="785290" cy="506990"/>
            <a:chOff x="7510940" y="4912323"/>
            <a:chExt cx="785290" cy="50699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D8FF498-78B7-B2B0-129F-DF4E5A0748BD}"/>
                </a:ext>
              </a:extLst>
            </p:cNvPr>
            <p:cNvSpPr txBox="1"/>
            <p:nvPr/>
          </p:nvSpPr>
          <p:spPr bwMode="auto">
            <a:xfrm>
              <a:off x="7648296" y="5080759"/>
              <a:ext cx="64793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Planning 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Activities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0A0DB15-056B-5964-50F2-5D67A37FE7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10940" y="4912323"/>
              <a:ext cx="1" cy="239924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EF471E2-4412-2DD7-06BC-5C48DBBB80EE}"/>
              </a:ext>
            </a:extLst>
          </p:cNvPr>
          <p:cNvGrpSpPr/>
          <p:nvPr/>
        </p:nvGrpSpPr>
        <p:grpSpPr>
          <a:xfrm>
            <a:off x="6096000" y="3159662"/>
            <a:ext cx="833643" cy="799147"/>
            <a:chOff x="7355410" y="4912323"/>
            <a:chExt cx="833643" cy="799147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B2637CA-6D4F-FE93-FCDD-24B19BE86D5F}"/>
                </a:ext>
              </a:extLst>
            </p:cNvPr>
            <p:cNvSpPr txBox="1"/>
            <p:nvPr/>
          </p:nvSpPr>
          <p:spPr bwMode="auto">
            <a:xfrm>
              <a:off x="7541119" y="5372916"/>
              <a:ext cx="64793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Planning 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Activities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BFEE91E8-830B-C6CD-C815-63FD6CB62937}"/>
                </a:ext>
              </a:extLst>
            </p:cNvPr>
            <p:cNvGrpSpPr/>
            <p:nvPr/>
          </p:nvGrpSpPr>
          <p:grpSpPr>
            <a:xfrm>
              <a:off x="7355410" y="4912323"/>
              <a:ext cx="311059" cy="472240"/>
              <a:chOff x="7355410" y="4912323"/>
              <a:chExt cx="311059" cy="472240"/>
            </a:xfrm>
          </p:grpSpPr>
          <p:sp>
            <p:nvSpPr>
              <p:cNvPr id="38" name="Diamond 37">
                <a:extLst>
                  <a:ext uri="{FF2B5EF4-FFF2-40B4-BE49-F238E27FC236}">
                    <a16:creationId xmlns:a16="http://schemas.microsoft.com/office/drawing/2014/main" id="{998D4BCC-34DA-2FB9-BF12-9CBE069300CF}"/>
                  </a:ext>
                </a:extLst>
              </p:cNvPr>
              <p:cNvSpPr/>
              <p:nvPr/>
            </p:nvSpPr>
            <p:spPr>
              <a:xfrm>
                <a:off x="7355410" y="5149671"/>
                <a:ext cx="311059" cy="234892"/>
              </a:xfrm>
              <a:prstGeom prst="diamond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EC5BAA8-DD7A-CAA6-884A-D8614C9A2E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10940" y="4912323"/>
                <a:ext cx="1" cy="23992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256CD74-9974-76C1-412F-CC8102A9545A}"/>
              </a:ext>
            </a:extLst>
          </p:cNvPr>
          <p:cNvGrpSpPr/>
          <p:nvPr/>
        </p:nvGrpSpPr>
        <p:grpSpPr>
          <a:xfrm>
            <a:off x="3924762" y="2565846"/>
            <a:ext cx="940820" cy="506990"/>
            <a:chOff x="7355410" y="4912323"/>
            <a:chExt cx="940820" cy="506990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750DAF1-634A-8919-990A-6ACEFB4EF6DD}"/>
                </a:ext>
              </a:extLst>
            </p:cNvPr>
            <p:cNvSpPr txBox="1"/>
            <p:nvPr/>
          </p:nvSpPr>
          <p:spPr bwMode="auto">
            <a:xfrm>
              <a:off x="7648296" y="5080759"/>
              <a:ext cx="64793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Planning 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Activities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0D64C81-8783-0AB1-C3C3-756C4F9B69DC}"/>
                </a:ext>
              </a:extLst>
            </p:cNvPr>
            <p:cNvGrpSpPr/>
            <p:nvPr/>
          </p:nvGrpSpPr>
          <p:grpSpPr>
            <a:xfrm>
              <a:off x="7355410" y="4912323"/>
              <a:ext cx="311059" cy="472240"/>
              <a:chOff x="7355410" y="4912323"/>
              <a:chExt cx="311059" cy="472240"/>
            </a:xfrm>
          </p:grpSpPr>
          <p:sp>
            <p:nvSpPr>
              <p:cNvPr id="43" name="Diamond 42">
                <a:extLst>
                  <a:ext uri="{FF2B5EF4-FFF2-40B4-BE49-F238E27FC236}">
                    <a16:creationId xmlns:a16="http://schemas.microsoft.com/office/drawing/2014/main" id="{41157478-09C7-B8BB-1B99-6AF3A61A0D27}"/>
                  </a:ext>
                </a:extLst>
              </p:cNvPr>
              <p:cNvSpPr/>
              <p:nvPr/>
            </p:nvSpPr>
            <p:spPr>
              <a:xfrm>
                <a:off x="7355410" y="5149671"/>
                <a:ext cx="311059" cy="234892"/>
              </a:xfrm>
              <a:prstGeom prst="diamond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A27EE08-2F72-6504-733C-5504E441A58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10940" y="4912323"/>
                <a:ext cx="1" cy="239924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919FE93-65BA-8293-7130-B49B75E31F1B}"/>
              </a:ext>
            </a:extLst>
          </p:cNvPr>
          <p:cNvGrpSpPr/>
          <p:nvPr/>
        </p:nvGrpSpPr>
        <p:grpSpPr>
          <a:xfrm>
            <a:off x="4614357" y="2565846"/>
            <a:ext cx="1218788" cy="836791"/>
            <a:chOff x="2323750" y="1950019"/>
            <a:chExt cx="1218788" cy="836791"/>
          </a:xfrm>
        </p:grpSpPr>
        <p:sp>
          <p:nvSpPr>
            <p:cNvPr id="45" name="Diamond 44">
              <a:extLst>
                <a:ext uri="{FF2B5EF4-FFF2-40B4-BE49-F238E27FC236}">
                  <a16:creationId xmlns:a16="http://schemas.microsoft.com/office/drawing/2014/main" id="{BAD5FBEC-FC2D-116B-F71C-6631AAB7BFA8}"/>
                </a:ext>
              </a:extLst>
            </p:cNvPr>
            <p:cNvSpPr/>
            <p:nvPr/>
          </p:nvSpPr>
          <p:spPr>
            <a:xfrm>
              <a:off x="2323750" y="2488957"/>
              <a:ext cx="311059" cy="234892"/>
            </a:xfrm>
            <a:prstGeom prst="diamon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620F9CC-12C6-DDAC-27CE-0FC62F47A9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6779" y="1950019"/>
              <a:ext cx="0" cy="53893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A8F1B0F-C994-D3E1-C969-ECBEF1AB9F23}"/>
                </a:ext>
              </a:extLst>
            </p:cNvPr>
            <p:cNvSpPr txBox="1"/>
            <p:nvPr/>
          </p:nvSpPr>
          <p:spPr bwMode="auto">
            <a:xfrm>
              <a:off x="2610873" y="2448256"/>
              <a:ext cx="93166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Formal 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Announcement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9F22649-94E1-D824-0121-4B5B78B6CFE3}"/>
              </a:ext>
            </a:extLst>
          </p:cNvPr>
          <p:cNvGrpSpPr/>
          <p:nvPr/>
        </p:nvGrpSpPr>
        <p:grpSpPr>
          <a:xfrm>
            <a:off x="6746751" y="3181611"/>
            <a:ext cx="1218788" cy="543587"/>
            <a:chOff x="2323750" y="2243223"/>
            <a:chExt cx="1218788" cy="543587"/>
          </a:xfrm>
        </p:grpSpPr>
        <p:sp>
          <p:nvSpPr>
            <p:cNvPr id="53" name="Diamond 52">
              <a:extLst>
                <a:ext uri="{FF2B5EF4-FFF2-40B4-BE49-F238E27FC236}">
                  <a16:creationId xmlns:a16="http://schemas.microsoft.com/office/drawing/2014/main" id="{A8F25401-0C45-98C4-B1B5-8B72FC100503}"/>
                </a:ext>
              </a:extLst>
            </p:cNvPr>
            <p:cNvSpPr/>
            <p:nvPr/>
          </p:nvSpPr>
          <p:spPr>
            <a:xfrm>
              <a:off x="2323750" y="2488957"/>
              <a:ext cx="311059" cy="234892"/>
            </a:xfrm>
            <a:prstGeom prst="diamon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38A90AD0-4D85-4EE6-2DCF-18A5E0B74C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6779" y="2243223"/>
              <a:ext cx="0" cy="24573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C5B169B-2B67-FF2A-5907-53D4712B3F44}"/>
                </a:ext>
              </a:extLst>
            </p:cNvPr>
            <p:cNvSpPr txBox="1"/>
            <p:nvPr/>
          </p:nvSpPr>
          <p:spPr bwMode="auto">
            <a:xfrm>
              <a:off x="2610873" y="2448256"/>
              <a:ext cx="93166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Formal 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Announcement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DA1E4BF-E0A5-C11B-82C3-F92BC2959B0A}"/>
              </a:ext>
            </a:extLst>
          </p:cNvPr>
          <p:cNvGrpSpPr/>
          <p:nvPr/>
        </p:nvGrpSpPr>
        <p:grpSpPr>
          <a:xfrm>
            <a:off x="2444039" y="1948709"/>
            <a:ext cx="1063259" cy="852720"/>
            <a:chOff x="2479279" y="1934090"/>
            <a:chExt cx="1063259" cy="85272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41C2297-CF51-0698-73D4-BA3BF7D71F5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79279" y="1934090"/>
              <a:ext cx="7500" cy="554867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FAC72BC-98B1-8DBB-810B-899B5CC60E5F}"/>
                </a:ext>
              </a:extLst>
            </p:cNvPr>
            <p:cNvSpPr txBox="1"/>
            <p:nvPr/>
          </p:nvSpPr>
          <p:spPr bwMode="auto">
            <a:xfrm>
              <a:off x="2610873" y="2448256"/>
              <a:ext cx="93166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Formal </a:t>
              </a:r>
            </a:p>
            <a:p>
              <a:pPr algn="l"/>
              <a:r>
                <a:rPr lang="en-US" sz="800" b="1" dirty="0">
                  <a:solidFill>
                    <a:schemeClr val="accent1">
                      <a:lumMod val="75000"/>
                    </a:schemeClr>
                  </a:solidFill>
                </a:rPr>
                <a:t>Announcement</a:t>
              </a:r>
            </a:p>
          </p:txBody>
        </p:sp>
      </p:grp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97EFCDA5-3BDF-B2BE-E811-D16D42F7082E}"/>
              </a:ext>
            </a:extLst>
          </p:cNvPr>
          <p:cNvSpPr/>
          <p:nvPr/>
        </p:nvSpPr>
        <p:spPr>
          <a:xfrm>
            <a:off x="1370144" y="5733500"/>
            <a:ext cx="9951157" cy="23489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Modernization to policies, procedures, job aides, and recruitment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DA83FA6-DC5E-EA8C-5C73-31DEC02D688F}"/>
              </a:ext>
            </a:extLst>
          </p:cNvPr>
          <p:cNvCxnSpPr/>
          <p:nvPr/>
        </p:nvCxnSpPr>
        <p:spPr>
          <a:xfrm>
            <a:off x="3924762" y="1332428"/>
            <a:ext cx="0" cy="49034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F83FBAB-A501-34E5-4497-E7A59917F6C6}"/>
              </a:ext>
            </a:extLst>
          </p:cNvPr>
          <p:cNvGrpSpPr/>
          <p:nvPr/>
        </p:nvGrpSpPr>
        <p:grpSpPr>
          <a:xfrm>
            <a:off x="4289046" y="6295650"/>
            <a:ext cx="6121829" cy="830997"/>
            <a:chOff x="3116368" y="6327220"/>
            <a:chExt cx="6121829" cy="83099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7EB93A2-644B-1C69-E205-A6819792BEB3}"/>
                </a:ext>
              </a:extLst>
            </p:cNvPr>
            <p:cNvSpPr txBox="1"/>
            <p:nvPr/>
          </p:nvSpPr>
          <p:spPr bwMode="auto">
            <a:xfrm>
              <a:off x="3116368" y="6327220"/>
              <a:ext cx="96392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>
                  <a:solidFill>
                    <a:schemeClr val="accent1">
                      <a:lumMod val="75000"/>
                    </a:schemeClr>
                  </a:solidFill>
                </a:rPr>
                <a:t>Milestone </a:t>
              </a:r>
            </a:p>
            <a:p>
              <a:pPr algn="l"/>
              <a:r>
                <a:rPr lang="en-US" sz="1200" b="1" dirty="0">
                  <a:solidFill>
                    <a:schemeClr val="accent1">
                      <a:lumMod val="75000"/>
                    </a:schemeClr>
                  </a:solidFill>
                </a:rPr>
                <a:t>Legend:		</a:t>
              </a:r>
            </a:p>
          </p:txBody>
        </p:sp>
        <p:sp>
          <p:nvSpPr>
            <p:cNvPr id="24" name="Diamond 23">
              <a:extLst>
                <a:ext uri="{FF2B5EF4-FFF2-40B4-BE49-F238E27FC236}">
                  <a16:creationId xmlns:a16="http://schemas.microsoft.com/office/drawing/2014/main" id="{2263B744-D139-2B11-BF5B-C7B235E3B9B0}"/>
                </a:ext>
              </a:extLst>
            </p:cNvPr>
            <p:cNvSpPr/>
            <p:nvPr/>
          </p:nvSpPr>
          <p:spPr>
            <a:xfrm>
              <a:off x="4235821" y="6400471"/>
              <a:ext cx="311059" cy="234892"/>
            </a:xfrm>
            <a:prstGeom prst="diamon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F24C7EE-B3FC-AA55-5957-C91C830B8D0E}"/>
                </a:ext>
              </a:extLst>
            </p:cNvPr>
            <p:cNvSpPr txBox="1"/>
            <p:nvPr/>
          </p:nvSpPr>
          <p:spPr bwMode="auto">
            <a:xfrm>
              <a:off x="4533728" y="6375444"/>
              <a:ext cx="84305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>
                  <a:solidFill>
                    <a:schemeClr val="accent1">
                      <a:lumMod val="75000"/>
                    </a:schemeClr>
                  </a:solidFill>
                </a:rPr>
                <a:t>On Track</a:t>
              </a:r>
            </a:p>
          </p:txBody>
        </p:sp>
        <p:sp>
          <p:nvSpPr>
            <p:cNvPr id="27" name="Diamond 26">
              <a:extLst>
                <a:ext uri="{FF2B5EF4-FFF2-40B4-BE49-F238E27FC236}">
                  <a16:creationId xmlns:a16="http://schemas.microsoft.com/office/drawing/2014/main" id="{ADC84860-2514-6ED5-AC84-BB7C28A7D6CC}"/>
                </a:ext>
              </a:extLst>
            </p:cNvPr>
            <p:cNvSpPr/>
            <p:nvPr/>
          </p:nvSpPr>
          <p:spPr>
            <a:xfrm>
              <a:off x="5501753" y="6423905"/>
              <a:ext cx="311059" cy="234892"/>
            </a:xfrm>
            <a:prstGeom prst="diamond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Diamond 46">
              <a:extLst>
                <a:ext uri="{FF2B5EF4-FFF2-40B4-BE49-F238E27FC236}">
                  <a16:creationId xmlns:a16="http://schemas.microsoft.com/office/drawing/2014/main" id="{2C7A8057-35A4-7E70-8CAE-597D4997716B}"/>
                </a:ext>
              </a:extLst>
            </p:cNvPr>
            <p:cNvSpPr/>
            <p:nvPr/>
          </p:nvSpPr>
          <p:spPr>
            <a:xfrm>
              <a:off x="6725761" y="6401111"/>
              <a:ext cx="311059" cy="234892"/>
            </a:xfrm>
            <a:prstGeom prst="diamon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88C1D64-64CB-AF86-F226-3077F80B7CF4}"/>
                </a:ext>
              </a:extLst>
            </p:cNvPr>
            <p:cNvSpPr txBox="1"/>
            <p:nvPr/>
          </p:nvSpPr>
          <p:spPr bwMode="auto">
            <a:xfrm>
              <a:off x="5821900" y="6374461"/>
              <a:ext cx="7136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>
                  <a:solidFill>
                    <a:schemeClr val="accent1">
                      <a:lumMod val="75000"/>
                    </a:schemeClr>
                  </a:solidFill>
                </a:rPr>
                <a:t>At Risk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7F7E99D-1218-6921-5424-1844736F2393}"/>
                </a:ext>
              </a:extLst>
            </p:cNvPr>
            <p:cNvSpPr txBox="1"/>
            <p:nvPr/>
          </p:nvSpPr>
          <p:spPr bwMode="auto">
            <a:xfrm>
              <a:off x="7036820" y="6370689"/>
              <a:ext cx="77296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>
                  <a:solidFill>
                    <a:schemeClr val="accent1">
                      <a:lumMod val="75000"/>
                    </a:schemeClr>
                  </a:solidFill>
                </a:rPr>
                <a:t>Delayed</a:t>
              </a:r>
            </a:p>
          </p:txBody>
        </p:sp>
        <p:sp>
          <p:nvSpPr>
            <p:cNvPr id="56" name="Star: 5 Points 55">
              <a:extLst>
                <a:ext uri="{FF2B5EF4-FFF2-40B4-BE49-F238E27FC236}">
                  <a16:creationId xmlns:a16="http://schemas.microsoft.com/office/drawing/2014/main" id="{03DACFE3-0F9B-4E30-36DB-23B9C51A8869}"/>
                </a:ext>
              </a:extLst>
            </p:cNvPr>
            <p:cNvSpPr/>
            <p:nvPr/>
          </p:nvSpPr>
          <p:spPr>
            <a:xfrm>
              <a:off x="7980759" y="6368769"/>
              <a:ext cx="229426" cy="264170"/>
            </a:xfrm>
            <a:prstGeom prst="star5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698ED51-E9AC-D0B7-0149-06741B5260B3}"/>
                </a:ext>
              </a:extLst>
            </p:cNvPr>
            <p:cNvSpPr txBox="1"/>
            <p:nvPr/>
          </p:nvSpPr>
          <p:spPr bwMode="auto">
            <a:xfrm>
              <a:off x="8258442" y="6370689"/>
              <a:ext cx="97975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b="1" dirty="0">
                  <a:solidFill>
                    <a:schemeClr val="accent1">
                      <a:lumMod val="75000"/>
                    </a:schemeClr>
                  </a:solidFill>
                </a:rPr>
                <a:t>Completed</a:t>
              </a: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75E21E11-3A37-6855-8D0D-A161F34AE7F9}"/>
              </a:ext>
            </a:extLst>
          </p:cNvPr>
          <p:cNvSpPr/>
          <p:nvPr/>
        </p:nvSpPr>
        <p:spPr>
          <a:xfrm>
            <a:off x="4217648" y="6295650"/>
            <a:ext cx="6346028" cy="4426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tar: 5 Points 62">
            <a:extLst>
              <a:ext uri="{FF2B5EF4-FFF2-40B4-BE49-F238E27FC236}">
                <a16:creationId xmlns:a16="http://schemas.microsoft.com/office/drawing/2014/main" id="{F6E2C60A-ACB1-DFA2-E2F4-C96CCEC54906}"/>
              </a:ext>
            </a:extLst>
          </p:cNvPr>
          <p:cNvSpPr/>
          <p:nvPr/>
        </p:nvSpPr>
        <p:spPr>
          <a:xfrm>
            <a:off x="1869089" y="2180104"/>
            <a:ext cx="229426" cy="26417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tar: 5 Points 66">
            <a:extLst>
              <a:ext uri="{FF2B5EF4-FFF2-40B4-BE49-F238E27FC236}">
                <a16:creationId xmlns:a16="http://schemas.microsoft.com/office/drawing/2014/main" id="{5A37EA19-53D5-CA86-D5BA-62C4A6235F27}"/>
              </a:ext>
            </a:extLst>
          </p:cNvPr>
          <p:cNvSpPr/>
          <p:nvPr/>
        </p:nvSpPr>
        <p:spPr>
          <a:xfrm>
            <a:off x="2342108" y="2486720"/>
            <a:ext cx="229426" cy="26417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Star: 5 Points 67">
            <a:extLst>
              <a:ext uri="{FF2B5EF4-FFF2-40B4-BE49-F238E27FC236}">
                <a16:creationId xmlns:a16="http://schemas.microsoft.com/office/drawing/2014/main" id="{481D5D5F-818A-49ED-9FC8-5498D372EC79}"/>
              </a:ext>
            </a:extLst>
          </p:cNvPr>
          <p:cNvSpPr/>
          <p:nvPr/>
        </p:nvSpPr>
        <p:spPr>
          <a:xfrm>
            <a:off x="2597669" y="4355855"/>
            <a:ext cx="229426" cy="26417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B82EE2E-3BDE-2BD6-7854-72637EF13887}"/>
              </a:ext>
            </a:extLst>
          </p:cNvPr>
          <p:cNvSpPr txBox="1"/>
          <p:nvPr/>
        </p:nvSpPr>
        <p:spPr bwMode="auto">
          <a:xfrm>
            <a:off x="2864039" y="4386195"/>
            <a:ext cx="8098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b="1" dirty="0">
                <a:solidFill>
                  <a:schemeClr val="accent1">
                    <a:lumMod val="75000"/>
                  </a:schemeClr>
                </a:solidFill>
              </a:rPr>
              <a:t>Issued 2 of 7</a:t>
            </a:r>
          </a:p>
          <a:p>
            <a:pPr algn="l"/>
            <a:r>
              <a:rPr lang="en-US" sz="800" b="1" dirty="0">
                <a:solidFill>
                  <a:schemeClr val="accent1">
                    <a:lumMod val="75000"/>
                  </a:schemeClr>
                </a:solidFill>
              </a:rPr>
              <a:t>reports</a:t>
            </a:r>
          </a:p>
        </p:txBody>
      </p:sp>
      <p:sp>
        <p:nvSpPr>
          <p:cNvPr id="70" name="Diamond 69">
            <a:extLst>
              <a:ext uri="{FF2B5EF4-FFF2-40B4-BE49-F238E27FC236}">
                <a16:creationId xmlns:a16="http://schemas.microsoft.com/office/drawing/2014/main" id="{8AB7467D-FC9E-282C-485F-1C9EA94D8FBB}"/>
              </a:ext>
            </a:extLst>
          </p:cNvPr>
          <p:cNvSpPr/>
          <p:nvPr/>
        </p:nvSpPr>
        <p:spPr>
          <a:xfrm>
            <a:off x="3769232" y="5140374"/>
            <a:ext cx="311059" cy="234892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1338E09-D2D5-B228-20CE-8158BEA4A8F9}"/>
              </a:ext>
            </a:extLst>
          </p:cNvPr>
          <p:cNvSpPr txBox="1"/>
          <p:nvPr/>
        </p:nvSpPr>
        <p:spPr bwMode="auto">
          <a:xfrm>
            <a:off x="4036503" y="5088543"/>
            <a:ext cx="1176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b="1" dirty="0">
                <a:solidFill>
                  <a:schemeClr val="accent1">
                    <a:lumMod val="75000"/>
                  </a:schemeClr>
                </a:solidFill>
              </a:rPr>
              <a:t>Completed gap </a:t>
            </a:r>
          </a:p>
          <a:p>
            <a:pPr algn="l"/>
            <a:r>
              <a:rPr lang="en-US" sz="800" b="1" dirty="0">
                <a:solidFill>
                  <a:schemeClr val="accent1">
                    <a:lumMod val="75000"/>
                  </a:schemeClr>
                </a:solidFill>
              </a:rPr>
              <a:t>Analysis and policy </a:t>
            </a:r>
          </a:p>
          <a:p>
            <a:pPr algn="l"/>
            <a:r>
              <a:rPr lang="en-US" sz="800" b="1" dirty="0">
                <a:solidFill>
                  <a:schemeClr val="accent1">
                    <a:lumMod val="75000"/>
                  </a:schemeClr>
                </a:solidFill>
              </a:rPr>
              <a:t>revisions underway</a:t>
            </a:r>
          </a:p>
        </p:txBody>
      </p:sp>
    </p:spTree>
    <p:extLst>
      <p:ext uri="{BB962C8B-B14F-4D97-AF65-F5344CB8AC3E}">
        <p14:creationId xmlns:p14="http://schemas.microsoft.com/office/powerpoint/2010/main" val="213373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A68A-F8E4-F1A0-3A84-1AE98028F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Ongoing Audits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6F1874-53F8-63D1-7DDE-DD1FEDF4F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006930"/>
              </p:ext>
            </p:extLst>
          </p:nvPr>
        </p:nvGraphicFramePr>
        <p:xfrm>
          <a:off x="686256" y="1661975"/>
          <a:ext cx="10806661" cy="3139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050">
                  <a:extLst>
                    <a:ext uri="{9D8B030D-6E8A-4147-A177-3AD203B41FA5}">
                      <a16:colId xmlns:a16="http://schemas.microsoft.com/office/drawing/2014/main" val="3437497824"/>
                    </a:ext>
                  </a:extLst>
                </a:gridCol>
                <a:gridCol w="1166070">
                  <a:extLst>
                    <a:ext uri="{9D8B030D-6E8A-4147-A177-3AD203B41FA5}">
                      <a16:colId xmlns:a16="http://schemas.microsoft.com/office/drawing/2014/main" val="2916526090"/>
                    </a:ext>
                  </a:extLst>
                </a:gridCol>
                <a:gridCol w="1468074">
                  <a:extLst>
                    <a:ext uri="{9D8B030D-6E8A-4147-A177-3AD203B41FA5}">
                      <a16:colId xmlns:a16="http://schemas.microsoft.com/office/drawing/2014/main" val="4007974897"/>
                    </a:ext>
                  </a:extLst>
                </a:gridCol>
                <a:gridCol w="6501467">
                  <a:extLst>
                    <a:ext uri="{9D8B030D-6E8A-4147-A177-3AD203B41FA5}">
                      <a16:colId xmlns:a16="http://schemas.microsoft.com/office/drawing/2014/main" val="3667617927"/>
                    </a:ext>
                  </a:extLst>
                </a:gridCol>
              </a:tblGrid>
              <a:tr h="7604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Audit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Completion Percentage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Overall 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8018121"/>
                  </a:ext>
                </a:extLst>
              </a:tr>
              <a:tr h="1070251">
                <a:tc>
                  <a:txBody>
                    <a:bodyPr/>
                    <a:lstStyle/>
                    <a:p>
                      <a:r>
                        <a:rPr lang="en-US" sz="1400" dirty="0"/>
                        <a:t>Housing Grant Program (2Q2025)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Fieldwork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Formal announcement October 9, 2024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Completed testing in 4/5 areas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Ongoing discussions with management regarding potential observations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Draft report is in progress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On track to issue draft late December/ early January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64767"/>
                  </a:ext>
                </a:extLst>
              </a:tr>
              <a:tr h="1220958">
                <a:tc>
                  <a:txBody>
                    <a:bodyPr/>
                    <a:lstStyle/>
                    <a:p>
                      <a:r>
                        <a:rPr lang="en-US" sz="1400" dirty="0"/>
                        <a:t>Specialized Transit for Arlington Residents (STAR) (3Q2025)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Preplanning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Reviewing program background information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Planned announcement January 2025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687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29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1912-1D13-ABB6-622C-C1F95698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Audit Update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A1B446-CF12-734D-B116-7C150EE9C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100801"/>
              </p:ext>
            </p:extLst>
          </p:nvPr>
        </p:nvGraphicFramePr>
        <p:xfrm>
          <a:off x="609600" y="1101725"/>
          <a:ext cx="109728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1908">
                  <a:extLst>
                    <a:ext uri="{9D8B030D-6E8A-4147-A177-3AD203B41FA5}">
                      <a16:colId xmlns:a16="http://schemas.microsoft.com/office/drawing/2014/main" val="110512237"/>
                    </a:ext>
                  </a:extLst>
                </a:gridCol>
                <a:gridCol w="1904301">
                  <a:extLst>
                    <a:ext uri="{9D8B030D-6E8A-4147-A177-3AD203B41FA5}">
                      <a16:colId xmlns:a16="http://schemas.microsoft.com/office/drawing/2014/main" val="3056678158"/>
                    </a:ext>
                  </a:extLst>
                </a:gridCol>
                <a:gridCol w="2457974">
                  <a:extLst>
                    <a:ext uri="{9D8B030D-6E8A-4147-A177-3AD203B41FA5}">
                      <a16:colId xmlns:a16="http://schemas.microsoft.com/office/drawing/2014/main" val="1246166404"/>
                    </a:ext>
                  </a:extLst>
                </a:gridCol>
                <a:gridCol w="964734">
                  <a:extLst>
                    <a:ext uri="{9D8B030D-6E8A-4147-A177-3AD203B41FA5}">
                      <a16:colId xmlns:a16="http://schemas.microsoft.com/office/drawing/2014/main" val="761154350"/>
                    </a:ext>
                  </a:extLst>
                </a:gridCol>
                <a:gridCol w="1003883">
                  <a:extLst>
                    <a:ext uri="{9D8B030D-6E8A-4147-A177-3AD203B41FA5}">
                      <a16:colId xmlns:a16="http://schemas.microsoft.com/office/drawing/2014/main" val="934772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Audit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Issue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Recommendations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17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Communications Center Overtime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20, 2018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6541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Police Overtime 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29, 2019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559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Fire Overtime*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31, 2019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1934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Technology Services – Contract Management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28,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641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Fleet Management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24,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67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Nonprofit Funding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30, 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443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Medical Services (EMS)*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December 21, 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699699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654442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267060C-003B-F281-9F45-2B0F6008232D}"/>
              </a:ext>
            </a:extLst>
          </p:cNvPr>
          <p:cNvSpPr txBox="1"/>
          <p:nvPr/>
        </p:nvSpPr>
        <p:spPr bwMode="auto">
          <a:xfrm>
            <a:off x="562598" y="4894466"/>
            <a:ext cx="1106680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Status: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Police Overtime – Background meeting held to discuss support needed to complete validation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Fire Overtime – One remaining item open. Implementation scheduled for Q12026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DTS Contract Management – Announced 11/12.  Validation/ Testing underway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BD7227-3348-E18A-A445-D69F5D542285}"/>
              </a:ext>
            </a:extLst>
          </p:cNvPr>
          <p:cNvSpPr txBox="1"/>
          <p:nvPr/>
        </p:nvSpPr>
        <p:spPr bwMode="auto">
          <a:xfrm>
            <a:off x="884711" y="6003736"/>
            <a:ext cx="18565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* </a:t>
            </a:r>
            <a:r>
              <a:rPr lang="en-US" sz="1400" dirty="0"/>
              <a:t>Final Report Issued</a:t>
            </a:r>
          </a:p>
        </p:txBody>
      </p:sp>
    </p:spTree>
    <p:extLst>
      <p:ext uri="{BB962C8B-B14F-4D97-AF65-F5344CB8AC3E}">
        <p14:creationId xmlns:p14="http://schemas.microsoft.com/office/powerpoint/2010/main" val="4209566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A0C01-33AE-34B4-DE03-F1762914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– </a:t>
            </a:r>
            <a:r>
              <a:rPr lang="en-US" sz="2400" b="0" dirty="0"/>
              <a:t>Audit Standards Gap Analysis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74C37-1414-EF5D-358A-C923900B6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880" y="1101012"/>
            <a:ext cx="10505812" cy="1281461"/>
          </a:xfrm>
        </p:spPr>
        <p:txBody>
          <a:bodyPr>
            <a:normAutofit/>
          </a:bodyPr>
          <a:lstStyle/>
          <a:p>
            <a:r>
              <a:rPr lang="en-US" sz="2400" dirty="0"/>
              <a:t>Generally Accepted Government Auditing Standards (GAGAS)</a:t>
            </a:r>
          </a:p>
          <a:p>
            <a:pPr lvl="1"/>
            <a:r>
              <a:rPr lang="en-US" sz="2000" dirty="0"/>
              <a:t>Revised 2024, Performance audits on or after December 15, 2025</a:t>
            </a:r>
          </a:p>
          <a:p>
            <a:pPr lvl="1"/>
            <a:r>
              <a:rPr lang="en-US" sz="2000" dirty="0"/>
              <a:t>Gap Analysis - compared to existing policy guide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E80765-D4E1-3EEC-4CA6-6B91A6C46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477" y="2531762"/>
            <a:ext cx="7280617" cy="29864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0227C1-5D7B-B395-3745-8EB549384A1C}"/>
              </a:ext>
            </a:extLst>
          </p:cNvPr>
          <p:cNvSpPr txBox="1"/>
          <p:nvPr/>
        </p:nvSpPr>
        <p:spPr bwMode="auto">
          <a:xfrm>
            <a:off x="774441" y="2531762"/>
            <a:ext cx="3722058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dirty="0">
                <a:latin typeface="Century Gothic" panose="020B0502020202020204" pitchFamily="34" charset="0"/>
              </a:rPr>
              <a:t>Key Revisions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latin typeface="Century Gothic" panose="020B0502020202020204" pitchFamily="34" charset="0"/>
              </a:rPr>
              <a:t>Planning Check List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latin typeface="Century Gothic" panose="020B0502020202020204" pitchFamily="34" charset="0"/>
              </a:rPr>
              <a:t>Annual Independence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latin typeface="Century Gothic" panose="020B0502020202020204" pitchFamily="34" charset="0"/>
              </a:rPr>
              <a:t>Fraud Risk Assessment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latin typeface="Century Gothic" panose="020B0502020202020204" pitchFamily="34" charset="0"/>
              </a:rPr>
              <a:t>Ethics Section Added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latin typeface="Century Gothic" panose="020B0502020202020204" pitchFamily="34" charset="0"/>
              </a:rPr>
              <a:t>Continuing Education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latin typeface="Century Gothic" panose="020B0502020202020204" pitchFamily="34" charset="0"/>
              </a:rPr>
              <a:t>Fieldwork Internal Controls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6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A0C01-33AE-34B4-DE03-F1762914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– </a:t>
            </a:r>
            <a:r>
              <a:rPr lang="en-US" sz="2400" b="0" dirty="0"/>
              <a:t>Recruiting 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74C37-1414-EF5D-358A-C923900B6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880" y="1101012"/>
            <a:ext cx="10505812" cy="5022951"/>
          </a:xfrm>
        </p:spPr>
        <p:txBody>
          <a:bodyPr>
            <a:normAutofit/>
          </a:bodyPr>
          <a:lstStyle/>
          <a:p>
            <a:r>
              <a:rPr lang="en-US" sz="2400" dirty="0"/>
              <a:t>Position posted late September</a:t>
            </a:r>
          </a:p>
          <a:p>
            <a:pPr lvl="1"/>
            <a:r>
              <a:rPr lang="en-US" sz="1600" dirty="0"/>
              <a:t>Shared via LinkedIn</a:t>
            </a:r>
          </a:p>
          <a:p>
            <a:pPr lvl="1"/>
            <a:r>
              <a:rPr lang="en-US" sz="1600" dirty="0"/>
              <a:t>Posted with local chapter of IT Audit Professionals</a:t>
            </a:r>
          </a:p>
          <a:p>
            <a:r>
              <a:rPr lang="en-US" sz="2000" dirty="0"/>
              <a:t>Recruiting Process</a:t>
            </a:r>
          </a:p>
          <a:p>
            <a:pPr lvl="1"/>
            <a:r>
              <a:rPr lang="en-US" sz="1600" dirty="0"/>
              <a:t>Spark Hire </a:t>
            </a:r>
          </a:p>
          <a:p>
            <a:pPr lvl="1"/>
            <a:r>
              <a:rPr lang="en-US" sz="1600" dirty="0"/>
              <a:t>Virtual Teams Panel</a:t>
            </a:r>
          </a:p>
          <a:p>
            <a:pPr lvl="1"/>
            <a:r>
              <a:rPr lang="en-US" sz="1600" dirty="0"/>
              <a:t>In-Person Panel</a:t>
            </a:r>
          </a:p>
          <a:p>
            <a:r>
              <a:rPr lang="en-US" sz="2000" dirty="0"/>
              <a:t>Panel Members</a:t>
            </a:r>
          </a:p>
          <a:p>
            <a:pPr lvl="1"/>
            <a:r>
              <a:rPr lang="en-US" sz="1600" dirty="0"/>
              <a:t>DHS</a:t>
            </a:r>
          </a:p>
          <a:p>
            <a:pPr lvl="1"/>
            <a:r>
              <a:rPr lang="en-US" sz="1600" dirty="0"/>
              <a:t>Fire </a:t>
            </a:r>
          </a:p>
          <a:p>
            <a:pPr lvl="1"/>
            <a:r>
              <a:rPr lang="en-US" sz="1600" dirty="0"/>
              <a:t>DMF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620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algn="l">
          <a:defRPr sz="2800" b="1" dirty="0" smtClean="0">
            <a:solidFill>
              <a:schemeClr val="accent1">
                <a:lumMod val="75000"/>
              </a:schemeClr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207fedc-5bdb-428f-81a6-4617ccec1ff0">
      <Terms xmlns="http://schemas.microsoft.com/office/infopath/2007/PartnerControls"/>
    </lcf76f155ced4ddcb4097134ff3c332f>
    <TaxCatchAll xmlns="2d4151d2-4472-4032-a961-8634b192e66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9813E25F4A364087F28ED0ED32BBCA" ma:contentTypeVersion="18" ma:contentTypeDescription="Create a new document." ma:contentTypeScope="" ma:versionID="2436481ee5a8ab4abbe354552c5a8c0f">
  <xsd:schema xmlns:xsd="http://www.w3.org/2001/XMLSchema" xmlns:xs="http://www.w3.org/2001/XMLSchema" xmlns:p="http://schemas.microsoft.com/office/2006/metadata/properties" xmlns:ns2="a384deb6-570a-4c99-8342-bc7ac8a28a30" xmlns:ns3="5207fedc-5bdb-428f-81a6-4617ccec1ff0" xmlns:ns4="2d4151d2-4472-4032-a961-8634b192e66a" targetNamespace="http://schemas.microsoft.com/office/2006/metadata/properties" ma:root="true" ma:fieldsID="6f064507ff9f5952ae64faefb7c80222" ns2:_="" ns3:_="" ns4:_="">
    <xsd:import namespace="a384deb6-570a-4c99-8342-bc7ac8a28a30"/>
    <xsd:import namespace="5207fedc-5bdb-428f-81a6-4617ccec1ff0"/>
    <xsd:import namespace="2d4151d2-4472-4032-a961-8634b192e6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4deb6-570a-4c99-8342-bc7ac8a28a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7fedc-5bdb-428f-81a6-4617ccec1f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89badf8-0cd2-4e7b-b9e9-f8f3d37559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4151d2-4472-4032-a961-8634b192e66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95dd0fc5-23ab-4443-ba1f-72f3ac6a0d1c" ma:internalName="TaxCatchAll" ma:showField="CatchAllData" ma:web="a384deb6-570a-4c99-8342-bc7ac8a28a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c89badf8-0cd2-4e7b-b9e9-f8f3d3755954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015A13-A67F-4E5C-8A41-0FB5A582A1BC}">
  <ds:schemaRefs>
    <ds:schemaRef ds:uri="a384deb6-570a-4c99-8342-bc7ac8a28a30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2d4151d2-4472-4032-a961-8634b192e66a"/>
    <ds:schemaRef ds:uri="http://purl.org/dc/terms/"/>
    <ds:schemaRef ds:uri="http://schemas.microsoft.com/office/infopath/2007/PartnerControls"/>
    <ds:schemaRef ds:uri="http://schemas.microsoft.com/office/2006/documentManagement/types"/>
    <ds:schemaRef ds:uri="5207fedc-5bdb-428f-81a6-4617ccec1ff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D53EFC-10CE-4652-9D74-F69DFFFFBC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84deb6-570a-4c99-8342-bc7ac8a28a30"/>
    <ds:schemaRef ds:uri="5207fedc-5bdb-428f-81a6-4617ccec1ff0"/>
    <ds:schemaRef ds:uri="2d4151d2-4472-4032-a961-8634b192e6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E34BFC-9493-46DD-8345-0D22FF7AEB1E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74AF9316-E971-4248-9EA4-FCA8F5396B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4063</TotalTime>
  <Words>427</Words>
  <Application>Microsoft Office PowerPoint</Application>
  <PresentationFormat>Widescreen</PresentationFormat>
  <Paragraphs>157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Default Design</vt:lpstr>
      <vt:lpstr>Office of County Auditor</vt:lpstr>
      <vt:lpstr>Agenda</vt:lpstr>
      <vt:lpstr>Audit Work Plan</vt:lpstr>
      <vt:lpstr>Status Ongoing Audits</vt:lpstr>
      <vt:lpstr>Follow Up Audit Update</vt:lpstr>
      <vt:lpstr>Infrastructure – Audit Standards Gap Analysis</vt:lpstr>
      <vt:lpstr>Infrastructure – Recruiting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Cullen</dc:creator>
  <cp:lastModifiedBy>Wayne Scott</cp:lastModifiedBy>
  <cp:revision>40</cp:revision>
  <cp:lastPrinted>2024-12-09T13:28:49Z</cp:lastPrinted>
  <dcterms:created xsi:type="dcterms:W3CDTF">2019-02-01T22:14:07Z</dcterms:created>
  <dcterms:modified xsi:type="dcterms:W3CDTF">2024-12-09T13:29:03Z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0x010100E69813E25F4A364087F28ED0ED32BBCA</vt:lpwstr>
  </property>
  <property fmtid="{D5CDD505-2E9C-101B-9397-08002B2CF9AE}" pid="3" name="MediaServiceImageTags">
    <vt:lpwstr/>
  </property>
</Properties>
</file>